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0"/>
  </p:notesMasterIdLst>
  <p:handoutMasterIdLst>
    <p:handoutMasterId r:id="rId31"/>
  </p:handoutMasterIdLst>
  <p:sldIdLst>
    <p:sldId id="312" r:id="rId2"/>
    <p:sldId id="313" r:id="rId3"/>
    <p:sldId id="314" r:id="rId4"/>
    <p:sldId id="315" r:id="rId5"/>
    <p:sldId id="317" r:id="rId6"/>
    <p:sldId id="318" r:id="rId7"/>
    <p:sldId id="319" r:id="rId8"/>
    <p:sldId id="320" r:id="rId9"/>
    <p:sldId id="321" r:id="rId10"/>
    <p:sldId id="322" r:id="rId11"/>
    <p:sldId id="323" r:id="rId12"/>
    <p:sldId id="324" r:id="rId13"/>
    <p:sldId id="329" r:id="rId14"/>
    <p:sldId id="331" r:id="rId15"/>
    <p:sldId id="326" r:id="rId16"/>
    <p:sldId id="327" r:id="rId17"/>
    <p:sldId id="328" r:id="rId18"/>
    <p:sldId id="330" r:id="rId19"/>
    <p:sldId id="273" r:id="rId20"/>
    <p:sldId id="274" r:id="rId21"/>
    <p:sldId id="332" r:id="rId22"/>
    <p:sldId id="333" r:id="rId23"/>
    <p:sldId id="275" r:id="rId24"/>
    <p:sldId id="291" r:id="rId25"/>
    <p:sldId id="334" r:id="rId26"/>
    <p:sldId id="276" r:id="rId27"/>
    <p:sldId id="277" r:id="rId28"/>
    <p:sldId id="278" r:id="rId29"/>
  </p:sldIdLst>
  <p:sldSz cx="9144000" cy="6858000" type="screen4x3"/>
  <p:notesSz cx="6735763" cy="9866313"/>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92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66"/>
    <a:srgbClr val="CC9900"/>
    <a:srgbClr val="FFCCCC"/>
    <a:srgbClr val="800000"/>
    <a:srgbClr val="FFC9C9"/>
    <a:srgbClr val="FF9999"/>
    <a:srgbClr val="A50021"/>
    <a:srgbClr val="660066"/>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佈景主題樣式 1 - 輔色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64" autoAdjust="0"/>
    <p:restoredTop sz="86517" autoAdjust="0"/>
  </p:normalViewPr>
  <p:slideViewPr>
    <p:cSldViewPr showGuides="1">
      <p:cViewPr varScale="1">
        <p:scale>
          <a:sx n="71" d="100"/>
          <a:sy n="71" d="100"/>
        </p:scale>
        <p:origin x="1133" y="58"/>
      </p:cViewPr>
      <p:guideLst>
        <p:guide orient="horz" pos="2160"/>
        <p:guide pos="2925"/>
      </p:guideLst>
    </p:cSldViewPr>
  </p:slideViewPr>
  <p:outlineViewPr>
    <p:cViewPr>
      <p:scale>
        <a:sx n="33" d="100"/>
        <a:sy n="33" d="100"/>
      </p:scale>
      <p:origin x="0" y="-27182"/>
    </p:cViewPr>
  </p:outlin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5FC036A-7833-4CE1-8DE5-DCD980091CD0}" type="doc">
      <dgm:prSet loTypeId="urn:microsoft.com/office/officeart/2005/8/layout/vList5" loCatId="list" qsTypeId="urn:microsoft.com/office/officeart/2005/8/quickstyle/3d4" qsCatId="3D" csTypeId="urn:microsoft.com/office/officeart/2005/8/colors/accent2_5" csCatId="accent2" phldr="1"/>
      <dgm:spPr/>
      <dgm:t>
        <a:bodyPr/>
        <a:lstStyle/>
        <a:p>
          <a:endParaRPr lang="zh-TW" altLang="en-US"/>
        </a:p>
      </dgm:t>
    </dgm:pt>
    <dgm:pt modelId="{CCDC33F4-DD6C-4B07-AD47-725EEC4A383A}">
      <dgm:prSet phldrT="[文字]" custT="1"/>
      <dgm:spPr>
        <a:solidFill>
          <a:srgbClr val="FFFF00">
            <a:alpha val="90000"/>
          </a:srgbClr>
        </a:solidFill>
      </dgm:spPr>
      <dgm:t>
        <a:bodyPr/>
        <a:lstStyle/>
        <a:p>
          <a:r>
            <a:rPr lang="zh-TW" altLang="en-US" sz="2800" b="1" dirty="0">
              <a:solidFill>
                <a:srgbClr val="660066"/>
              </a:solidFill>
            </a:rPr>
            <a:t>性別平等教育法</a:t>
          </a:r>
          <a:endParaRPr lang="en-US" altLang="zh-TW" sz="2800" b="1" dirty="0">
            <a:solidFill>
              <a:srgbClr val="660066"/>
            </a:solidFill>
          </a:endParaRPr>
        </a:p>
        <a:p>
          <a:r>
            <a:rPr lang="en-US" altLang="zh-TW" sz="2800" b="1" dirty="0">
              <a:solidFill>
                <a:srgbClr val="660066"/>
              </a:solidFill>
            </a:rPr>
            <a:t>(2004)</a:t>
          </a:r>
          <a:endParaRPr lang="zh-TW" altLang="en-US" sz="2800" b="1" dirty="0">
            <a:solidFill>
              <a:srgbClr val="660066"/>
            </a:solidFill>
          </a:endParaRPr>
        </a:p>
      </dgm:t>
    </dgm:pt>
    <dgm:pt modelId="{F8961657-4C48-41B2-8830-CD01A6371221}" type="parTrans" cxnId="{F53C25B0-C62B-42B5-9796-3B1914FF495D}">
      <dgm:prSet/>
      <dgm:spPr/>
      <dgm:t>
        <a:bodyPr/>
        <a:lstStyle/>
        <a:p>
          <a:endParaRPr lang="zh-TW" altLang="en-US"/>
        </a:p>
      </dgm:t>
    </dgm:pt>
    <dgm:pt modelId="{BB1F17E9-5278-4C6C-8FF1-95B3B970A669}" type="sibTrans" cxnId="{F53C25B0-C62B-42B5-9796-3B1914FF495D}">
      <dgm:prSet/>
      <dgm:spPr/>
      <dgm:t>
        <a:bodyPr/>
        <a:lstStyle/>
        <a:p>
          <a:endParaRPr lang="zh-TW" altLang="en-US"/>
        </a:p>
      </dgm:t>
    </dgm:pt>
    <dgm:pt modelId="{B1EC3A90-6FB2-45A9-8CD8-1CDCDCFF4C25}">
      <dgm:prSet phldrT="[文字]" custT="1"/>
      <dgm:spPr>
        <a:solidFill>
          <a:srgbClr val="FFCCCC">
            <a:alpha val="90000"/>
          </a:srgbClr>
        </a:solidFill>
      </dgm:spPr>
      <dgm:t>
        <a:bodyPr lIns="108000" rIns="0" bIns="0"/>
        <a:lstStyle/>
        <a:p>
          <a:r>
            <a:rPr lang="zh-TW" altLang="en-US" sz="1900" b="1" dirty="0"/>
            <a:t>適用於教育環境</a:t>
          </a:r>
        </a:p>
      </dgm:t>
    </dgm:pt>
    <dgm:pt modelId="{7609A99E-3BBE-4ABB-A05E-8E84F5D9C63A}" type="parTrans" cxnId="{7297437B-B20C-4B68-83C8-0D3DFD0E1A78}">
      <dgm:prSet/>
      <dgm:spPr/>
      <dgm:t>
        <a:bodyPr/>
        <a:lstStyle/>
        <a:p>
          <a:endParaRPr lang="zh-TW" altLang="en-US"/>
        </a:p>
      </dgm:t>
    </dgm:pt>
    <dgm:pt modelId="{5A6FCD7C-0F87-4F66-870E-0F198E0E5B17}" type="sibTrans" cxnId="{7297437B-B20C-4B68-83C8-0D3DFD0E1A78}">
      <dgm:prSet/>
      <dgm:spPr/>
      <dgm:t>
        <a:bodyPr/>
        <a:lstStyle/>
        <a:p>
          <a:endParaRPr lang="zh-TW" altLang="en-US"/>
        </a:p>
      </dgm:t>
    </dgm:pt>
    <dgm:pt modelId="{70E0F8AB-E6C3-4B44-83FD-C9E63231E7DC}">
      <dgm:prSet phldrT="[文字]" custT="1"/>
      <dgm:spPr>
        <a:solidFill>
          <a:srgbClr val="92D050">
            <a:alpha val="70000"/>
          </a:srgbClr>
        </a:solidFill>
      </dgm:spPr>
      <dgm:t>
        <a:bodyPr/>
        <a:lstStyle/>
        <a:p>
          <a:r>
            <a:rPr lang="zh-TW" altLang="en-US" sz="2800" b="1" dirty="0">
              <a:solidFill>
                <a:srgbClr val="660066"/>
              </a:solidFill>
            </a:rPr>
            <a:t>性別平等工作法</a:t>
          </a:r>
          <a:endParaRPr lang="en-US" altLang="zh-TW" sz="2800" b="1" dirty="0">
            <a:solidFill>
              <a:srgbClr val="660066"/>
            </a:solidFill>
          </a:endParaRPr>
        </a:p>
        <a:p>
          <a:r>
            <a:rPr lang="en-US" altLang="zh-TW" sz="2800" b="1" dirty="0">
              <a:solidFill>
                <a:srgbClr val="660066"/>
              </a:solidFill>
            </a:rPr>
            <a:t>(2002)</a:t>
          </a:r>
          <a:endParaRPr lang="zh-TW" altLang="en-US" sz="2800" b="1" dirty="0">
            <a:solidFill>
              <a:srgbClr val="660066"/>
            </a:solidFill>
          </a:endParaRPr>
        </a:p>
      </dgm:t>
    </dgm:pt>
    <dgm:pt modelId="{AB21886B-0084-44FE-8BA5-2C538E263E41}" type="parTrans" cxnId="{F529397B-1F06-453A-B5CB-ED057571A433}">
      <dgm:prSet/>
      <dgm:spPr/>
      <dgm:t>
        <a:bodyPr/>
        <a:lstStyle/>
        <a:p>
          <a:endParaRPr lang="zh-TW" altLang="en-US"/>
        </a:p>
      </dgm:t>
    </dgm:pt>
    <dgm:pt modelId="{37D70F7E-1318-4E54-97DC-81596694359A}" type="sibTrans" cxnId="{F529397B-1F06-453A-B5CB-ED057571A433}">
      <dgm:prSet/>
      <dgm:spPr/>
      <dgm:t>
        <a:bodyPr/>
        <a:lstStyle/>
        <a:p>
          <a:endParaRPr lang="zh-TW" altLang="en-US"/>
        </a:p>
      </dgm:t>
    </dgm:pt>
    <dgm:pt modelId="{095841D0-BE11-4D38-84AC-B3253F3276F2}">
      <dgm:prSet phldrT="[文字]" custT="1"/>
      <dgm:spPr>
        <a:solidFill>
          <a:srgbClr val="FFCCCC">
            <a:alpha val="90000"/>
          </a:srgbClr>
        </a:solidFill>
      </dgm:spPr>
      <dgm:t>
        <a:bodyPr/>
        <a:lstStyle/>
        <a:p>
          <a:r>
            <a:rPr lang="zh-TW" altLang="en-US" sz="1900" b="1" dirty="0"/>
            <a:t>適用於工作職場</a:t>
          </a:r>
        </a:p>
      </dgm:t>
    </dgm:pt>
    <dgm:pt modelId="{B7D95B85-9B7C-40AE-995F-2053488B4F1A}" type="parTrans" cxnId="{D35952F4-AE4F-4935-962F-41FC7EF00FEE}">
      <dgm:prSet/>
      <dgm:spPr/>
      <dgm:t>
        <a:bodyPr/>
        <a:lstStyle/>
        <a:p>
          <a:endParaRPr lang="zh-TW" altLang="en-US"/>
        </a:p>
      </dgm:t>
    </dgm:pt>
    <dgm:pt modelId="{F03F0556-EF77-416C-9E03-E4422F335BB5}" type="sibTrans" cxnId="{D35952F4-AE4F-4935-962F-41FC7EF00FEE}">
      <dgm:prSet/>
      <dgm:spPr/>
      <dgm:t>
        <a:bodyPr/>
        <a:lstStyle/>
        <a:p>
          <a:endParaRPr lang="zh-TW" altLang="en-US"/>
        </a:p>
      </dgm:t>
    </dgm:pt>
    <dgm:pt modelId="{125840FF-F97D-4237-8716-6F9EC2BCD889}">
      <dgm:prSet phldrT="[文字]" custT="1"/>
      <dgm:spPr>
        <a:solidFill>
          <a:srgbClr val="00B0F0">
            <a:alpha val="50000"/>
          </a:srgbClr>
        </a:solidFill>
      </dgm:spPr>
      <dgm:t>
        <a:bodyPr/>
        <a:lstStyle/>
        <a:p>
          <a:r>
            <a:rPr lang="zh-TW" altLang="en-US" sz="2500" b="1" dirty="0">
              <a:solidFill>
                <a:srgbClr val="660066"/>
              </a:solidFill>
            </a:rPr>
            <a:t>性騷擾防治法</a:t>
          </a:r>
          <a:r>
            <a:rPr lang="en-US" altLang="zh-TW" sz="2500" b="1" dirty="0">
              <a:solidFill>
                <a:srgbClr val="660066"/>
              </a:solidFill>
            </a:rPr>
            <a:t>(2006)</a:t>
          </a:r>
          <a:endParaRPr lang="zh-TW" altLang="en-US" sz="2500" b="1" dirty="0">
            <a:solidFill>
              <a:srgbClr val="660066"/>
            </a:solidFill>
          </a:endParaRPr>
        </a:p>
      </dgm:t>
    </dgm:pt>
    <dgm:pt modelId="{90550835-284B-4F3F-B616-AAE06AC1FEFD}" type="parTrans" cxnId="{8B54B281-92E3-467F-BE95-17502AC2F6B9}">
      <dgm:prSet/>
      <dgm:spPr/>
      <dgm:t>
        <a:bodyPr/>
        <a:lstStyle/>
        <a:p>
          <a:endParaRPr lang="zh-TW" altLang="en-US"/>
        </a:p>
      </dgm:t>
    </dgm:pt>
    <dgm:pt modelId="{EDC576E8-7362-4143-9B63-57A6F0457A16}" type="sibTrans" cxnId="{8B54B281-92E3-467F-BE95-17502AC2F6B9}">
      <dgm:prSet/>
      <dgm:spPr/>
      <dgm:t>
        <a:bodyPr/>
        <a:lstStyle/>
        <a:p>
          <a:endParaRPr lang="zh-TW" altLang="en-US"/>
        </a:p>
      </dgm:t>
    </dgm:pt>
    <dgm:pt modelId="{FDE9E12A-9860-4582-842A-2D438193308B}">
      <dgm:prSet phldrT="[文字]" custT="1"/>
      <dgm:spPr>
        <a:solidFill>
          <a:srgbClr val="FFCCCC">
            <a:alpha val="90000"/>
          </a:srgbClr>
        </a:solidFill>
      </dgm:spPr>
      <dgm:t>
        <a:bodyPr/>
        <a:lstStyle/>
        <a:p>
          <a:r>
            <a:rPr lang="zh-TW" altLang="en-US" sz="1900" b="1" dirty="0"/>
            <a:t>適用於一般國民</a:t>
          </a:r>
        </a:p>
      </dgm:t>
    </dgm:pt>
    <dgm:pt modelId="{3D684B8F-B34C-4DC9-B82E-E9618F923482}" type="parTrans" cxnId="{7CE88EA1-4673-42DE-9F03-4975001E621D}">
      <dgm:prSet/>
      <dgm:spPr/>
      <dgm:t>
        <a:bodyPr/>
        <a:lstStyle/>
        <a:p>
          <a:endParaRPr lang="zh-TW" altLang="en-US"/>
        </a:p>
      </dgm:t>
    </dgm:pt>
    <dgm:pt modelId="{92601991-258E-492F-8156-6384A631C8C2}" type="sibTrans" cxnId="{7CE88EA1-4673-42DE-9F03-4975001E621D}">
      <dgm:prSet/>
      <dgm:spPr/>
      <dgm:t>
        <a:bodyPr/>
        <a:lstStyle/>
        <a:p>
          <a:endParaRPr lang="zh-TW" altLang="en-US"/>
        </a:p>
      </dgm:t>
    </dgm:pt>
    <dgm:pt modelId="{526B8CED-4075-493E-A54D-D8472BB229B1}">
      <dgm:prSet phldrT="[文字]" custT="1"/>
      <dgm:spPr>
        <a:solidFill>
          <a:srgbClr val="FFCCCC">
            <a:alpha val="90000"/>
          </a:srgbClr>
        </a:solidFill>
      </dgm:spPr>
      <dgm:t>
        <a:bodyPr lIns="108000" rIns="0" bIns="0"/>
        <a:lstStyle/>
        <a:p>
          <a:r>
            <a:rPr lang="zh-TW" altLang="en-US" sz="1900" b="1" dirty="0">
              <a:solidFill>
                <a:srgbClr val="00B050"/>
              </a:solidFill>
            </a:rPr>
            <a:t>事件發生時</a:t>
          </a:r>
          <a:r>
            <a:rPr lang="zh-TW" altLang="en-US" sz="1900" b="1" dirty="0"/>
            <a:t>當事人一方為學生，另一方為教職員工生或校長</a:t>
          </a:r>
        </a:p>
      </dgm:t>
    </dgm:pt>
    <dgm:pt modelId="{29E1DFB6-9C09-44D3-9F08-762DE155CBFB}" type="parTrans" cxnId="{8092BD56-A968-4883-8431-A9C3876AF1C6}">
      <dgm:prSet/>
      <dgm:spPr/>
      <dgm:t>
        <a:bodyPr/>
        <a:lstStyle/>
        <a:p>
          <a:endParaRPr lang="zh-TW" altLang="en-US"/>
        </a:p>
      </dgm:t>
    </dgm:pt>
    <dgm:pt modelId="{00BBD3A2-C947-49A2-9A87-D3F570952A85}" type="sibTrans" cxnId="{8092BD56-A968-4883-8431-A9C3876AF1C6}">
      <dgm:prSet/>
      <dgm:spPr/>
      <dgm:t>
        <a:bodyPr/>
        <a:lstStyle/>
        <a:p>
          <a:endParaRPr lang="zh-TW" altLang="en-US"/>
        </a:p>
      </dgm:t>
    </dgm:pt>
    <dgm:pt modelId="{2B8F6E9A-101A-4D52-90DF-488810C5BE8A}">
      <dgm:prSet phldrT="[文字]" custT="1"/>
      <dgm:spPr>
        <a:solidFill>
          <a:srgbClr val="FFCCCC">
            <a:alpha val="90000"/>
          </a:srgbClr>
        </a:solidFill>
      </dgm:spPr>
      <dgm:t>
        <a:bodyPr/>
        <a:lstStyle/>
        <a:p>
          <a:r>
            <a:rPr lang="zh-TW" altLang="en-US" sz="1900" b="1" dirty="0"/>
            <a:t>雇主對受雇者或求職者、受雇者於執行職務或非執行職務時之性騷擾</a:t>
          </a:r>
        </a:p>
      </dgm:t>
    </dgm:pt>
    <dgm:pt modelId="{76ED4ECB-2A89-449D-B721-6391B62F7413}" type="parTrans" cxnId="{C07B8D26-E5B9-4EA9-924C-694CC63658F5}">
      <dgm:prSet/>
      <dgm:spPr/>
      <dgm:t>
        <a:bodyPr/>
        <a:lstStyle/>
        <a:p>
          <a:endParaRPr lang="zh-TW" altLang="en-US"/>
        </a:p>
      </dgm:t>
    </dgm:pt>
    <dgm:pt modelId="{2C326E2B-F7D6-4291-9F51-7A8BC28AF308}" type="sibTrans" cxnId="{C07B8D26-E5B9-4EA9-924C-694CC63658F5}">
      <dgm:prSet/>
      <dgm:spPr/>
      <dgm:t>
        <a:bodyPr/>
        <a:lstStyle/>
        <a:p>
          <a:endParaRPr lang="zh-TW" altLang="en-US"/>
        </a:p>
      </dgm:t>
    </dgm:pt>
    <dgm:pt modelId="{4A422314-3BDB-4D24-986C-7996E42B65DE}">
      <dgm:prSet phldrT="[文字]" custT="1"/>
      <dgm:spPr>
        <a:solidFill>
          <a:srgbClr val="FFCCCC">
            <a:alpha val="90000"/>
          </a:srgbClr>
        </a:solidFill>
      </dgm:spPr>
      <dgm:t>
        <a:bodyPr/>
        <a:lstStyle/>
        <a:p>
          <a:r>
            <a:rPr lang="zh-TW" altLang="en-US" sz="1900" b="1" dirty="0"/>
            <a:t>非屬性別平等教育法或性別工作平等法之適用對象</a:t>
          </a:r>
        </a:p>
      </dgm:t>
    </dgm:pt>
    <dgm:pt modelId="{72EDE4A4-50E5-4121-B4CF-B6DDCDB6A629}" type="parTrans" cxnId="{8E58315E-7D87-4CEE-9EA8-1939ACDCD051}">
      <dgm:prSet/>
      <dgm:spPr/>
      <dgm:t>
        <a:bodyPr/>
        <a:lstStyle/>
        <a:p>
          <a:endParaRPr lang="zh-TW" altLang="en-US"/>
        </a:p>
      </dgm:t>
    </dgm:pt>
    <dgm:pt modelId="{612648B4-52AE-45F3-A38E-7B0B2918AC2A}" type="sibTrans" cxnId="{8E58315E-7D87-4CEE-9EA8-1939ACDCD051}">
      <dgm:prSet/>
      <dgm:spPr/>
      <dgm:t>
        <a:bodyPr/>
        <a:lstStyle/>
        <a:p>
          <a:endParaRPr lang="zh-TW" altLang="en-US"/>
        </a:p>
      </dgm:t>
    </dgm:pt>
    <dgm:pt modelId="{90E4B312-6F71-48F4-A62D-8DE0F156DE39}">
      <dgm:prSet phldrT="[文字]" custT="1"/>
      <dgm:spPr>
        <a:solidFill>
          <a:srgbClr val="FFCCCC">
            <a:alpha val="90000"/>
          </a:srgbClr>
        </a:solidFill>
      </dgm:spPr>
      <dgm:t>
        <a:bodyPr lIns="108000" rIns="0" bIns="0"/>
        <a:lstStyle/>
        <a:p>
          <a:r>
            <a:rPr lang="zh-TW" altLang="en-US" sz="1900" b="1" dirty="0">
              <a:solidFill>
                <a:srgbClr val="00B050"/>
              </a:solidFill>
            </a:rPr>
            <a:t>例：學生間的性騷擾或學生遭老師性騷擾</a:t>
          </a:r>
        </a:p>
      </dgm:t>
    </dgm:pt>
    <dgm:pt modelId="{6EE79388-E0E7-485F-8240-A4ED55D2BECD}" type="parTrans" cxnId="{575F09D7-0A7F-49B8-B860-D5901872E328}">
      <dgm:prSet/>
      <dgm:spPr/>
      <dgm:t>
        <a:bodyPr/>
        <a:lstStyle/>
        <a:p>
          <a:endParaRPr lang="zh-TW" altLang="en-US"/>
        </a:p>
      </dgm:t>
    </dgm:pt>
    <dgm:pt modelId="{9A4120F4-829D-4B91-9AA0-D217C9D87482}" type="sibTrans" cxnId="{575F09D7-0A7F-49B8-B860-D5901872E328}">
      <dgm:prSet/>
      <dgm:spPr/>
      <dgm:t>
        <a:bodyPr/>
        <a:lstStyle/>
        <a:p>
          <a:endParaRPr lang="zh-TW" altLang="en-US"/>
        </a:p>
      </dgm:t>
    </dgm:pt>
    <dgm:pt modelId="{D42946E7-68C1-475C-95B8-B7621062CB72}">
      <dgm:prSet phldrT="[文字]" custT="1"/>
      <dgm:spPr>
        <a:solidFill>
          <a:srgbClr val="FFCCCC">
            <a:alpha val="90000"/>
          </a:srgbClr>
        </a:solidFill>
      </dgm:spPr>
      <dgm:t>
        <a:bodyPr/>
        <a:lstStyle/>
        <a:p>
          <a:r>
            <a:rPr lang="zh-TW" altLang="en-US" sz="1900" b="1" dirty="0">
              <a:solidFill>
                <a:srgbClr val="00B050"/>
              </a:solidFill>
            </a:rPr>
            <a:t>例：同仁間下班的性騷或工作中遭廠商性騷</a:t>
          </a:r>
        </a:p>
      </dgm:t>
    </dgm:pt>
    <dgm:pt modelId="{3B0A846B-4464-439D-91AB-39ED4331E1F9}" type="parTrans" cxnId="{3972EAFD-51DE-4FF2-AE42-3C4B0AAB8926}">
      <dgm:prSet/>
      <dgm:spPr/>
      <dgm:t>
        <a:bodyPr/>
        <a:lstStyle/>
        <a:p>
          <a:endParaRPr lang="zh-TW" altLang="en-US"/>
        </a:p>
      </dgm:t>
    </dgm:pt>
    <dgm:pt modelId="{EEE4C14F-10E3-4262-98FB-DD9927253BF0}" type="sibTrans" cxnId="{3972EAFD-51DE-4FF2-AE42-3C4B0AAB8926}">
      <dgm:prSet/>
      <dgm:spPr/>
      <dgm:t>
        <a:bodyPr/>
        <a:lstStyle/>
        <a:p>
          <a:endParaRPr lang="zh-TW" altLang="en-US"/>
        </a:p>
      </dgm:t>
    </dgm:pt>
    <dgm:pt modelId="{137FF887-68DE-4599-B83F-8FF9A4CA8A26}">
      <dgm:prSet phldrT="[文字]" custT="1"/>
      <dgm:spPr>
        <a:solidFill>
          <a:srgbClr val="FFCCCC">
            <a:alpha val="90000"/>
          </a:srgbClr>
        </a:solidFill>
      </dgm:spPr>
      <dgm:t>
        <a:bodyPr/>
        <a:lstStyle/>
        <a:p>
          <a:r>
            <a:rPr lang="zh-TW" altLang="en-US" sz="1900" b="1" dirty="0">
              <a:solidFill>
                <a:srgbClr val="00B050"/>
              </a:solidFill>
            </a:rPr>
            <a:t>例如：師或生遭非具教職員生身分學生家長性騷擾</a:t>
          </a:r>
        </a:p>
      </dgm:t>
    </dgm:pt>
    <dgm:pt modelId="{B4E17AD0-DEF8-4F22-B7DA-2441DC78985E}" type="parTrans" cxnId="{FAE61733-E81E-49FC-941F-7CA694ACF412}">
      <dgm:prSet/>
      <dgm:spPr/>
      <dgm:t>
        <a:bodyPr/>
        <a:lstStyle/>
        <a:p>
          <a:endParaRPr lang="zh-TW" altLang="en-US"/>
        </a:p>
      </dgm:t>
    </dgm:pt>
    <dgm:pt modelId="{2B45AB3D-5322-4D00-BA45-179582226BBA}" type="sibTrans" cxnId="{FAE61733-E81E-49FC-941F-7CA694ACF412}">
      <dgm:prSet/>
      <dgm:spPr/>
      <dgm:t>
        <a:bodyPr/>
        <a:lstStyle/>
        <a:p>
          <a:endParaRPr lang="zh-TW" altLang="en-US"/>
        </a:p>
      </dgm:t>
    </dgm:pt>
    <dgm:pt modelId="{033246C1-0B0A-4501-87E9-FAFCBE71CFB0}" type="pres">
      <dgm:prSet presAssocID="{A5FC036A-7833-4CE1-8DE5-DCD980091CD0}" presName="Name0" presStyleCnt="0">
        <dgm:presLayoutVars>
          <dgm:dir/>
          <dgm:animLvl val="lvl"/>
          <dgm:resizeHandles val="exact"/>
        </dgm:presLayoutVars>
      </dgm:prSet>
      <dgm:spPr/>
    </dgm:pt>
    <dgm:pt modelId="{985EC6C7-00FC-4911-ACB5-8E1EB7A8C391}" type="pres">
      <dgm:prSet presAssocID="{CCDC33F4-DD6C-4B07-AD47-725EEC4A383A}" presName="linNode" presStyleCnt="0"/>
      <dgm:spPr/>
    </dgm:pt>
    <dgm:pt modelId="{85A5B41A-29BD-4280-A639-09BEBCBE5251}" type="pres">
      <dgm:prSet presAssocID="{CCDC33F4-DD6C-4B07-AD47-725EEC4A383A}" presName="parentText" presStyleLbl="node1" presStyleIdx="0" presStyleCnt="3">
        <dgm:presLayoutVars>
          <dgm:chMax val="1"/>
          <dgm:bulletEnabled val="1"/>
        </dgm:presLayoutVars>
      </dgm:prSet>
      <dgm:spPr/>
    </dgm:pt>
    <dgm:pt modelId="{0759DFAC-078B-4DB9-AD94-47D160E23CEC}" type="pres">
      <dgm:prSet presAssocID="{CCDC33F4-DD6C-4B07-AD47-725EEC4A383A}" presName="descendantText" presStyleLbl="alignAccFollowNode1" presStyleIdx="0" presStyleCnt="3" custScaleY="115410">
        <dgm:presLayoutVars>
          <dgm:bulletEnabled val="1"/>
        </dgm:presLayoutVars>
      </dgm:prSet>
      <dgm:spPr/>
    </dgm:pt>
    <dgm:pt modelId="{CAA32595-0729-4E80-BAE1-252F4C4343ED}" type="pres">
      <dgm:prSet presAssocID="{BB1F17E9-5278-4C6C-8FF1-95B3B970A669}" presName="sp" presStyleCnt="0"/>
      <dgm:spPr/>
    </dgm:pt>
    <dgm:pt modelId="{F0B0A1D4-8985-46B4-8C69-B00B6979FEB9}" type="pres">
      <dgm:prSet presAssocID="{70E0F8AB-E6C3-4B44-83FD-C9E63231E7DC}" presName="linNode" presStyleCnt="0"/>
      <dgm:spPr/>
    </dgm:pt>
    <dgm:pt modelId="{229A088C-2D5F-43D0-9B9F-A4E26AAF3707}" type="pres">
      <dgm:prSet presAssocID="{70E0F8AB-E6C3-4B44-83FD-C9E63231E7DC}" presName="parentText" presStyleLbl="node1" presStyleIdx="1" presStyleCnt="3">
        <dgm:presLayoutVars>
          <dgm:chMax val="1"/>
          <dgm:bulletEnabled val="1"/>
        </dgm:presLayoutVars>
      </dgm:prSet>
      <dgm:spPr/>
    </dgm:pt>
    <dgm:pt modelId="{CFA23780-59F7-4FCC-9129-0ABDB2B6B762}" type="pres">
      <dgm:prSet presAssocID="{70E0F8AB-E6C3-4B44-83FD-C9E63231E7DC}" presName="descendantText" presStyleLbl="alignAccFollowNode1" presStyleIdx="1" presStyleCnt="3" custScaleY="105738">
        <dgm:presLayoutVars>
          <dgm:bulletEnabled val="1"/>
        </dgm:presLayoutVars>
      </dgm:prSet>
      <dgm:spPr/>
    </dgm:pt>
    <dgm:pt modelId="{8A6027C8-4E6F-42D6-8CD5-A43E9E77EC5B}" type="pres">
      <dgm:prSet presAssocID="{37D70F7E-1318-4E54-97DC-81596694359A}" presName="sp" presStyleCnt="0"/>
      <dgm:spPr/>
    </dgm:pt>
    <dgm:pt modelId="{FBF34DCB-35C5-4641-B992-2FCDE42F9A64}" type="pres">
      <dgm:prSet presAssocID="{125840FF-F97D-4237-8716-6F9EC2BCD889}" presName="linNode" presStyleCnt="0"/>
      <dgm:spPr/>
    </dgm:pt>
    <dgm:pt modelId="{A573BC47-2847-4A30-B62A-E4E164CD9D9B}" type="pres">
      <dgm:prSet presAssocID="{125840FF-F97D-4237-8716-6F9EC2BCD889}" presName="parentText" presStyleLbl="node1" presStyleIdx="2" presStyleCnt="3">
        <dgm:presLayoutVars>
          <dgm:chMax val="1"/>
          <dgm:bulletEnabled val="1"/>
        </dgm:presLayoutVars>
      </dgm:prSet>
      <dgm:spPr/>
    </dgm:pt>
    <dgm:pt modelId="{09B80DA9-A9FB-41F6-A57E-C9397085F20B}" type="pres">
      <dgm:prSet presAssocID="{125840FF-F97D-4237-8716-6F9EC2BCD889}" presName="descendantText" presStyleLbl="alignAccFollowNode1" presStyleIdx="2" presStyleCnt="3" custScaleY="120145">
        <dgm:presLayoutVars>
          <dgm:bulletEnabled val="1"/>
        </dgm:presLayoutVars>
      </dgm:prSet>
      <dgm:spPr/>
    </dgm:pt>
  </dgm:ptLst>
  <dgm:cxnLst>
    <dgm:cxn modelId="{D49B8D07-C28F-4EFB-B447-4F57EEEE3045}" type="presOf" srcId="{90E4B312-6F71-48F4-A62D-8DE0F156DE39}" destId="{0759DFAC-078B-4DB9-AD94-47D160E23CEC}" srcOrd="0" destOrd="2" presId="urn:microsoft.com/office/officeart/2005/8/layout/vList5"/>
    <dgm:cxn modelId="{9D8DC91C-59FC-4E29-85F6-195204BED6C6}" type="presOf" srcId="{A5FC036A-7833-4CE1-8DE5-DCD980091CD0}" destId="{033246C1-0B0A-4501-87E9-FAFCBE71CFB0}" srcOrd="0" destOrd="0" presId="urn:microsoft.com/office/officeart/2005/8/layout/vList5"/>
    <dgm:cxn modelId="{F52EEC1C-39CA-4C48-B253-6655CB8838A3}" type="presOf" srcId="{B1EC3A90-6FB2-45A9-8CD8-1CDCDCFF4C25}" destId="{0759DFAC-078B-4DB9-AD94-47D160E23CEC}" srcOrd="0" destOrd="0" presId="urn:microsoft.com/office/officeart/2005/8/layout/vList5"/>
    <dgm:cxn modelId="{C07B8D26-E5B9-4EA9-924C-694CC63658F5}" srcId="{70E0F8AB-E6C3-4B44-83FD-C9E63231E7DC}" destId="{2B8F6E9A-101A-4D52-90DF-488810C5BE8A}" srcOrd="1" destOrd="0" parTransId="{76ED4ECB-2A89-449D-B721-6391B62F7413}" sibTransId="{2C326E2B-F7D6-4291-9F51-7A8BC28AF308}"/>
    <dgm:cxn modelId="{FAE61733-E81E-49FC-941F-7CA694ACF412}" srcId="{125840FF-F97D-4237-8716-6F9EC2BCD889}" destId="{137FF887-68DE-4599-B83F-8FF9A4CA8A26}" srcOrd="2" destOrd="0" parTransId="{B4E17AD0-DEF8-4F22-B7DA-2441DC78985E}" sibTransId="{2B45AB3D-5322-4D00-BA45-179582226BBA}"/>
    <dgm:cxn modelId="{1A732D3A-EB0F-41C8-A081-F48DF44E5767}" type="presOf" srcId="{2B8F6E9A-101A-4D52-90DF-488810C5BE8A}" destId="{CFA23780-59F7-4FCC-9129-0ABDB2B6B762}" srcOrd="0" destOrd="1" presId="urn:microsoft.com/office/officeart/2005/8/layout/vList5"/>
    <dgm:cxn modelId="{8E58315E-7D87-4CEE-9EA8-1939ACDCD051}" srcId="{125840FF-F97D-4237-8716-6F9EC2BCD889}" destId="{4A422314-3BDB-4D24-986C-7996E42B65DE}" srcOrd="1" destOrd="0" parTransId="{72EDE4A4-50E5-4121-B4CF-B6DDCDB6A629}" sibTransId="{612648B4-52AE-45F3-A38E-7B0B2918AC2A}"/>
    <dgm:cxn modelId="{8092BD56-A968-4883-8431-A9C3876AF1C6}" srcId="{CCDC33F4-DD6C-4B07-AD47-725EEC4A383A}" destId="{526B8CED-4075-493E-A54D-D8472BB229B1}" srcOrd="1" destOrd="0" parTransId="{29E1DFB6-9C09-44D3-9F08-762DE155CBFB}" sibTransId="{00BBD3A2-C947-49A2-9A87-D3F570952A85}"/>
    <dgm:cxn modelId="{F529397B-1F06-453A-B5CB-ED057571A433}" srcId="{A5FC036A-7833-4CE1-8DE5-DCD980091CD0}" destId="{70E0F8AB-E6C3-4B44-83FD-C9E63231E7DC}" srcOrd="1" destOrd="0" parTransId="{AB21886B-0084-44FE-8BA5-2C538E263E41}" sibTransId="{37D70F7E-1318-4E54-97DC-81596694359A}"/>
    <dgm:cxn modelId="{7297437B-B20C-4B68-83C8-0D3DFD0E1A78}" srcId="{CCDC33F4-DD6C-4B07-AD47-725EEC4A383A}" destId="{B1EC3A90-6FB2-45A9-8CD8-1CDCDCFF4C25}" srcOrd="0" destOrd="0" parTransId="{7609A99E-3BBE-4ABB-A05E-8E84F5D9C63A}" sibTransId="{5A6FCD7C-0F87-4F66-870E-0F198E0E5B17}"/>
    <dgm:cxn modelId="{72096F80-F29C-43B2-A580-2501F77106C4}" type="presOf" srcId="{CCDC33F4-DD6C-4B07-AD47-725EEC4A383A}" destId="{85A5B41A-29BD-4280-A639-09BEBCBE5251}" srcOrd="0" destOrd="0" presId="urn:microsoft.com/office/officeart/2005/8/layout/vList5"/>
    <dgm:cxn modelId="{8B54B281-92E3-467F-BE95-17502AC2F6B9}" srcId="{A5FC036A-7833-4CE1-8DE5-DCD980091CD0}" destId="{125840FF-F97D-4237-8716-6F9EC2BCD889}" srcOrd="2" destOrd="0" parTransId="{90550835-284B-4F3F-B616-AAE06AC1FEFD}" sibTransId="{EDC576E8-7362-4143-9B63-57A6F0457A16}"/>
    <dgm:cxn modelId="{9AF02A9E-4E9E-492D-BDBD-4A7756D06095}" type="presOf" srcId="{FDE9E12A-9860-4582-842A-2D438193308B}" destId="{09B80DA9-A9FB-41F6-A57E-C9397085F20B}" srcOrd="0" destOrd="0" presId="urn:microsoft.com/office/officeart/2005/8/layout/vList5"/>
    <dgm:cxn modelId="{7CE88EA1-4673-42DE-9F03-4975001E621D}" srcId="{125840FF-F97D-4237-8716-6F9EC2BCD889}" destId="{FDE9E12A-9860-4582-842A-2D438193308B}" srcOrd="0" destOrd="0" parTransId="{3D684B8F-B34C-4DC9-B82E-E9618F923482}" sibTransId="{92601991-258E-492F-8156-6384A631C8C2}"/>
    <dgm:cxn modelId="{679FBEA2-08B1-4F36-BB82-94E1F40D56BC}" type="presOf" srcId="{D42946E7-68C1-475C-95B8-B7621062CB72}" destId="{CFA23780-59F7-4FCC-9129-0ABDB2B6B762}" srcOrd="0" destOrd="2" presId="urn:microsoft.com/office/officeart/2005/8/layout/vList5"/>
    <dgm:cxn modelId="{D121C6A8-EBA3-4065-83E8-1C4684C49B0E}" type="presOf" srcId="{70E0F8AB-E6C3-4B44-83FD-C9E63231E7DC}" destId="{229A088C-2D5F-43D0-9B9F-A4E26AAF3707}" srcOrd="0" destOrd="0" presId="urn:microsoft.com/office/officeart/2005/8/layout/vList5"/>
    <dgm:cxn modelId="{F53C25B0-C62B-42B5-9796-3B1914FF495D}" srcId="{A5FC036A-7833-4CE1-8DE5-DCD980091CD0}" destId="{CCDC33F4-DD6C-4B07-AD47-725EEC4A383A}" srcOrd="0" destOrd="0" parTransId="{F8961657-4C48-41B2-8830-CD01A6371221}" sibTransId="{BB1F17E9-5278-4C6C-8FF1-95B3B970A669}"/>
    <dgm:cxn modelId="{87CC0EBF-9B25-4D4F-8B5C-FABDC4FF63CA}" type="presOf" srcId="{4A422314-3BDB-4D24-986C-7996E42B65DE}" destId="{09B80DA9-A9FB-41F6-A57E-C9397085F20B}" srcOrd="0" destOrd="1" presId="urn:microsoft.com/office/officeart/2005/8/layout/vList5"/>
    <dgm:cxn modelId="{AC5061CB-764F-4893-AC78-D810BE65C264}" type="presOf" srcId="{095841D0-BE11-4D38-84AC-B3253F3276F2}" destId="{CFA23780-59F7-4FCC-9129-0ABDB2B6B762}" srcOrd="0" destOrd="0" presId="urn:microsoft.com/office/officeart/2005/8/layout/vList5"/>
    <dgm:cxn modelId="{B1024BD0-9B89-492D-92FE-C8AFD9A17987}" type="presOf" srcId="{526B8CED-4075-493E-A54D-D8472BB229B1}" destId="{0759DFAC-078B-4DB9-AD94-47D160E23CEC}" srcOrd="0" destOrd="1" presId="urn:microsoft.com/office/officeart/2005/8/layout/vList5"/>
    <dgm:cxn modelId="{575F09D7-0A7F-49B8-B860-D5901872E328}" srcId="{CCDC33F4-DD6C-4B07-AD47-725EEC4A383A}" destId="{90E4B312-6F71-48F4-A62D-8DE0F156DE39}" srcOrd="2" destOrd="0" parTransId="{6EE79388-E0E7-485F-8240-A4ED55D2BECD}" sibTransId="{9A4120F4-829D-4B91-9AA0-D217C9D87482}"/>
    <dgm:cxn modelId="{A62F85D9-BC16-4F9F-8009-F6B96C93B881}" type="presOf" srcId="{125840FF-F97D-4237-8716-6F9EC2BCD889}" destId="{A573BC47-2847-4A30-B62A-E4E164CD9D9B}" srcOrd="0" destOrd="0" presId="urn:microsoft.com/office/officeart/2005/8/layout/vList5"/>
    <dgm:cxn modelId="{D35952F4-AE4F-4935-962F-41FC7EF00FEE}" srcId="{70E0F8AB-E6C3-4B44-83FD-C9E63231E7DC}" destId="{095841D0-BE11-4D38-84AC-B3253F3276F2}" srcOrd="0" destOrd="0" parTransId="{B7D95B85-9B7C-40AE-995F-2053488B4F1A}" sibTransId="{F03F0556-EF77-416C-9E03-E4422F335BB5}"/>
    <dgm:cxn modelId="{795639FC-3C65-4904-9132-6624042858D0}" type="presOf" srcId="{137FF887-68DE-4599-B83F-8FF9A4CA8A26}" destId="{09B80DA9-A9FB-41F6-A57E-C9397085F20B}" srcOrd="0" destOrd="2" presId="urn:microsoft.com/office/officeart/2005/8/layout/vList5"/>
    <dgm:cxn modelId="{3972EAFD-51DE-4FF2-AE42-3C4B0AAB8926}" srcId="{70E0F8AB-E6C3-4B44-83FD-C9E63231E7DC}" destId="{D42946E7-68C1-475C-95B8-B7621062CB72}" srcOrd="2" destOrd="0" parTransId="{3B0A846B-4464-439D-91AB-39ED4331E1F9}" sibTransId="{EEE4C14F-10E3-4262-98FB-DD9927253BF0}"/>
    <dgm:cxn modelId="{948E1A99-DDDD-46D6-8905-60D56EEC4B18}" type="presParOf" srcId="{033246C1-0B0A-4501-87E9-FAFCBE71CFB0}" destId="{985EC6C7-00FC-4911-ACB5-8E1EB7A8C391}" srcOrd="0" destOrd="0" presId="urn:microsoft.com/office/officeart/2005/8/layout/vList5"/>
    <dgm:cxn modelId="{B78C2930-E98E-479B-AB06-4BA3369615F3}" type="presParOf" srcId="{985EC6C7-00FC-4911-ACB5-8E1EB7A8C391}" destId="{85A5B41A-29BD-4280-A639-09BEBCBE5251}" srcOrd="0" destOrd="0" presId="urn:microsoft.com/office/officeart/2005/8/layout/vList5"/>
    <dgm:cxn modelId="{954918D9-22A3-4B11-87C3-7F9A0AEE708E}" type="presParOf" srcId="{985EC6C7-00FC-4911-ACB5-8E1EB7A8C391}" destId="{0759DFAC-078B-4DB9-AD94-47D160E23CEC}" srcOrd="1" destOrd="0" presId="urn:microsoft.com/office/officeart/2005/8/layout/vList5"/>
    <dgm:cxn modelId="{A79F77F4-E80F-4D91-9C9B-8244C492B304}" type="presParOf" srcId="{033246C1-0B0A-4501-87E9-FAFCBE71CFB0}" destId="{CAA32595-0729-4E80-BAE1-252F4C4343ED}" srcOrd="1" destOrd="0" presId="urn:microsoft.com/office/officeart/2005/8/layout/vList5"/>
    <dgm:cxn modelId="{9BDD7791-54EF-4F76-8070-2D4341AC3979}" type="presParOf" srcId="{033246C1-0B0A-4501-87E9-FAFCBE71CFB0}" destId="{F0B0A1D4-8985-46B4-8C69-B00B6979FEB9}" srcOrd="2" destOrd="0" presId="urn:microsoft.com/office/officeart/2005/8/layout/vList5"/>
    <dgm:cxn modelId="{F28D834F-6982-4B21-8C7B-AAF7DFA72BF0}" type="presParOf" srcId="{F0B0A1D4-8985-46B4-8C69-B00B6979FEB9}" destId="{229A088C-2D5F-43D0-9B9F-A4E26AAF3707}" srcOrd="0" destOrd="0" presId="urn:microsoft.com/office/officeart/2005/8/layout/vList5"/>
    <dgm:cxn modelId="{8F8DD96F-AB01-4157-94F7-6D321EF3326E}" type="presParOf" srcId="{F0B0A1D4-8985-46B4-8C69-B00B6979FEB9}" destId="{CFA23780-59F7-4FCC-9129-0ABDB2B6B762}" srcOrd="1" destOrd="0" presId="urn:microsoft.com/office/officeart/2005/8/layout/vList5"/>
    <dgm:cxn modelId="{0E6F84A3-B7D0-409A-896F-D1E88AAF7200}" type="presParOf" srcId="{033246C1-0B0A-4501-87E9-FAFCBE71CFB0}" destId="{8A6027C8-4E6F-42D6-8CD5-A43E9E77EC5B}" srcOrd="3" destOrd="0" presId="urn:microsoft.com/office/officeart/2005/8/layout/vList5"/>
    <dgm:cxn modelId="{8F255809-51B4-4E1A-B956-D6AA1CF4CD80}" type="presParOf" srcId="{033246C1-0B0A-4501-87E9-FAFCBE71CFB0}" destId="{FBF34DCB-35C5-4641-B992-2FCDE42F9A64}" srcOrd="4" destOrd="0" presId="urn:microsoft.com/office/officeart/2005/8/layout/vList5"/>
    <dgm:cxn modelId="{5592EAD3-185D-48DB-8044-C8EF6A06F8AF}" type="presParOf" srcId="{FBF34DCB-35C5-4641-B992-2FCDE42F9A64}" destId="{A573BC47-2847-4A30-B62A-E4E164CD9D9B}" srcOrd="0" destOrd="0" presId="urn:microsoft.com/office/officeart/2005/8/layout/vList5"/>
    <dgm:cxn modelId="{E259E813-A82B-4559-8963-AABE0D1D6222}" type="presParOf" srcId="{FBF34DCB-35C5-4641-B992-2FCDE42F9A64}" destId="{09B80DA9-A9FB-41F6-A57E-C9397085F20B}"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59DFAC-078B-4DB9-AD94-47D160E23CEC}">
      <dsp:nvSpPr>
        <dsp:cNvPr id="0" name=""/>
        <dsp:cNvSpPr/>
      </dsp:nvSpPr>
      <dsp:spPr>
        <a:xfrm rot="5400000">
          <a:off x="5018127" y="-1936411"/>
          <a:ext cx="1380537" cy="5372608"/>
        </a:xfrm>
        <a:prstGeom prst="round2SameRect">
          <a:avLst/>
        </a:prstGeom>
        <a:solidFill>
          <a:srgbClr val="FFCCCC">
            <a:alpha val="90000"/>
          </a:srgbClr>
        </a:solidFill>
        <a:ln w="9525" cap="flat" cmpd="sng" algn="ctr">
          <a:solidFill>
            <a:schemeClr val="accent2">
              <a:alpha val="90000"/>
              <a:tint val="40000"/>
              <a:hueOff val="0"/>
              <a:satOff val="0"/>
              <a:lumOff val="0"/>
              <a:alphaOff val="0"/>
            </a:schemeClr>
          </a:solidFill>
          <a:prstDash val="solid"/>
        </a:ln>
        <a:effectLst/>
        <a:scene3d>
          <a:camera prst="orthographicFront"/>
          <a:lightRig rig="chilly" dir="t"/>
        </a:scene3d>
        <a:sp3d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08000" tIns="123825" rIns="0" bIns="0" numCol="1" spcCol="1270" anchor="ctr" anchorCtr="0">
          <a:noAutofit/>
        </a:bodyPr>
        <a:lstStyle/>
        <a:p>
          <a:pPr marL="171450" lvl="1" indent="-171450" algn="l" defTabSz="844550">
            <a:lnSpc>
              <a:spcPct val="90000"/>
            </a:lnSpc>
            <a:spcBef>
              <a:spcPct val="0"/>
            </a:spcBef>
            <a:spcAft>
              <a:spcPct val="15000"/>
            </a:spcAft>
            <a:buChar char="•"/>
          </a:pPr>
          <a:r>
            <a:rPr lang="zh-TW" altLang="en-US" sz="1900" b="1" kern="1200" dirty="0"/>
            <a:t>適用於教育環境</a:t>
          </a:r>
        </a:p>
        <a:p>
          <a:pPr marL="171450" lvl="1" indent="-171450" algn="l" defTabSz="844550">
            <a:lnSpc>
              <a:spcPct val="90000"/>
            </a:lnSpc>
            <a:spcBef>
              <a:spcPct val="0"/>
            </a:spcBef>
            <a:spcAft>
              <a:spcPct val="15000"/>
            </a:spcAft>
            <a:buChar char="•"/>
          </a:pPr>
          <a:r>
            <a:rPr lang="zh-TW" altLang="en-US" sz="1900" b="1" kern="1200" dirty="0">
              <a:solidFill>
                <a:srgbClr val="00B050"/>
              </a:solidFill>
            </a:rPr>
            <a:t>事件發生時</a:t>
          </a:r>
          <a:r>
            <a:rPr lang="zh-TW" altLang="en-US" sz="1900" b="1" kern="1200" dirty="0"/>
            <a:t>當事人一方為學生，另一方為教職員工生或校長</a:t>
          </a:r>
        </a:p>
        <a:p>
          <a:pPr marL="171450" lvl="1" indent="-171450" algn="l" defTabSz="844550">
            <a:lnSpc>
              <a:spcPct val="90000"/>
            </a:lnSpc>
            <a:spcBef>
              <a:spcPct val="0"/>
            </a:spcBef>
            <a:spcAft>
              <a:spcPct val="15000"/>
            </a:spcAft>
            <a:buChar char="•"/>
          </a:pPr>
          <a:r>
            <a:rPr lang="zh-TW" altLang="en-US" sz="1900" b="1" kern="1200" dirty="0">
              <a:solidFill>
                <a:srgbClr val="00B050"/>
              </a:solidFill>
            </a:rPr>
            <a:t>例：學生間的性騷擾或學生遭老師性騷擾</a:t>
          </a:r>
        </a:p>
      </dsp:txBody>
      <dsp:txXfrm rot="-5400000">
        <a:off x="3022092" y="127016"/>
        <a:ext cx="5305216" cy="1245753"/>
      </dsp:txXfrm>
    </dsp:sp>
    <dsp:sp modelId="{85A5B41A-29BD-4280-A639-09BEBCBE5251}">
      <dsp:nvSpPr>
        <dsp:cNvPr id="0" name=""/>
        <dsp:cNvSpPr/>
      </dsp:nvSpPr>
      <dsp:spPr>
        <a:xfrm>
          <a:off x="0" y="2265"/>
          <a:ext cx="3022092" cy="1495253"/>
        </a:xfrm>
        <a:prstGeom prst="roundRect">
          <a:avLst/>
        </a:prstGeom>
        <a:solidFill>
          <a:srgbClr val="FFFF00">
            <a:alpha val="90000"/>
          </a:srgb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zh-TW" altLang="en-US" sz="2800" b="1" kern="1200" dirty="0">
              <a:solidFill>
                <a:srgbClr val="660066"/>
              </a:solidFill>
            </a:rPr>
            <a:t>性別平等教育法</a:t>
          </a:r>
          <a:endParaRPr lang="en-US" altLang="zh-TW" sz="2800" b="1" kern="1200" dirty="0">
            <a:solidFill>
              <a:srgbClr val="660066"/>
            </a:solidFill>
          </a:endParaRPr>
        </a:p>
        <a:p>
          <a:pPr marL="0" lvl="0" indent="0" algn="ctr" defTabSz="1244600">
            <a:lnSpc>
              <a:spcPct val="90000"/>
            </a:lnSpc>
            <a:spcBef>
              <a:spcPct val="0"/>
            </a:spcBef>
            <a:spcAft>
              <a:spcPct val="35000"/>
            </a:spcAft>
            <a:buNone/>
          </a:pPr>
          <a:r>
            <a:rPr lang="en-US" altLang="zh-TW" sz="2800" b="1" kern="1200" dirty="0">
              <a:solidFill>
                <a:srgbClr val="660066"/>
              </a:solidFill>
            </a:rPr>
            <a:t>(2004)</a:t>
          </a:r>
          <a:endParaRPr lang="zh-TW" altLang="en-US" sz="2800" b="1" kern="1200" dirty="0">
            <a:solidFill>
              <a:srgbClr val="660066"/>
            </a:solidFill>
          </a:endParaRPr>
        </a:p>
      </dsp:txBody>
      <dsp:txXfrm>
        <a:off x="72992" y="75257"/>
        <a:ext cx="2876108" cy="1349269"/>
      </dsp:txXfrm>
    </dsp:sp>
    <dsp:sp modelId="{CFA23780-59F7-4FCC-9129-0ABDB2B6B762}">
      <dsp:nvSpPr>
        <dsp:cNvPr id="0" name=""/>
        <dsp:cNvSpPr/>
      </dsp:nvSpPr>
      <dsp:spPr>
        <a:xfrm rot="5400000">
          <a:off x="5075975" y="-366396"/>
          <a:ext cx="1264840" cy="5372608"/>
        </a:xfrm>
        <a:prstGeom prst="round2SameRect">
          <a:avLst/>
        </a:prstGeom>
        <a:solidFill>
          <a:srgbClr val="FFCCCC">
            <a:alpha val="90000"/>
          </a:srgbClr>
        </a:solidFill>
        <a:ln w="9525" cap="flat" cmpd="sng" algn="ctr">
          <a:solidFill>
            <a:schemeClr val="accent2">
              <a:alpha val="90000"/>
              <a:tint val="40000"/>
              <a:hueOff val="0"/>
              <a:satOff val="0"/>
              <a:lumOff val="0"/>
              <a:alphaOff val="0"/>
            </a:schemeClr>
          </a:solidFill>
          <a:prstDash val="solid"/>
        </a:ln>
        <a:effectLst/>
        <a:scene3d>
          <a:camera prst="orthographicFront"/>
          <a:lightRig rig="chilly" dir="t"/>
        </a:scene3d>
        <a:sp3d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44550">
            <a:lnSpc>
              <a:spcPct val="90000"/>
            </a:lnSpc>
            <a:spcBef>
              <a:spcPct val="0"/>
            </a:spcBef>
            <a:spcAft>
              <a:spcPct val="15000"/>
            </a:spcAft>
            <a:buChar char="•"/>
          </a:pPr>
          <a:r>
            <a:rPr lang="zh-TW" altLang="en-US" sz="1900" b="1" kern="1200" dirty="0"/>
            <a:t>適用於工作職場</a:t>
          </a:r>
        </a:p>
        <a:p>
          <a:pPr marL="171450" lvl="1" indent="-171450" algn="l" defTabSz="844550">
            <a:lnSpc>
              <a:spcPct val="90000"/>
            </a:lnSpc>
            <a:spcBef>
              <a:spcPct val="0"/>
            </a:spcBef>
            <a:spcAft>
              <a:spcPct val="15000"/>
            </a:spcAft>
            <a:buChar char="•"/>
          </a:pPr>
          <a:r>
            <a:rPr lang="zh-TW" altLang="en-US" sz="1900" b="1" kern="1200" dirty="0"/>
            <a:t>雇主對受雇者或求職者、受雇者於執行職務或非執行職務時之性騷擾</a:t>
          </a:r>
        </a:p>
        <a:p>
          <a:pPr marL="171450" lvl="1" indent="-171450" algn="l" defTabSz="844550">
            <a:lnSpc>
              <a:spcPct val="90000"/>
            </a:lnSpc>
            <a:spcBef>
              <a:spcPct val="0"/>
            </a:spcBef>
            <a:spcAft>
              <a:spcPct val="15000"/>
            </a:spcAft>
            <a:buChar char="•"/>
          </a:pPr>
          <a:r>
            <a:rPr lang="zh-TW" altLang="en-US" sz="1900" b="1" kern="1200" dirty="0">
              <a:solidFill>
                <a:srgbClr val="00B050"/>
              </a:solidFill>
            </a:rPr>
            <a:t>例：同仁間下班的性騷或工作中遭廠商性騷</a:t>
          </a:r>
        </a:p>
      </dsp:txBody>
      <dsp:txXfrm rot="-5400000">
        <a:off x="3022091" y="1749232"/>
        <a:ext cx="5310864" cy="1141352"/>
      </dsp:txXfrm>
    </dsp:sp>
    <dsp:sp modelId="{229A088C-2D5F-43D0-9B9F-A4E26AAF3707}">
      <dsp:nvSpPr>
        <dsp:cNvPr id="0" name=""/>
        <dsp:cNvSpPr/>
      </dsp:nvSpPr>
      <dsp:spPr>
        <a:xfrm>
          <a:off x="0" y="1572281"/>
          <a:ext cx="3022092" cy="1495253"/>
        </a:xfrm>
        <a:prstGeom prst="roundRect">
          <a:avLst/>
        </a:prstGeom>
        <a:solidFill>
          <a:srgbClr val="92D050">
            <a:alpha val="70000"/>
          </a:srgb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zh-TW" altLang="en-US" sz="2800" b="1" kern="1200" dirty="0">
              <a:solidFill>
                <a:srgbClr val="660066"/>
              </a:solidFill>
            </a:rPr>
            <a:t>性別平等工作法</a:t>
          </a:r>
          <a:endParaRPr lang="en-US" altLang="zh-TW" sz="2800" b="1" kern="1200" dirty="0">
            <a:solidFill>
              <a:srgbClr val="660066"/>
            </a:solidFill>
          </a:endParaRPr>
        </a:p>
        <a:p>
          <a:pPr marL="0" lvl="0" indent="0" algn="ctr" defTabSz="1244600">
            <a:lnSpc>
              <a:spcPct val="90000"/>
            </a:lnSpc>
            <a:spcBef>
              <a:spcPct val="0"/>
            </a:spcBef>
            <a:spcAft>
              <a:spcPct val="35000"/>
            </a:spcAft>
            <a:buNone/>
          </a:pPr>
          <a:r>
            <a:rPr lang="en-US" altLang="zh-TW" sz="2800" b="1" kern="1200" dirty="0">
              <a:solidFill>
                <a:srgbClr val="660066"/>
              </a:solidFill>
            </a:rPr>
            <a:t>(2002)</a:t>
          </a:r>
          <a:endParaRPr lang="zh-TW" altLang="en-US" sz="2800" b="1" kern="1200" dirty="0">
            <a:solidFill>
              <a:srgbClr val="660066"/>
            </a:solidFill>
          </a:endParaRPr>
        </a:p>
      </dsp:txBody>
      <dsp:txXfrm>
        <a:off x="72992" y="1645273"/>
        <a:ext cx="2876108" cy="1349269"/>
      </dsp:txXfrm>
    </dsp:sp>
    <dsp:sp modelId="{09B80DA9-A9FB-41F6-A57E-C9397085F20B}">
      <dsp:nvSpPr>
        <dsp:cNvPr id="0" name=""/>
        <dsp:cNvSpPr/>
      </dsp:nvSpPr>
      <dsp:spPr>
        <a:xfrm rot="5400000">
          <a:off x="4989807" y="1203619"/>
          <a:ext cx="1437177" cy="5372608"/>
        </a:xfrm>
        <a:prstGeom prst="round2SameRect">
          <a:avLst/>
        </a:prstGeom>
        <a:solidFill>
          <a:srgbClr val="FFCCCC">
            <a:alpha val="90000"/>
          </a:srgbClr>
        </a:solidFill>
        <a:ln w="9525" cap="flat" cmpd="sng" algn="ctr">
          <a:solidFill>
            <a:schemeClr val="accent2">
              <a:alpha val="90000"/>
              <a:tint val="40000"/>
              <a:hueOff val="0"/>
              <a:satOff val="0"/>
              <a:lumOff val="0"/>
              <a:alphaOff val="0"/>
            </a:schemeClr>
          </a:solidFill>
          <a:prstDash val="solid"/>
        </a:ln>
        <a:effectLst/>
        <a:scene3d>
          <a:camera prst="orthographicFront"/>
          <a:lightRig rig="chilly" dir="t"/>
        </a:scene3d>
        <a:sp3d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44550">
            <a:lnSpc>
              <a:spcPct val="90000"/>
            </a:lnSpc>
            <a:spcBef>
              <a:spcPct val="0"/>
            </a:spcBef>
            <a:spcAft>
              <a:spcPct val="15000"/>
            </a:spcAft>
            <a:buChar char="•"/>
          </a:pPr>
          <a:r>
            <a:rPr lang="zh-TW" altLang="en-US" sz="1900" b="1" kern="1200" dirty="0"/>
            <a:t>適用於一般國民</a:t>
          </a:r>
        </a:p>
        <a:p>
          <a:pPr marL="171450" lvl="1" indent="-171450" algn="l" defTabSz="844550">
            <a:lnSpc>
              <a:spcPct val="90000"/>
            </a:lnSpc>
            <a:spcBef>
              <a:spcPct val="0"/>
            </a:spcBef>
            <a:spcAft>
              <a:spcPct val="15000"/>
            </a:spcAft>
            <a:buChar char="•"/>
          </a:pPr>
          <a:r>
            <a:rPr lang="zh-TW" altLang="en-US" sz="1900" b="1" kern="1200" dirty="0"/>
            <a:t>非屬性別平等教育法或性別工作平等法之適用對象</a:t>
          </a:r>
        </a:p>
        <a:p>
          <a:pPr marL="171450" lvl="1" indent="-171450" algn="l" defTabSz="844550">
            <a:lnSpc>
              <a:spcPct val="90000"/>
            </a:lnSpc>
            <a:spcBef>
              <a:spcPct val="0"/>
            </a:spcBef>
            <a:spcAft>
              <a:spcPct val="15000"/>
            </a:spcAft>
            <a:buChar char="•"/>
          </a:pPr>
          <a:r>
            <a:rPr lang="zh-TW" altLang="en-US" sz="1900" b="1" kern="1200" dirty="0">
              <a:solidFill>
                <a:srgbClr val="00B050"/>
              </a:solidFill>
            </a:rPr>
            <a:t>例如：師或生遭非具教職員生身分學生家長性騷擾</a:t>
          </a:r>
        </a:p>
      </dsp:txBody>
      <dsp:txXfrm rot="-5400000">
        <a:off x="3022092" y="3241492"/>
        <a:ext cx="5302451" cy="1296863"/>
      </dsp:txXfrm>
    </dsp:sp>
    <dsp:sp modelId="{A573BC47-2847-4A30-B62A-E4E164CD9D9B}">
      <dsp:nvSpPr>
        <dsp:cNvPr id="0" name=""/>
        <dsp:cNvSpPr/>
      </dsp:nvSpPr>
      <dsp:spPr>
        <a:xfrm>
          <a:off x="0" y="3142297"/>
          <a:ext cx="3022092" cy="1495253"/>
        </a:xfrm>
        <a:prstGeom prst="roundRect">
          <a:avLst/>
        </a:prstGeom>
        <a:solidFill>
          <a:srgbClr val="00B0F0">
            <a:alpha val="50000"/>
          </a:srgb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marL="0" lvl="0" indent="0" algn="ctr" defTabSz="1111250">
            <a:lnSpc>
              <a:spcPct val="90000"/>
            </a:lnSpc>
            <a:spcBef>
              <a:spcPct val="0"/>
            </a:spcBef>
            <a:spcAft>
              <a:spcPct val="35000"/>
            </a:spcAft>
            <a:buNone/>
          </a:pPr>
          <a:r>
            <a:rPr lang="zh-TW" altLang="en-US" sz="2500" b="1" kern="1200" dirty="0">
              <a:solidFill>
                <a:srgbClr val="660066"/>
              </a:solidFill>
            </a:rPr>
            <a:t>性騷擾防治法</a:t>
          </a:r>
          <a:r>
            <a:rPr lang="en-US" altLang="zh-TW" sz="2500" b="1" kern="1200" dirty="0">
              <a:solidFill>
                <a:srgbClr val="660066"/>
              </a:solidFill>
            </a:rPr>
            <a:t>(2006)</a:t>
          </a:r>
          <a:endParaRPr lang="zh-TW" altLang="en-US" sz="2500" b="1" kern="1200" dirty="0">
            <a:solidFill>
              <a:srgbClr val="660066"/>
            </a:solidFill>
          </a:endParaRPr>
        </a:p>
      </dsp:txBody>
      <dsp:txXfrm>
        <a:off x="72992" y="3215289"/>
        <a:ext cx="2876108" cy="1349269"/>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2" y="0"/>
            <a:ext cx="2918830" cy="493315"/>
          </a:xfrm>
          <a:prstGeom prst="rect">
            <a:avLst/>
          </a:prstGeom>
        </p:spPr>
        <p:txBody>
          <a:bodyPr vert="horz" lIns="90890" tIns="45445" rIns="90890" bIns="45445" rtlCol="0"/>
          <a:lstStyle>
            <a:lvl1pPr algn="l">
              <a:defRPr sz="1200"/>
            </a:lvl1pPr>
          </a:lstStyle>
          <a:p>
            <a:endParaRPr lang="zh-TW" altLang="en-US"/>
          </a:p>
        </p:txBody>
      </p:sp>
      <p:sp>
        <p:nvSpPr>
          <p:cNvPr id="3" name="日期版面配置區 2"/>
          <p:cNvSpPr>
            <a:spLocks noGrp="1"/>
          </p:cNvSpPr>
          <p:nvPr>
            <p:ph type="dt" sz="quarter" idx="1"/>
          </p:nvPr>
        </p:nvSpPr>
        <p:spPr>
          <a:xfrm>
            <a:off x="3815375" y="0"/>
            <a:ext cx="2918830" cy="493315"/>
          </a:xfrm>
          <a:prstGeom prst="rect">
            <a:avLst/>
          </a:prstGeom>
        </p:spPr>
        <p:txBody>
          <a:bodyPr vert="horz" lIns="90890" tIns="45445" rIns="90890" bIns="45445" rtlCol="0"/>
          <a:lstStyle>
            <a:lvl1pPr algn="r">
              <a:defRPr sz="1200"/>
            </a:lvl1pPr>
          </a:lstStyle>
          <a:p>
            <a:fld id="{1E9F9A16-7B89-480B-9E64-487F493BEF56}" type="datetimeFigureOut">
              <a:rPr lang="zh-TW" altLang="en-US" smtClean="0"/>
              <a:pPr/>
              <a:t>2024/8/15</a:t>
            </a:fld>
            <a:endParaRPr lang="zh-TW" altLang="en-US"/>
          </a:p>
        </p:txBody>
      </p:sp>
      <p:sp>
        <p:nvSpPr>
          <p:cNvPr id="4" name="頁尾版面配置區 3"/>
          <p:cNvSpPr>
            <a:spLocks noGrp="1"/>
          </p:cNvSpPr>
          <p:nvPr>
            <p:ph type="ftr" sz="quarter" idx="2"/>
          </p:nvPr>
        </p:nvSpPr>
        <p:spPr>
          <a:xfrm>
            <a:off x="2" y="9371287"/>
            <a:ext cx="2918830" cy="493315"/>
          </a:xfrm>
          <a:prstGeom prst="rect">
            <a:avLst/>
          </a:prstGeom>
        </p:spPr>
        <p:txBody>
          <a:bodyPr vert="horz" lIns="90890" tIns="45445" rIns="90890" bIns="45445"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15375" y="9371287"/>
            <a:ext cx="2918830" cy="493315"/>
          </a:xfrm>
          <a:prstGeom prst="rect">
            <a:avLst/>
          </a:prstGeom>
        </p:spPr>
        <p:txBody>
          <a:bodyPr vert="horz" lIns="90890" tIns="45445" rIns="90890" bIns="45445" rtlCol="0" anchor="b"/>
          <a:lstStyle>
            <a:lvl1pPr algn="r">
              <a:defRPr sz="1200"/>
            </a:lvl1pPr>
          </a:lstStyle>
          <a:p>
            <a:fld id="{073EE621-69A7-4D00-A76B-8F1E6D820AAF}" type="slidenum">
              <a:rPr lang="zh-TW" altLang="en-US" smtClean="0"/>
              <a:pPr/>
              <a:t>‹#›</a:t>
            </a:fld>
            <a:endParaRPr lang="zh-TW" altLang="en-US"/>
          </a:p>
        </p:txBody>
      </p:sp>
    </p:spTree>
    <p:extLst>
      <p:ext uri="{BB962C8B-B14F-4D97-AF65-F5344CB8AC3E}">
        <p14:creationId xmlns:p14="http://schemas.microsoft.com/office/powerpoint/2010/main" val="1824496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2" y="0"/>
            <a:ext cx="2918830" cy="493315"/>
          </a:xfrm>
          <a:prstGeom prst="rect">
            <a:avLst/>
          </a:prstGeom>
        </p:spPr>
        <p:txBody>
          <a:bodyPr vert="horz" lIns="90890" tIns="45445" rIns="90890" bIns="45445" rtlCol="0"/>
          <a:lstStyle>
            <a:lvl1pPr algn="l">
              <a:defRPr sz="1200"/>
            </a:lvl1pPr>
          </a:lstStyle>
          <a:p>
            <a:endParaRPr lang="zh-TW" altLang="en-US"/>
          </a:p>
        </p:txBody>
      </p:sp>
      <p:sp>
        <p:nvSpPr>
          <p:cNvPr id="3" name="日期版面配置區 2"/>
          <p:cNvSpPr>
            <a:spLocks noGrp="1"/>
          </p:cNvSpPr>
          <p:nvPr>
            <p:ph type="dt" idx="1"/>
          </p:nvPr>
        </p:nvSpPr>
        <p:spPr>
          <a:xfrm>
            <a:off x="3815375" y="0"/>
            <a:ext cx="2918830" cy="493315"/>
          </a:xfrm>
          <a:prstGeom prst="rect">
            <a:avLst/>
          </a:prstGeom>
        </p:spPr>
        <p:txBody>
          <a:bodyPr vert="horz" lIns="90890" tIns="45445" rIns="90890" bIns="45445" rtlCol="0"/>
          <a:lstStyle>
            <a:lvl1pPr algn="r">
              <a:defRPr sz="1200"/>
            </a:lvl1pPr>
          </a:lstStyle>
          <a:p>
            <a:fld id="{B75A8FFC-0FC4-46BA-8FD2-091D3C940331}" type="datetimeFigureOut">
              <a:rPr lang="zh-TW" altLang="en-US" smtClean="0"/>
              <a:pPr/>
              <a:t>2024/8/15</a:t>
            </a:fld>
            <a:endParaRPr lang="zh-TW" altLang="en-US"/>
          </a:p>
        </p:txBody>
      </p:sp>
      <p:sp>
        <p:nvSpPr>
          <p:cNvPr id="4" name="投影片圖像版面配置區 3"/>
          <p:cNvSpPr>
            <a:spLocks noGrp="1" noRot="1" noChangeAspect="1"/>
          </p:cNvSpPr>
          <p:nvPr>
            <p:ph type="sldImg" idx="2"/>
          </p:nvPr>
        </p:nvSpPr>
        <p:spPr>
          <a:xfrm>
            <a:off x="903288" y="739775"/>
            <a:ext cx="4929187" cy="3698875"/>
          </a:xfrm>
          <a:prstGeom prst="rect">
            <a:avLst/>
          </a:prstGeom>
          <a:noFill/>
          <a:ln w="12700">
            <a:solidFill>
              <a:prstClr val="black"/>
            </a:solidFill>
          </a:ln>
        </p:spPr>
        <p:txBody>
          <a:bodyPr vert="horz" lIns="90890" tIns="45445" rIns="90890" bIns="45445" rtlCol="0" anchor="ctr"/>
          <a:lstStyle/>
          <a:p>
            <a:endParaRPr lang="zh-TW" altLang="en-US"/>
          </a:p>
        </p:txBody>
      </p:sp>
      <p:sp>
        <p:nvSpPr>
          <p:cNvPr id="5" name="備忘稿版面配置區 4"/>
          <p:cNvSpPr>
            <a:spLocks noGrp="1"/>
          </p:cNvSpPr>
          <p:nvPr>
            <p:ph type="body" sz="quarter" idx="3"/>
          </p:nvPr>
        </p:nvSpPr>
        <p:spPr>
          <a:xfrm>
            <a:off x="673577" y="4686499"/>
            <a:ext cx="5388610" cy="4439842"/>
          </a:xfrm>
          <a:prstGeom prst="rect">
            <a:avLst/>
          </a:prstGeom>
        </p:spPr>
        <p:txBody>
          <a:bodyPr vert="horz" lIns="90890" tIns="45445" rIns="90890" bIns="45445"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2" y="9371287"/>
            <a:ext cx="2918830" cy="493315"/>
          </a:xfrm>
          <a:prstGeom prst="rect">
            <a:avLst/>
          </a:prstGeom>
        </p:spPr>
        <p:txBody>
          <a:bodyPr vert="horz" lIns="90890" tIns="45445" rIns="90890" bIns="45445"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15375" y="9371287"/>
            <a:ext cx="2918830" cy="493315"/>
          </a:xfrm>
          <a:prstGeom prst="rect">
            <a:avLst/>
          </a:prstGeom>
        </p:spPr>
        <p:txBody>
          <a:bodyPr vert="horz" lIns="90890" tIns="45445" rIns="90890" bIns="45445" rtlCol="0" anchor="b"/>
          <a:lstStyle>
            <a:lvl1pPr algn="r">
              <a:defRPr sz="1200"/>
            </a:lvl1pPr>
          </a:lstStyle>
          <a:p>
            <a:fld id="{8E966E23-B6FD-4FED-BC7E-11E235090EC8}" type="slidenum">
              <a:rPr lang="zh-TW" altLang="en-US" smtClean="0"/>
              <a:pPr/>
              <a:t>‹#›</a:t>
            </a:fld>
            <a:endParaRPr lang="zh-TW" altLang="en-US"/>
          </a:p>
        </p:txBody>
      </p:sp>
    </p:spTree>
    <p:extLst>
      <p:ext uri="{BB962C8B-B14F-4D97-AF65-F5344CB8AC3E}">
        <p14:creationId xmlns:p14="http://schemas.microsoft.com/office/powerpoint/2010/main" val="13718212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8E966E23-B6FD-4FED-BC7E-11E235090EC8}" type="slidenum">
              <a:rPr lang="zh-TW" altLang="en-US" smtClean="0"/>
              <a:pPr/>
              <a:t>1</a:t>
            </a:fld>
            <a:endParaRPr lang="zh-TW" altLang="en-US"/>
          </a:p>
        </p:txBody>
      </p:sp>
    </p:spTree>
    <p:extLst>
      <p:ext uri="{BB962C8B-B14F-4D97-AF65-F5344CB8AC3E}">
        <p14:creationId xmlns:p14="http://schemas.microsoft.com/office/powerpoint/2010/main" val="15254313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8E966E23-B6FD-4FED-BC7E-11E235090EC8}" type="slidenum">
              <a:rPr lang="zh-TW" altLang="en-US" smtClean="0"/>
              <a:pPr/>
              <a:t>10</a:t>
            </a:fld>
            <a:endParaRPr lang="zh-TW" altLang="en-US"/>
          </a:p>
        </p:txBody>
      </p:sp>
    </p:spTree>
    <p:extLst>
      <p:ext uri="{BB962C8B-B14F-4D97-AF65-F5344CB8AC3E}">
        <p14:creationId xmlns:p14="http://schemas.microsoft.com/office/powerpoint/2010/main" val="16031079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8E966E23-B6FD-4FED-BC7E-11E235090EC8}" type="slidenum">
              <a:rPr lang="zh-TW" altLang="en-US" smtClean="0"/>
              <a:pPr/>
              <a:t>11</a:t>
            </a:fld>
            <a:endParaRPr lang="zh-TW" altLang="en-US"/>
          </a:p>
        </p:txBody>
      </p:sp>
    </p:spTree>
    <p:extLst>
      <p:ext uri="{BB962C8B-B14F-4D97-AF65-F5344CB8AC3E}">
        <p14:creationId xmlns:p14="http://schemas.microsoft.com/office/powerpoint/2010/main" val="4012539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031DCE26-4321-4AE5-B58E-41620E69FEC6}" type="slidenum">
              <a:rPr lang="zh-TW" altLang="en-US" smtClean="0"/>
              <a:t>12</a:t>
            </a:fld>
            <a:endParaRPr lang="zh-TW" altLang="en-US"/>
          </a:p>
        </p:txBody>
      </p:sp>
    </p:spTree>
    <p:extLst>
      <p:ext uri="{BB962C8B-B14F-4D97-AF65-F5344CB8AC3E}">
        <p14:creationId xmlns:p14="http://schemas.microsoft.com/office/powerpoint/2010/main" val="22642861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8E966E23-B6FD-4FED-BC7E-11E235090EC8}" type="slidenum">
              <a:rPr lang="zh-TW" altLang="en-US" smtClean="0"/>
              <a:pPr/>
              <a:t>13</a:t>
            </a:fld>
            <a:endParaRPr lang="zh-TW" altLang="en-US"/>
          </a:p>
        </p:txBody>
      </p:sp>
    </p:spTree>
    <p:extLst>
      <p:ext uri="{BB962C8B-B14F-4D97-AF65-F5344CB8AC3E}">
        <p14:creationId xmlns:p14="http://schemas.microsoft.com/office/powerpoint/2010/main" val="42115856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8E966E23-B6FD-4FED-BC7E-11E235090EC8}" type="slidenum">
              <a:rPr lang="zh-TW" altLang="en-US" smtClean="0"/>
              <a:pPr/>
              <a:t>14</a:t>
            </a:fld>
            <a:endParaRPr lang="zh-TW" altLang="en-US"/>
          </a:p>
        </p:txBody>
      </p:sp>
    </p:spTree>
    <p:extLst>
      <p:ext uri="{BB962C8B-B14F-4D97-AF65-F5344CB8AC3E}">
        <p14:creationId xmlns:p14="http://schemas.microsoft.com/office/powerpoint/2010/main" val="42819277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8E966E23-B6FD-4FED-BC7E-11E235090EC8}" type="slidenum">
              <a:rPr lang="zh-TW" altLang="en-US" smtClean="0"/>
              <a:pPr/>
              <a:t>15</a:t>
            </a:fld>
            <a:endParaRPr lang="zh-TW" altLang="en-US"/>
          </a:p>
        </p:txBody>
      </p:sp>
    </p:spTree>
    <p:extLst>
      <p:ext uri="{BB962C8B-B14F-4D97-AF65-F5344CB8AC3E}">
        <p14:creationId xmlns:p14="http://schemas.microsoft.com/office/powerpoint/2010/main" val="5302851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8E966E23-B6FD-4FED-BC7E-11E235090EC8}" type="slidenum">
              <a:rPr lang="zh-TW" altLang="en-US" smtClean="0"/>
              <a:pPr/>
              <a:t>16</a:t>
            </a:fld>
            <a:endParaRPr lang="zh-TW" altLang="en-US"/>
          </a:p>
        </p:txBody>
      </p:sp>
    </p:spTree>
    <p:extLst>
      <p:ext uri="{BB962C8B-B14F-4D97-AF65-F5344CB8AC3E}">
        <p14:creationId xmlns:p14="http://schemas.microsoft.com/office/powerpoint/2010/main" val="7592440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8E966E23-B6FD-4FED-BC7E-11E235090EC8}" type="slidenum">
              <a:rPr lang="zh-TW" altLang="en-US" smtClean="0"/>
              <a:pPr/>
              <a:t>17</a:t>
            </a:fld>
            <a:endParaRPr lang="zh-TW" altLang="en-US"/>
          </a:p>
        </p:txBody>
      </p:sp>
    </p:spTree>
    <p:extLst>
      <p:ext uri="{BB962C8B-B14F-4D97-AF65-F5344CB8AC3E}">
        <p14:creationId xmlns:p14="http://schemas.microsoft.com/office/powerpoint/2010/main" val="5068937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8E966E23-B6FD-4FED-BC7E-11E235090EC8}" type="slidenum">
              <a:rPr lang="zh-TW" altLang="en-US" smtClean="0"/>
              <a:pPr/>
              <a:t>18</a:t>
            </a:fld>
            <a:endParaRPr lang="zh-TW" altLang="en-US"/>
          </a:p>
        </p:txBody>
      </p:sp>
    </p:spTree>
    <p:extLst>
      <p:ext uri="{BB962C8B-B14F-4D97-AF65-F5344CB8AC3E}">
        <p14:creationId xmlns:p14="http://schemas.microsoft.com/office/powerpoint/2010/main" val="37038765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8E966E23-B6FD-4FED-BC7E-11E235090EC8}" type="slidenum">
              <a:rPr lang="zh-TW" altLang="en-US" smtClean="0"/>
              <a:pPr/>
              <a:t>19</a:t>
            </a:fld>
            <a:endParaRPr lang="zh-TW" altLang="en-US"/>
          </a:p>
        </p:txBody>
      </p:sp>
    </p:spTree>
    <p:extLst>
      <p:ext uri="{BB962C8B-B14F-4D97-AF65-F5344CB8AC3E}">
        <p14:creationId xmlns:p14="http://schemas.microsoft.com/office/powerpoint/2010/main" val="1774490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dirty="0">
              <a:latin typeface="標楷體" panose="03000509000000000000" pitchFamily="65" charset="-120"/>
              <a:ea typeface="標楷體" panose="03000509000000000000" pitchFamily="65" charset="-120"/>
            </a:endParaRPr>
          </a:p>
          <a:p>
            <a:endParaRPr lang="zh-TW" altLang="en-US" dirty="0"/>
          </a:p>
        </p:txBody>
      </p:sp>
      <p:sp>
        <p:nvSpPr>
          <p:cNvPr id="4" name="投影片編號版面配置區 3"/>
          <p:cNvSpPr>
            <a:spLocks noGrp="1"/>
          </p:cNvSpPr>
          <p:nvPr>
            <p:ph type="sldNum" sz="quarter" idx="10"/>
          </p:nvPr>
        </p:nvSpPr>
        <p:spPr/>
        <p:txBody>
          <a:bodyPr/>
          <a:lstStyle/>
          <a:p>
            <a:fld id="{8E966E23-B6FD-4FED-BC7E-11E235090EC8}" type="slidenum">
              <a:rPr lang="zh-TW" altLang="en-US" smtClean="0"/>
              <a:pPr/>
              <a:t>2</a:t>
            </a:fld>
            <a:endParaRPr lang="zh-TW" altLang="en-US"/>
          </a:p>
        </p:txBody>
      </p:sp>
    </p:spTree>
    <p:extLst>
      <p:ext uri="{BB962C8B-B14F-4D97-AF65-F5344CB8AC3E}">
        <p14:creationId xmlns:p14="http://schemas.microsoft.com/office/powerpoint/2010/main" val="17969530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8E966E23-B6FD-4FED-BC7E-11E235090EC8}" type="slidenum">
              <a:rPr lang="zh-TW" altLang="en-US" smtClean="0"/>
              <a:pPr/>
              <a:t>20</a:t>
            </a:fld>
            <a:endParaRPr lang="zh-TW" altLang="en-US"/>
          </a:p>
        </p:txBody>
      </p:sp>
    </p:spTree>
    <p:extLst>
      <p:ext uri="{BB962C8B-B14F-4D97-AF65-F5344CB8AC3E}">
        <p14:creationId xmlns:p14="http://schemas.microsoft.com/office/powerpoint/2010/main" val="25984471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E966E23-B6FD-4FED-BC7E-11E235090EC8}" type="slidenum">
              <a:rPr kumimoji="0" lang="zh-TW" altLang="en-US" sz="1200" b="0" i="0" u="none" strike="noStrike" kern="1200" cap="none" spc="0" normalizeH="0" baseline="0" noProof="0" smtClean="0">
                <a:ln>
                  <a:noFill/>
                </a:ln>
                <a:solidFill>
                  <a:prstClr val="black"/>
                </a:solidFill>
                <a:effectLst/>
                <a:uLnTx/>
                <a:uFillTx/>
                <a:latin typeface="Calibri"/>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zh-TW" altLang="en-US" sz="12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37310805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8E966E23-B6FD-4FED-BC7E-11E235090EC8}" type="slidenum">
              <a:rPr lang="zh-TW" altLang="en-US" smtClean="0"/>
              <a:pPr/>
              <a:t>22</a:t>
            </a:fld>
            <a:endParaRPr lang="zh-TW" altLang="en-US"/>
          </a:p>
        </p:txBody>
      </p:sp>
    </p:spTree>
    <p:extLst>
      <p:ext uri="{BB962C8B-B14F-4D97-AF65-F5344CB8AC3E}">
        <p14:creationId xmlns:p14="http://schemas.microsoft.com/office/powerpoint/2010/main" val="20698407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8E966E23-B6FD-4FED-BC7E-11E235090EC8}" type="slidenum">
              <a:rPr lang="zh-TW" altLang="en-US" smtClean="0"/>
              <a:pPr/>
              <a:t>23</a:t>
            </a:fld>
            <a:endParaRPr lang="zh-TW" altLang="en-US"/>
          </a:p>
        </p:txBody>
      </p:sp>
    </p:spTree>
    <p:extLst>
      <p:ext uri="{BB962C8B-B14F-4D97-AF65-F5344CB8AC3E}">
        <p14:creationId xmlns:p14="http://schemas.microsoft.com/office/powerpoint/2010/main" val="34180598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8E966E23-B6FD-4FED-BC7E-11E235090EC8}" type="slidenum">
              <a:rPr lang="zh-TW" altLang="en-US" smtClean="0"/>
              <a:pPr/>
              <a:t>24</a:t>
            </a:fld>
            <a:endParaRPr lang="zh-TW" altLang="en-US"/>
          </a:p>
        </p:txBody>
      </p:sp>
    </p:spTree>
    <p:extLst>
      <p:ext uri="{BB962C8B-B14F-4D97-AF65-F5344CB8AC3E}">
        <p14:creationId xmlns:p14="http://schemas.microsoft.com/office/powerpoint/2010/main" val="30154464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8E966E23-B6FD-4FED-BC7E-11E235090EC8}" type="slidenum">
              <a:rPr lang="zh-TW" altLang="en-US" smtClean="0"/>
              <a:pPr/>
              <a:t>25</a:t>
            </a:fld>
            <a:endParaRPr lang="zh-TW" altLang="en-US"/>
          </a:p>
        </p:txBody>
      </p:sp>
    </p:spTree>
    <p:extLst>
      <p:ext uri="{BB962C8B-B14F-4D97-AF65-F5344CB8AC3E}">
        <p14:creationId xmlns:p14="http://schemas.microsoft.com/office/powerpoint/2010/main" val="9984339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8E966E23-B6FD-4FED-BC7E-11E235090EC8}" type="slidenum">
              <a:rPr lang="zh-TW" altLang="en-US" smtClean="0"/>
              <a:pPr/>
              <a:t>26</a:t>
            </a:fld>
            <a:endParaRPr lang="zh-TW" altLang="en-US"/>
          </a:p>
        </p:txBody>
      </p:sp>
    </p:spTree>
    <p:extLst>
      <p:ext uri="{BB962C8B-B14F-4D97-AF65-F5344CB8AC3E}">
        <p14:creationId xmlns:p14="http://schemas.microsoft.com/office/powerpoint/2010/main" val="42666192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8E966E23-B6FD-4FED-BC7E-11E235090EC8}" type="slidenum">
              <a:rPr lang="zh-TW" altLang="en-US" smtClean="0"/>
              <a:pPr/>
              <a:t>27</a:t>
            </a:fld>
            <a:endParaRPr lang="zh-TW" altLang="en-US"/>
          </a:p>
        </p:txBody>
      </p:sp>
    </p:spTree>
    <p:extLst>
      <p:ext uri="{BB962C8B-B14F-4D97-AF65-F5344CB8AC3E}">
        <p14:creationId xmlns:p14="http://schemas.microsoft.com/office/powerpoint/2010/main" val="8966083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8E966E23-B6FD-4FED-BC7E-11E235090EC8}" type="slidenum">
              <a:rPr lang="zh-TW" altLang="en-US" smtClean="0"/>
              <a:pPr/>
              <a:t>28</a:t>
            </a:fld>
            <a:endParaRPr lang="zh-TW" altLang="en-US"/>
          </a:p>
        </p:txBody>
      </p:sp>
    </p:spTree>
    <p:extLst>
      <p:ext uri="{BB962C8B-B14F-4D97-AF65-F5344CB8AC3E}">
        <p14:creationId xmlns:p14="http://schemas.microsoft.com/office/powerpoint/2010/main" val="397486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8E966E23-B6FD-4FED-BC7E-11E235090EC8}" type="slidenum">
              <a:rPr lang="zh-TW" altLang="en-US" smtClean="0"/>
              <a:pPr/>
              <a:t>3</a:t>
            </a:fld>
            <a:endParaRPr lang="zh-TW" altLang="en-US"/>
          </a:p>
        </p:txBody>
      </p:sp>
    </p:spTree>
    <p:extLst>
      <p:ext uri="{BB962C8B-B14F-4D97-AF65-F5344CB8AC3E}">
        <p14:creationId xmlns:p14="http://schemas.microsoft.com/office/powerpoint/2010/main" val="42900064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8E966E23-B6FD-4FED-BC7E-11E235090EC8}" type="slidenum">
              <a:rPr lang="zh-TW" altLang="en-US" smtClean="0"/>
              <a:pPr/>
              <a:t>4</a:t>
            </a:fld>
            <a:endParaRPr lang="zh-TW" altLang="en-US"/>
          </a:p>
        </p:txBody>
      </p:sp>
    </p:spTree>
    <p:extLst>
      <p:ext uri="{BB962C8B-B14F-4D97-AF65-F5344CB8AC3E}">
        <p14:creationId xmlns:p14="http://schemas.microsoft.com/office/powerpoint/2010/main" val="378916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8E966E23-B6FD-4FED-BC7E-11E235090EC8}" type="slidenum">
              <a:rPr lang="zh-TW" altLang="en-US" smtClean="0"/>
              <a:pPr/>
              <a:t>5</a:t>
            </a:fld>
            <a:endParaRPr lang="zh-TW" altLang="en-US"/>
          </a:p>
        </p:txBody>
      </p:sp>
    </p:spTree>
    <p:extLst>
      <p:ext uri="{BB962C8B-B14F-4D97-AF65-F5344CB8AC3E}">
        <p14:creationId xmlns:p14="http://schemas.microsoft.com/office/powerpoint/2010/main" val="2919341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8E966E23-B6FD-4FED-BC7E-11E235090EC8}" type="slidenum">
              <a:rPr lang="zh-TW" altLang="en-US" smtClean="0"/>
              <a:pPr/>
              <a:t>6</a:t>
            </a:fld>
            <a:endParaRPr lang="zh-TW" altLang="en-US"/>
          </a:p>
        </p:txBody>
      </p:sp>
    </p:spTree>
    <p:extLst>
      <p:ext uri="{BB962C8B-B14F-4D97-AF65-F5344CB8AC3E}">
        <p14:creationId xmlns:p14="http://schemas.microsoft.com/office/powerpoint/2010/main" val="42531859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8E966E23-B6FD-4FED-BC7E-11E235090EC8}" type="slidenum">
              <a:rPr lang="zh-TW" altLang="en-US" smtClean="0"/>
              <a:pPr/>
              <a:t>7</a:t>
            </a:fld>
            <a:endParaRPr lang="zh-TW" altLang="en-US"/>
          </a:p>
        </p:txBody>
      </p:sp>
    </p:spTree>
    <p:extLst>
      <p:ext uri="{BB962C8B-B14F-4D97-AF65-F5344CB8AC3E}">
        <p14:creationId xmlns:p14="http://schemas.microsoft.com/office/powerpoint/2010/main" val="27385141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8E966E23-B6FD-4FED-BC7E-11E235090EC8}" type="slidenum">
              <a:rPr lang="zh-TW" altLang="en-US" smtClean="0"/>
              <a:pPr/>
              <a:t>8</a:t>
            </a:fld>
            <a:endParaRPr lang="zh-TW" altLang="en-US"/>
          </a:p>
        </p:txBody>
      </p:sp>
    </p:spTree>
    <p:extLst>
      <p:ext uri="{BB962C8B-B14F-4D97-AF65-F5344CB8AC3E}">
        <p14:creationId xmlns:p14="http://schemas.microsoft.com/office/powerpoint/2010/main" val="17464195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8E966E23-B6FD-4FED-BC7E-11E235090EC8}" type="slidenum">
              <a:rPr lang="zh-TW" altLang="en-US" smtClean="0"/>
              <a:pPr/>
              <a:t>9</a:t>
            </a:fld>
            <a:endParaRPr lang="zh-TW" altLang="en-US"/>
          </a:p>
        </p:txBody>
      </p:sp>
    </p:spTree>
    <p:extLst>
      <p:ext uri="{BB962C8B-B14F-4D97-AF65-F5344CB8AC3E}">
        <p14:creationId xmlns:p14="http://schemas.microsoft.com/office/powerpoint/2010/main" val="594432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3">
        <a:schemeClr val="bg1"/>
      </p:bgRef>
    </p:bg>
    <p:spTree>
      <p:nvGrpSpPr>
        <p:cNvPr id="1" name=""/>
        <p:cNvGrpSpPr/>
        <p:nvPr/>
      </p:nvGrpSpPr>
      <p:grpSpPr>
        <a:xfrm>
          <a:off x="0" y="0"/>
          <a:ext cx="0" cy="0"/>
          <a:chOff x="0" y="0"/>
          <a:chExt cx="0" cy="0"/>
        </a:xfrm>
      </p:grpSpPr>
      <p:sp>
        <p:nvSpPr>
          <p:cNvPr id="12" name="矩形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圓角矩形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副標題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a:t>按一下以編輯母片副標題樣式</a:t>
            </a:r>
            <a:endParaRPr kumimoji="0" lang="en-US"/>
          </a:p>
        </p:txBody>
      </p:sp>
      <p:sp>
        <p:nvSpPr>
          <p:cNvPr id="28" name="日期版面配置區 27"/>
          <p:cNvSpPr>
            <a:spLocks noGrp="1"/>
          </p:cNvSpPr>
          <p:nvPr>
            <p:ph type="dt" sz="half" idx="10"/>
          </p:nvPr>
        </p:nvSpPr>
        <p:spPr/>
        <p:txBody>
          <a:bodyPr/>
          <a:lstStyle/>
          <a:p>
            <a:fld id="{2C22886A-B787-420D-BEC4-CDCBE72D0F1C}" type="datetime1">
              <a:rPr lang="zh-TW" altLang="en-US" smtClean="0"/>
              <a:pPr/>
              <a:t>2024/8/15</a:t>
            </a:fld>
            <a:endParaRPr lang="zh-TW" altLang="en-US"/>
          </a:p>
        </p:txBody>
      </p:sp>
      <p:sp>
        <p:nvSpPr>
          <p:cNvPr id="17" name="頁尾版面配置區 16"/>
          <p:cNvSpPr>
            <a:spLocks noGrp="1"/>
          </p:cNvSpPr>
          <p:nvPr>
            <p:ph type="ftr" sz="quarter" idx="11"/>
          </p:nvPr>
        </p:nvSpPr>
        <p:spPr/>
        <p:txBody>
          <a:bodyPr/>
          <a:lstStyle/>
          <a:p>
            <a:endParaRPr lang="zh-TW" altLang="en-US"/>
          </a:p>
        </p:txBody>
      </p:sp>
      <p:sp>
        <p:nvSpPr>
          <p:cNvPr id="29" name="投影片編號版面配置區 28"/>
          <p:cNvSpPr>
            <a:spLocks noGrp="1"/>
          </p:cNvSpPr>
          <p:nvPr>
            <p:ph type="sldNum" sz="quarter" idx="12"/>
          </p:nvPr>
        </p:nvSpPr>
        <p:spPr/>
        <p:txBody>
          <a:bodyPr lIns="0" tIns="0" rIns="0" bIns="0">
            <a:noAutofit/>
          </a:bodyPr>
          <a:lstStyle>
            <a:lvl1pPr>
              <a:defRPr sz="1400">
                <a:solidFill>
                  <a:srgbClr val="FFFFFF"/>
                </a:solidFill>
              </a:defRPr>
            </a:lvl1pPr>
          </a:lstStyle>
          <a:p>
            <a:fld id="{B83A31F8-1AE2-4946-A3DB-4D2A5AB1AD9D}" type="slidenum">
              <a:rPr lang="zh-TW" altLang="en-US" smtClean="0"/>
              <a:pPr/>
              <a:t>‹#›</a:t>
            </a:fld>
            <a:endParaRPr lang="zh-TW" altLang="en-US"/>
          </a:p>
        </p:txBody>
      </p:sp>
      <p:sp>
        <p:nvSpPr>
          <p:cNvPr id="7" name="矩形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標題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zh-TW" altLang="en-US"/>
              <a:t>按一下以編輯母片標題樣式</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4" name="日期版面配置區 3"/>
          <p:cNvSpPr>
            <a:spLocks noGrp="1"/>
          </p:cNvSpPr>
          <p:nvPr>
            <p:ph type="dt" sz="half" idx="10"/>
          </p:nvPr>
        </p:nvSpPr>
        <p:spPr/>
        <p:txBody>
          <a:bodyPr/>
          <a:lstStyle/>
          <a:p>
            <a:fld id="{81997B77-86FF-4363-99AE-3A5156294EE8}" type="datetime1">
              <a:rPr lang="zh-TW" altLang="en-US" smtClean="0"/>
              <a:pPr/>
              <a:t>2024/8/15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83A31F8-1AE2-4946-A3DB-4D2A5AB1AD9D}"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41"/>
            <a:ext cx="2011680" cy="5851525"/>
          </a:xfrm>
        </p:spPr>
        <p:txBody>
          <a:bodyPr vert="eaVert"/>
          <a:lstStyle/>
          <a:p>
            <a:r>
              <a:rPr kumimoji="0" lang="zh-TW" altLang="en-US"/>
              <a:t>按一下以編輯母片標題樣式</a:t>
            </a:r>
            <a:endParaRPr kumimoji="0" lang="en-US"/>
          </a:p>
        </p:txBody>
      </p:sp>
      <p:sp>
        <p:nvSpPr>
          <p:cNvPr id="3" name="直排文字版面配置區 2"/>
          <p:cNvSpPr>
            <a:spLocks noGrp="1"/>
          </p:cNvSpPr>
          <p:nvPr>
            <p:ph type="body" orient="vert" idx="1"/>
          </p:nvPr>
        </p:nvSpPr>
        <p:spPr>
          <a:xfrm>
            <a:off x="914400" y="274640"/>
            <a:ext cx="5562600" cy="5851525"/>
          </a:xfrm>
        </p:spPr>
        <p:txBody>
          <a:bodyPr vert="eaVert"/>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4" name="日期版面配置區 3"/>
          <p:cNvSpPr>
            <a:spLocks noGrp="1"/>
          </p:cNvSpPr>
          <p:nvPr>
            <p:ph type="dt" sz="half" idx="10"/>
          </p:nvPr>
        </p:nvSpPr>
        <p:spPr/>
        <p:txBody>
          <a:bodyPr/>
          <a:lstStyle/>
          <a:p>
            <a:fld id="{CAA34BC7-6139-4822-A28E-7413419F45CA}" type="datetime1">
              <a:rPr lang="zh-TW" altLang="en-US" smtClean="0"/>
              <a:pPr/>
              <a:t>2024/8/15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83A31F8-1AE2-4946-A3DB-4D2A5AB1AD9D}"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a:t>按一下以編輯母片標題樣式</a:t>
            </a:r>
            <a:endParaRPr kumimoji="0" lang="en-US"/>
          </a:p>
        </p:txBody>
      </p:sp>
      <p:sp>
        <p:nvSpPr>
          <p:cNvPr id="4" name="日期版面配置區 3"/>
          <p:cNvSpPr>
            <a:spLocks noGrp="1"/>
          </p:cNvSpPr>
          <p:nvPr>
            <p:ph type="dt" sz="half" idx="10"/>
          </p:nvPr>
        </p:nvSpPr>
        <p:spPr/>
        <p:txBody>
          <a:bodyPr/>
          <a:lstStyle/>
          <a:p>
            <a:fld id="{05B7A246-219B-4ECF-86F6-5CA58607F240}" type="datetime1">
              <a:rPr lang="zh-TW" altLang="en-US" smtClean="0"/>
              <a:pPr/>
              <a:t>2024/8/15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83A31F8-1AE2-4946-A3DB-4D2A5AB1AD9D}" type="slidenum">
              <a:rPr lang="zh-TW" altLang="en-US" smtClean="0"/>
              <a:pPr/>
              <a:t>‹#›</a:t>
            </a:fld>
            <a:endParaRPr lang="zh-TW" altLang="en-US"/>
          </a:p>
        </p:txBody>
      </p:sp>
      <p:sp>
        <p:nvSpPr>
          <p:cNvPr id="8" name="內容版面配置區 7"/>
          <p:cNvSpPr>
            <a:spLocks noGrp="1"/>
          </p:cNvSpPr>
          <p:nvPr>
            <p:ph sz="quarter" idx="1"/>
          </p:nvPr>
        </p:nvSpPr>
        <p:spPr>
          <a:xfrm>
            <a:off x="914400" y="1447800"/>
            <a:ext cx="7772400" cy="4572000"/>
          </a:xfrm>
        </p:spPr>
        <p:txBody>
          <a:bodyPr vert="horz"/>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Ref idx="1003">
        <a:schemeClr val="bg1"/>
      </p:bgRef>
    </p:bg>
    <p:spTree>
      <p:nvGrpSpPr>
        <p:cNvPr id="1" name=""/>
        <p:cNvGrpSpPr/>
        <p:nvPr/>
      </p:nvGrpSpPr>
      <p:grpSpPr>
        <a:xfrm>
          <a:off x="0" y="0"/>
          <a:ext cx="0" cy="0"/>
          <a:chOff x="0" y="0"/>
          <a:chExt cx="0" cy="0"/>
        </a:xfrm>
      </p:grpSpPr>
      <p:sp>
        <p:nvSpPr>
          <p:cNvPr id="11" name="矩形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圓角矩形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標題 1"/>
          <p:cNvSpPr>
            <a:spLocks noGrp="1"/>
          </p:cNvSpPr>
          <p:nvPr>
            <p:ph type="title"/>
          </p:nvPr>
        </p:nvSpPr>
        <p:spPr>
          <a:xfrm>
            <a:off x="722313" y="952500"/>
            <a:ext cx="7772400" cy="1362075"/>
          </a:xfrm>
        </p:spPr>
        <p:txBody>
          <a:bodyPr anchor="b" anchorCtr="0"/>
          <a:lstStyle>
            <a:lvl1pPr algn="l">
              <a:buNone/>
              <a:defRPr sz="4000" b="0" cap="none"/>
            </a:lvl1pPr>
          </a:lstStyle>
          <a:p>
            <a:r>
              <a:rPr kumimoji="0" lang="zh-TW" altLang="en-US"/>
              <a:t>按一下以編輯母片標題樣式</a:t>
            </a:r>
            <a:endParaRPr kumimoji="0" lang="en-US"/>
          </a:p>
        </p:txBody>
      </p:sp>
      <p:sp>
        <p:nvSpPr>
          <p:cNvPr id="3" name="文字版面配置區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a:t>按一下以編輯母片文字樣式</a:t>
            </a:r>
          </a:p>
        </p:txBody>
      </p:sp>
      <p:sp>
        <p:nvSpPr>
          <p:cNvPr id="4" name="日期版面配置區 3"/>
          <p:cNvSpPr>
            <a:spLocks noGrp="1"/>
          </p:cNvSpPr>
          <p:nvPr>
            <p:ph type="dt" sz="half" idx="10"/>
          </p:nvPr>
        </p:nvSpPr>
        <p:spPr/>
        <p:txBody>
          <a:bodyPr/>
          <a:lstStyle/>
          <a:p>
            <a:fld id="{C643C4F4-3576-46B0-94E8-423C0CFA25C8}" type="datetime1">
              <a:rPr lang="zh-TW" altLang="en-US" smtClean="0"/>
              <a:pPr/>
              <a:t>2024/8/15</a:t>
            </a:fld>
            <a:endParaRPr lang="zh-TW" altLang="en-US"/>
          </a:p>
        </p:txBody>
      </p:sp>
      <p:sp>
        <p:nvSpPr>
          <p:cNvPr id="5" name="頁尾版面配置區 4"/>
          <p:cNvSpPr>
            <a:spLocks noGrp="1"/>
          </p:cNvSpPr>
          <p:nvPr>
            <p:ph type="ftr" sz="quarter" idx="11"/>
          </p:nvPr>
        </p:nvSpPr>
        <p:spPr>
          <a:xfrm>
            <a:off x="800100" y="6172200"/>
            <a:ext cx="4000500" cy="457200"/>
          </a:xfrm>
        </p:spPr>
        <p:txBody>
          <a:bodyPr/>
          <a:lstStyle/>
          <a:p>
            <a:endParaRPr lang="zh-TW" altLang="en-US"/>
          </a:p>
        </p:txBody>
      </p:sp>
      <p:sp>
        <p:nvSpPr>
          <p:cNvPr id="7" name="矩形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矩形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矩形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投影片編號版面配置區 5"/>
          <p:cNvSpPr>
            <a:spLocks noGrp="1"/>
          </p:cNvSpPr>
          <p:nvPr>
            <p:ph type="sldNum" sz="quarter" idx="12"/>
          </p:nvPr>
        </p:nvSpPr>
        <p:spPr>
          <a:xfrm>
            <a:off x="146304" y="6208776"/>
            <a:ext cx="457200" cy="457200"/>
          </a:xfrm>
        </p:spPr>
        <p:txBody>
          <a:bodyPr/>
          <a:lstStyle/>
          <a:p>
            <a:fld id="{B83A31F8-1AE2-4946-A3DB-4D2A5AB1AD9D}" type="slidenum">
              <a:rPr lang="zh-TW" altLang="en-US" smtClean="0"/>
              <a:pPr/>
              <a:t>‹#›</a:t>
            </a:fld>
            <a:endParaRPr lang="zh-TW" altLang="en-US"/>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a:t>按一下以編輯母片標題樣式</a:t>
            </a:r>
            <a:endParaRPr kumimoji="0" lang="en-US"/>
          </a:p>
        </p:txBody>
      </p:sp>
      <p:sp>
        <p:nvSpPr>
          <p:cNvPr id="5" name="日期版面配置區 4"/>
          <p:cNvSpPr>
            <a:spLocks noGrp="1"/>
          </p:cNvSpPr>
          <p:nvPr>
            <p:ph type="dt" sz="half" idx="10"/>
          </p:nvPr>
        </p:nvSpPr>
        <p:spPr/>
        <p:txBody>
          <a:bodyPr/>
          <a:lstStyle/>
          <a:p>
            <a:fld id="{05D9FA65-8048-4474-B896-758CAF03F917}" type="datetime1">
              <a:rPr lang="zh-TW" altLang="en-US" smtClean="0"/>
              <a:pPr/>
              <a:t>2024/8/15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B83A31F8-1AE2-4946-A3DB-4D2A5AB1AD9D}" type="slidenum">
              <a:rPr lang="zh-TW" altLang="en-US" smtClean="0"/>
              <a:pPr/>
              <a:t>‹#›</a:t>
            </a:fld>
            <a:endParaRPr lang="zh-TW" altLang="en-US"/>
          </a:p>
        </p:txBody>
      </p:sp>
      <p:sp>
        <p:nvSpPr>
          <p:cNvPr id="9" name="內容版面配置區 8"/>
          <p:cNvSpPr>
            <a:spLocks noGrp="1"/>
          </p:cNvSpPr>
          <p:nvPr>
            <p:ph sz="quarter" idx="1"/>
          </p:nvPr>
        </p:nvSpPr>
        <p:spPr>
          <a:xfrm>
            <a:off x="914400" y="1447800"/>
            <a:ext cx="3749040" cy="4572000"/>
          </a:xfrm>
        </p:spPr>
        <p:txBody>
          <a:bodyPr vert="horz"/>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11" name="內容版面配置區 10"/>
          <p:cNvSpPr>
            <a:spLocks noGrp="1"/>
          </p:cNvSpPr>
          <p:nvPr>
            <p:ph sz="quarter" idx="2"/>
          </p:nvPr>
        </p:nvSpPr>
        <p:spPr>
          <a:xfrm>
            <a:off x="4933950" y="1447800"/>
            <a:ext cx="3749040" cy="4572000"/>
          </a:xfrm>
        </p:spPr>
        <p:txBody>
          <a:bodyPr vert="horz"/>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914400" y="273050"/>
            <a:ext cx="7772400" cy="1143000"/>
          </a:xfrm>
        </p:spPr>
        <p:txBody>
          <a:bodyPr anchor="b" anchorCtr="0"/>
          <a:lstStyle>
            <a:lvl1pPr>
              <a:defRPr/>
            </a:lvl1pPr>
          </a:lstStyle>
          <a:p>
            <a:r>
              <a:rPr kumimoji="0" lang="zh-TW" altLang="en-US"/>
              <a:t>按一下以編輯母片標題樣式</a:t>
            </a:r>
            <a:endParaRPr kumimoji="0" lang="en-US"/>
          </a:p>
        </p:txBody>
      </p:sp>
      <p:sp>
        <p:nvSpPr>
          <p:cNvPr id="3" name="文字版面配置區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a:t>按一下以編輯母片文字樣式</a:t>
            </a:r>
          </a:p>
        </p:txBody>
      </p:sp>
      <p:sp>
        <p:nvSpPr>
          <p:cNvPr id="4" name="文字版面配置區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a:t>按一下以編輯母片文字樣式</a:t>
            </a:r>
          </a:p>
        </p:txBody>
      </p:sp>
      <p:sp>
        <p:nvSpPr>
          <p:cNvPr id="7" name="日期版面配置區 6"/>
          <p:cNvSpPr>
            <a:spLocks noGrp="1"/>
          </p:cNvSpPr>
          <p:nvPr>
            <p:ph type="dt" sz="half" idx="10"/>
          </p:nvPr>
        </p:nvSpPr>
        <p:spPr/>
        <p:txBody>
          <a:bodyPr/>
          <a:lstStyle/>
          <a:p>
            <a:fld id="{9ACB9C04-791B-4AF1-81B5-ECADE33A116D}" type="datetime1">
              <a:rPr lang="zh-TW" altLang="en-US" smtClean="0"/>
              <a:pPr/>
              <a:t>2024/8/15</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B83A31F8-1AE2-4946-A3DB-4D2A5AB1AD9D}" type="slidenum">
              <a:rPr lang="zh-TW" altLang="en-US" smtClean="0"/>
              <a:pPr/>
              <a:t>‹#›</a:t>
            </a:fld>
            <a:endParaRPr lang="zh-TW" altLang="en-US"/>
          </a:p>
        </p:txBody>
      </p:sp>
      <p:sp>
        <p:nvSpPr>
          <p:cNvPr id="11" name="內容版面配置區 10"/>
          <p:cNvSpPr>
            <a:spLocks noGrp="1"/>
          </p:cNvSpPr>
          <p:nvPr>
            <p:ph sz="half" idx="2"/>
          </p:nvPr>
        </p:nvSpPr>
        <p:spPr>
          <a:xfrm>
            <a:off x="914400" y="2247900"/>
            <a:ext cx="3733800" cy="3886200"/>
          </a:xfrm>
        </p:spPr>
        <p:txBody>
          <a:bodyPr vert="horz"/>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13" name="內容版面配置區 12"/>
          <p:cNvSpPr>
            <a:spLocks noGrp="1"/>
          </p:cNvSpPr>
          <p:nvPr>
            <p:ph sz="half" idx="4"/>
          </p:nvPr>
        </p:nvSpPr>
        <p:spPr>
          <a:xfrm>
            <a:off x="4953000" y="2247900"/>
            <a:ext cx="3733800" cy="3886200"/>
          </a:xfrm>
        </p:spPr>
        <p:txBody>
          <a:bodyPr vert="horz"/>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a:t>按一下以編輯母片標題樣式</a:t>
            </a:r>
            <a:endParaRPr kumimoji="0" lang="en-US"/>
          </a:p>
        </p:txBody>
      </p:sp>
      <p:sp>
        <p:nvSpPr>
          <p:cNvPr id="3" name="日期版面配置區 2"/>
          <p:cNvSpPr>
            <a:spLocks noGrp="1"/>
          </p:cNvSpPr>
          <p:nvPr>
            <p:ph type="dt" sz="half" idx="10"/>
          </p:nvPr>
        </p:nvSpPr>
        <p:spPr/>
        <p:txBody>
          <a:bodyPr/>
          <a:lstStyle/>
          <a:p>
            <a:fld id="{CE7FFDEA-94B2-4A93-A1C4-9EAA7541ED24}" type="datetime1">
              <a:rPr lang="zh-TW" altLang="en-US" smtClean="0"/>
              <a:pPr/>
              <a:t>2024/8/15</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B83A31F8-1AE2-4946-A3DB-4D2A5AB1AD9D}"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82AC0297-E969-4D1D-89CD-6615EEE7DBF5}" type="datetime1">
              <a:rPr lang="zh-TW" altLang="en-US" smtClean="0"/>
              <a:pPr/>
              <a:t>2024/8/15</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B83A31F8-1AE2-4946-A3DB-4D2A5AB1AD9D}"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8" name="矩形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圓角矩形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標題 1"/>
          <p:cNvSpPr>
            <a:spLocks noGrp="1"/>
          </p:cNvSpPr>
          <p:nvPr>
            <p:ph type="title"/>
          </p:nvPr>
        </p:nvSpPr>
        <p:spPr>
          <a:xfrm>
            <a:off x="914400" y="273050"/>
            <a:ext cx="7772400" cy="1143000"/>
          </a:xfrm>
        </p:spPr>
        <p:txBody>
          <a:bodyPr anchor="b" anchorCtr="0"/>
          <a:lstStyle>
            <a:lvl1pPr algn="l">
              <a:buNone/>
              <a:defRPr sz="4000" b="0"/>
            </a:lvl1pPr>
          </a:lstStyle>
          <a:p>
            <a:r>
              <a:rPr kumimoji="0" lang="zh-TW" altLang="en-US"/>
              <a:t>按一下以編輯母片標題樣式</a:t>
            </a:r>
            <a:endParaRPr kumimoji="0" lang="en-US"/>
          </a:p>
        </p:txBody>
      </p:sp>
      <p:sp>
        <p:nvSpPr>
          <p:cNvPr id="3" name="文字版面配置區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zh-TW" altLang="en-US"/>
              <a:t>按一下以編輯母片文字樣式</a:t>
            </a:r>
          </a:p>
        </p:txBody>
      </p:sp>
      <p:sp>
        <p:nvSpPr>
          <p:cNvPr id="5" name="日期版面配置區 4"/>
          <p:cNvSpPr>
            <a:spLocks noGrp="1"/>
          </p:cNvSpPr>
          <p:nvPr>
            <p:ph type="dt" sz="half" idx="10"/>
          </p:nvPr>
        </p:nvSpPr>
        <p:spPr/>
        <p:txBody>
          <a:bodyPr/>
          <a:lstStyle/>
          <a:p>
            <a:fld id="{BE9DCB0A-772F-4F7E-8E48-AFDC7DDECA9C}" type="datetime1">
              <a:rPr lang="zh-TW" altLang="en-US" smtClean="0"/>
              <a:pPr/>
              <a:t>2024/8/15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B83A31F8-1AE2-4946-A3DB-4D2A5AB1AD9D}" type="slidenum">
              <a:rPr lang="zh-TW" altLang="en-US" smtClean="0"/>
              <a:pPr/>
              <a:t>‹#›</a:t>
            </a:fld>
            <a:endParaRPr lang="zh-TW" altLang="en-US"/>
          </a:p>
        </p:txBody>
      </p:sp>
      <p:sp>
        <p:nvSpPr>
          <p:cNvPr id="11" name="內容版面配置區 10"/>
          <p:cNvSpPr>
            <a:spLocks noGrp="1"/>
          </p:cNvSpPr>
          <p:nvPr>
            <p:ph sz="quarter" idx="1"/>
          </p:nvPr>
        </p:nvSpPr>
        <p:spPr>
          <a:xfrm>
            <a:off x="2971800" y="1600200"/>
            <a:ext cx="5715000" cy="4495800"/>
          </a:xfrm>
        </p:spPr>
        <p:txBody>
          <a:bodyPr vert="horz"/>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zh-TW" altLang="en-US"/>
              <a:t>按一下以編輯母片標題樣式</a:t>
            </a:r>
            <a:endParaRPr kumimoji="0" lang="en-US"/>
          </a:p>
        </p:txBody>
      </p:sp>
      <p:sp>
        <p:nvSpPr>
          <p:cNvPr id="4" name="文字版面配置區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zh-TW" altLang="en-US"/>
              <a:t>按一下以編輯母片文字樣式</a:t>
            </a:r>
          </a:p>
        </p:txBody>
      </p:sp>
      <p:sp>
        <p:nvSpPr>
          <p:cNvPr id="5" name="日期版面配置區 4"/>
          <p:cNvSpPr>
            <a:spLocks noGrp="1"/>
          </p:cNvSpPr>
          <p:nvPr>
            <p:ph type="dt" sz="half" idx="10"/>
          </p:nvPr>
        </p:nvSpPr>
        <p:spPr/>
        <p:txBody>
          <a:bodyPr/>
          <a:lstStyle/>
          <a:p>
            <a:fld id="{B46D2FA0-D28A-4078-A70C-DAE9A3543BE5}" type="datetime1">
              <a:rPr lang="zh-TW" altLang="en-US" smtClean="0"/>
              <a:pPr/>
              <a:t>2024/8/15</a:t>
            </a:fld>
            <a:endParaRPr lang="zh-TW" altLang="en-US"/>
          </a:p>
        </p:txBody>
      </p:sp>
      <p:sp>
        <p:nvSpPr>
          <p:cNvPr id="6" name="頁尾版面配置區 5"/>
          <p:cNvSpPr>
            <a:spLocks noGrp="1"/>
          </p:cNvSpPr>
          <p:nvPr>
            <p:ph type="ftr" sz="quarter" idx="11"/>
          </p:nvPr>
        </p:nvSpPr>
        <p:spPr>
          <a:xfrm>
            <a:off x="914400" y="6172200"/>
            <a:ext cx="3886200" cy="457200"/>
          </a:xfrm>
        </p:spPr>
        <p:txBody>
          <a:bodyPr/>
          <a:lstStyle/>
          <a:p>
            <a:endParaRPr lang="zh-TW" altLang="en-US"/>
          </a:p>
        </p:txBody>
      </p:sp>
      <p:sp>
        <p:nvSpPr>
          <p:cNvPr id="7" name="投影片編號版面配置區 6"/>
          <p:cNvSpPr>
            <a:spLocks noGrp="1"/>
          </p:cNvSpPr>
          <p:nvPr>
            <p:ph type="sldNum" sz="quarter" idx="12"/>
          </p:nvPr>
        </p:nvSpPr>
        <p:spPr>
          <a:xfrm>
            <a:off x="146304" y="6208776"/>
            <a:ext cx="457200" cy="457200"/>
          </a:xfrm>
        </p:spPr>
        <p:txBody>
          <a:bodyPr/>
          <a:lstStyle/>
          <a:p>
            <a:fld id="{B83A31F8-1AE2-4946-A3DB-4D2A5AB1AD9D}" type="slidenum">
              <a:rPr lang="zh-TW" altLang="en-US" smtClean="0"/>
              <a:pPr/>
              <a:t>‹#›</a:t>
            </a:fld>
            <a:endParaRPr lang="zh-TW" altLang="en-US"/>
          </a:p>
        </p:txBody>
      </p:sp>
      <p:sp>
        <p:nvSpPr>
          <p:cNvPr id="11" name="矩形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矩形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圖片版面配置區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zh-TW" altLang="en-US"/>
              <a:t>按一下圖示以新增圖片</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矩形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圓角矩形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標題版面配置區 21"/>
          <p:cNvSpPr>
            <a:spLocks noGrp="1"/>
          </p:cNvSpPr>
          <p:nvPr>
            <p:ph type="title"/>
          </p:nvPr>
        </p:nvSpPr>
        <p:spPr>
          <a:xfrm>
            <a:off x="914400" y="274638"/>
            <a:ext cx="7772400" cy="1143000"/>
          </a:xfrm>
          <a:prstGeom prst="rect">
            <a:avLst/>
          </a:prstGeom>
        </p:spPr>
        <p:txBody>
          <a:bodyPr bIns="91440" anchor="b" anchorCtr="0">
            <a:normAutofit/>
          </a:bodyPr>
          <a:lstStyle/>
          <a:p>
            <a:r>
              <a:rPr kumimoji="0" lang="zh-TW" altLang="en-US"/>
              <a:t>按一下以編輯母片標題樣式</a:t>
            </a:r>
            <a:endParaRPr kumimoji="0" lang="en-US"/>
          </a:p>
        </p:txBody>
      </p:sp>
      <p:sp>
        <p:nvSpPr>
          <p:cNvPr id="13" name="文字版面配置區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zh-TW" altLang="en-US"/>
              <a:t>按一下以編輯母片文字樣式</a:t>
            </a:r>
          </a:p>
          <a:p>
            <a:pPr lvl="1" eaLnBrk="1" latinLnBrk="0" hangingPunct="1"/>
            <a:r>
              <a:rPr kumimoji="0" lang="zh-TW" altLang="en-US"/>
              <a:t>第二層</a:t>
            </a:r>
          </a:p>
          <a:p>
            <a:pPr lvl="2" eaLnBrk="1" latinLnBrk="0" hangingPunct="1"/>
            <a:r>
              <a:rPr kumimoji="0" lang="zh-TW" altLang="en-US"/>
              <a:t>第三層</a:t>
            </a:r>
          </a:p>
          <a:p>
            <a:pPr lvl="3" eaLnBrk="1" latinLnBrk="0" hangingPunct="1"/>
            <a:r>
              <a:rPr kumimoji="0" lang="zh-TW" altLang="en-US"/>
              <a:t>第四層</a:t>
            </a:r>
          </a:p>
          <a:p>
            <a:pPr lvl="4" eaLnBrk="1" latinLnBrk="0" hangingPunct="1"/>
            <a:r>
              <a:rPr kumimoji="0" lang="zh-TW" altLang="en-US"/>
              <a:t>第五層</a:t>
            </a:r>
            <a:endParaRPr kumimoji="0" lang="en-US"/>
          </a:p>
        </p:txBody>
      </p:sp>
      <p:sp>
        <p:nvSpPr>
          <p:cNvPr id="14" name="日期版面配置區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643C4F4-3576-46B0-94E8-423C0CFA25C8}" type="datetime1">
              <a:rPr lang="zh-TW" altLang="en-US" smtClean="0"/>
              <a:pPr/>
              <a:t>2024/8/15</a:t>
            </a:fld>
            <a:endParaRPr lang="zh-TW" altLang="en-US"/>
          </a:p>
        </p:txBody>
      </p:sp>
      <p:sp>
        <p:nvSpPr>
          <p:cNvPr id="3" name="頁尾版面配置區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zh-TW" altLang="en-US"/>
          </a:p>
        </p:txBody>
      </p:sp>
      <p:sp>
        <p:nvSpPr>
          <p:cNvPr id="23" name="投影片編號版面配置區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83A31F8-1AE2-4946-A3DB-4D2A5AB1AD9D}"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gender.cgu.edu.tw/p/406-1048-31197,r862.php?Lang=zh-tw"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hyperlink" Target="https://gender.cgu.edu.tw/p/406-1048-47743,r862.php?Lang=zh-tw"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hyperlink" Target="https://gec.ey.gov.tw/Page/D49DA0F230080286"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s://www.gender.edu.tw/web/upload/news/%E5%A4%9A%E5%85%83%E6%80%A7%E5%88%A5%E5%8F%8B%E5%96%84%E6%95%99%E5%AD%B8%E8%B3%87%E6%BA%90%E6%89%8B%E5%86%8A%E2%80%93%E5%A4%A7%E5%B0%88%E6%A0%A1%E9%99%A2%E7%89%88-%E6%9C%80%E7%B5%82%E7%89%88.pdf" TargetMode="External"/><Relationship Id="rId5" Type="http://schemas.openxmlformats.org/officeDocument/2006/relationships/hyperlink" Target="https://www.gender.edu.tw/web/index.php/m5/m5_04_01_index" TargetMode="External"/><Relationship Id="rId4" Type="http://schemas.openxmlformats.org/officeDocument/2006/relationships/hyperlink" Target="https://www.gender.edu.tw/web/upload/m7/%E6%80%A7%E5%88%A5%E9%9B%B6%E9%9C%B8%E5%87%8C-%E6%A0%A1%E5%9C%92%E6%80%A7%E9%9C%B8%E5%87%8C%E9%98%B2%E6%B2%BB%E6%89%8B%E5%86%8A.pdf"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image" Target="../media/image5.jpg"/><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5076055" y="4581128"/>
            <a:ext cx="3909025" cy="864096"/>
          </a:xfrm>
        </p:spPr>
        <p:txBody>
          <a:bodyPr>
            <a:normAutofit fontScale="92500" lnSpcReduction="10000"/>
          </a:bodyPr>
          <a:lstStyle/>
          <a:p>
            <a:pPr algn="l"/>
            <a:r>
              <a:rPr lang="zh-TW" altLang="en-US" b="1" dirty="0">
                <a:solidFill>
                  <a:schemeClr val="tx1"/>
                </a:solidFill>
                <a:latin typeface="+mj-ea"/>
                <a:ea typeface="+mj-ea"/>
              </a:rPr>
              <a:t>      性別平等教育委員會</a:t>
            </a:r>
            <a:endParaRPr lang="en-US" altLang="zh-TW" b="1" dirty="0">
              <a:solidFill>
                <a:schemeClr val="tx1"/>
              </a:solidFill>
              <a:latin typeface="+mj-ea"/>
              <a:ea typeface="+mj-ea"/>
            </a:endParaRPr>
          </a:p>
          <a:p>
            <a:pPr algn="l"/>
            <a:r>
              <a:rPr lang="en-US" altLang="zh-TW" b="1" dirty="0">
                <a:solidFill>
                  <a:schemeClr val="tx1"/>
                </a:solidFill>
                <a:latin typeface="+mj-ea"/>
                <a:ea typeface="+mj-ea"/>
              </a:rPr>
              <a:t>                      </a:t>
            </a:r>
          </a:p>
        </p:txBody>
      </p:sp>
      <p:sp>
        <p:nvSpPr>
          <p:cNvPr id="2" name="標題 1"/>
          <p:cNvSpPr>
            <a:spLocks noGrp="1"/>
          </p:cNvSpPr>
          <p:nvPr>
            <p:ph type="ctrTitle"/>
          </p:nvPr>
        </p:nvSpPr>
        <p:spPr>
          <a:xfrm>
            <a:off x="1043608" y="1844824"/>
            <a:ext cx="6477000" cy="964704"/>
          </a:xfrm>
        </p:spPr>
        <p:txBody>
          <a:bodyPr/>
          <a:lstStyle/>
          <a:p>
            <a:r>
              <a:rPr lang="zh-TW" altLang="en-US" dirty="0">
                <a:latin typeface="標楷體" panose="03000509000000000000" pitchFamily="65" charset="-120"/>
                <a:ea typeface="標楷體" panose="03000509000000000000" pitchFamily="65" charset="-120"/>
              </a:rPr>
              <a:t>校園性別平等教育宣導</a:t>
            </a:r>
          </a:p>
        </p:txBody>
      </p:sp>
      <p:sp>
        <p:nvSpPr>
          <p:cNvPr id="7" name="標題 1"/>
          <p:cNvSpPr txBox="1">
            <a:spLocks/>
          </p:cNvSpPr>
          <p:nvPr/>
        </p:nvSpPr>
        <p:spPr>
          <a:xfrm>
            <a:off x="28244" y="0"/>
            <a:ext cx="8964488" cy="1470025"/>
          </a:xfrm>
          <a:prstGeom prst="rect">
            <a:avLst/>
          </a:prstGeom>
          <a:ln>
            <a:miter lim="800000"/>
            <a:headEnd/>
            <a:tailEnd/>
          </a:ln>
        </p:spPr>
        <p:txBody>
          <a:bodyPr bIns="91440" anchor="ctr" anchorCtr="0">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ctr" rtl="0" eaLnBrk="1" latinLnBrk="0" hangingPunct="1">
              <a:spcBef>
                <a:spcPct val="0"/>
              </a:spcBef>
              <a:buNone/>
              <a:defRPr kumimoji="0" lang="en-US" sz="4000" kern="1200" dirty="0">
                <a:solidFill>
                  <a:srgbClr val="FFFFFF"/>
                </a:solidFill>
                <a:latin typeface="+mj-lt"/>
                <a:ea typeface="+mj-ea"/>
                <a:cs typeface="+mj-cs"/>
              </a:defRPr>
            </a:lvl1pPr>
          </a:lstStyle>
          <a:p>
            <a:pPr>
              <a:defRPr/>
            </a:pPr>
            <a:r>
              <a:rPr lang="zh-TW" altLang="en-US" sz="6000" b="1" spc="50" dirty="0">
                <a:ln w="11430"/>
                <a:solidFill>
                  <a:srgbClr val="FF0000"/>
                </a:solidFill>
                <a:effectLst>
                  <a:outerShdw blurRad="76200" dist="50800" dir="5400000" algn="tl" rotWithShape="0">
                    <a:srgbClr val="000000">
                      <a:alpha val="65000"/>
                    </a:srgbClr>
                  </a:outerShdw>
                </a:effectLst>
                <a:latin typeface="+mj-ea"/>
                <a:sym typeface="Wingdings 2"/>
              </a:rPr>
              <a:t>  </a:t>
            </a:r>
            <a:r>
              <a:rPr lang="zh-TW" altLang="en-US" sz="6000" b="1" spc="50" dirty="0">
                <a:ln w="11430"/>
                <a:solidFill>
                  <a:srgbClr val="FF0000"/>
                </a:solidFill>
                <a:effectLst>
                  <a:outerShdw blurRad="76200" dist="50800" dir="5400000" algn="tl" rotWithShape="0">
                    <a:srgbClr val="000000">
                      <a:alpha val="65000"/>
                    </a:srgbClr>
                  </a:outerShdw>
                </a:effectLst>
                <a:latin typeface="標楷體" panose="03000509000000000000" pitchFamily="65" charset="-120"/>
                <a:ea typeface="標楷體" panose="03000509000000000000" pitchFamily="65" charset="-120"/>
                <a:sym typeface="Wingdings 2"/>
              </a:rPr>
              <a:t>長 庚</a:t>
            </a:r>
            <a:r>
              <a:rPr lang="zh-TW" altLang="en-US" sz="6000" b="1" spc="50" dirty="0">
                <a:ln w="11430"/>
                <a:solidFill>
                  <a:srgbClr val="FF0000"/>
                </a:solidFill>
                <a:effectLst>
                  <a:outerShdw blurRad="76200" dist="50800" dir="5400000" algn="tl" rotWithShape="0">
                    <a:srgbClr val="000000">
                      <a:alpha val="65000"/>
                    </a:srgbClr>
                  </a:outerShdw>
                </a:effectLst>
                <a:latin typeface="標楷體" panose="03000509000000000000" pitchFamily="65" charset="-120"/>
                <a:ea typeface="標楷體" panose="03000509000000000000" pitchFamily="65" charset="-120"/>
              </a:rPr>
              <a:t> 大 學  </a:t>
            </a:r>
            <a:r>
              <a:rPr lang="zh-TW" altLang="en-US" sz="6000" b="1" spc="50" dirty="0">
                <a:ln w="11430"/>
                <a:solidFill>
                  <a:srgbClr val="FF0000"/>
                </a:solidFill>
                <a:effectLst>
                  <a:outerShdw blurRad="76200" dist="50800" dir="5400000" algn="tl" rotWithShape="0">
                    <a:srgbClr val="000000">
                      <a:alpha val="65000"/>
                    </a:srgbClr>
                  </a:outerShdw>
                </a:effectLst>
                <a:latin typeface="+mj-ea"/>
                <a:sym typeface="Wingdings 2"/>
              </a:rPr>
              <a:t></a:t>
            </a:r>
            <a:endParaRPr lang="zh-TW" altLang="en-US" sz="6000" b="1" spc="50" dirty="0">
              <a:ln w="11430"/>
              <a:solidFill>
                <a:srgbClr val="FF0000"/>
              </a:solidFill>
              <a:effectLst>
                <a:outerShdw blurRad="76200" dist="50800" dir="5400000" algn="tl" rotWithShape="0">
                  <a:srgbClr val="000000">
                    <a:alpha val="65000"/>
                  </a:srgbClr>
                </a:outerShdw>
              </a:effectLst>
              <a:latin typeface="標楷體" pitchFamily="65" charset="-120"/>
              <a:ea typeface="標楷體" pitchFamily="65" charset="-120"/>
            </a:endParaRPr>
          </a:p>
        </p:txBody>
      </p:sp>
      <p:sp>
        <p:nvSpPr>
          <p:cNvPr id="4" name="文字方塊 3">
            <a:extLst>
              <a:ext uri="{FF2B5EF4-FFF2-40B4-BE49-F238E27FC236}">
                <a16:creationId xmlns:a16="http://schemas.microsoft.com/office/drawing/2014/main" id="{3BED0AED-6363-4D41-8F5E-24A7AA6D0B76}"/>
              </a:ext>
            </a:extLst>
          </p:cNvPr>
          <p:cNvSpPr txBox="1"/>
          <p:nvPr/>
        </p:nvSpPr>
        <p:spPr>
          <a:xfrm>
            <a:off x="4282108" y="3923474"/>
            <a:ext cx="4680520" cy="523220"/>
          </a:xfrm>
          <a:prstGeom prst="rect">
            <a:avLst/>
          </a:prstGeom>
          <a:noFill/>
        </p:spPr>
        <p:txBody>
          <a:bodyPr wrap="square" rtlCol="0">
            <a:spAutoFit/>
          </a:bodyPr>
          <a:lstStyle/>
          <a:p>
            <a:r>
              <a:rPr lang="en-US" altLang="zh-TW" sz="2800" b="1" cap="all" dirty="0">
                <a:solidFill>
                  <a:srgbClr val="FF0000"/>
                </a:solidFill>
              </a:rPr>
              <a:t>113</a:t>
            </a:r>
            <a:r>
              <a:rPr lang="zh-TW" altLang="en-US" sz="2800" b="1" cap="all" dirty="0">
                <a:solidFill>
                  <a:srgbClr val="FF0000"/>
                </a:solidFill>
              </a:rPr>
              <a:t>學年度新進教師研習會</a:t>
            </a:r>
          </a:p>
        </p:txBody>
      </p:sp>
    </p:spTree>
    <p:extLst>
      <p:ext uri="{BB962C8B-B14F-4D97-AF65-F5344CB8AC3E}">
        <p14:creationId xmlns:p14="http://schemas.microsoft.com/office/powerpoint/2010/main" val="40793404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914400" y="260648"/>
            <a:ext cx="5673824" cy="868958"/>
          </a:xfrm>
        </p:spPr>
        <p:txBody>
          <a:bodyPr>
            <a:normAutofit/>
          </a:bodyPr>
          <a:lstStyle/>
          <a:p>
            <a:r>
              <a:rPr lang="zh-TW" altLang="en-US" sz="3200" b="1" dirty="0">
                <a:solidFill>
                  <a:srgbClr val="FF0000"/>
                </a:solidFill>
              </a:rPr>
              <a:t>常見的性騷擾樣態</a:t>
            </a:r>
            <a:r>
              <a:rPr lang="en-US" altLang="zh-TW" sz="3200" b="1" dirty="0">
                <a:solidFill>
                  <a:srgbClr val="FF0000"/>
                </a:solidFill>
              </a:rPr>
              <a:t>(</a:t>
            </a:r>
            <a:r>
              <a:rPr lang="zh-TW" altLang="en-US" sz="3200" b="1" dirty="0">
                <a:solidFill>
                  <a:srgbClr val="FF0000"/>
                </a:solidFill>
              </a:rPr>
              <a:t>言語</a:t>
            </a:r>
            <a:r>
              <a:rPr lang="en-US" altLang="zh-TW" sz="3200" b="1" dirty="0">
                <a:solidFill>
                  <a:srgbClr val="FF0000"/>
                </a:solidFill>
              </a:rPr>
              <a:t>)</a:t>
            </a:r>
            <a:endParaRPr lang="zh-TW" altLang="en-US" sz="3200" b="1" dirty="0">
              <a:solidFill>
                <a:srgbClr val="FF0000"/>
              </a:solidFill>
            </a:endParaRPr>
          </a:p>
        </p:txBody>
      </p:sp>
      <p:sp>
        <p:nvSpPr>
          <p:cNvPr id="3" name="投影片編號版面配置區 2"/>
          <p:cNvSpPr>
            <a:spLocks noGrp="1"/>
          </p:cNvSpPr>
          <p:nvPr>
            <p:ph type="sldNum" sz="quarter" idx="12"/>
          </p:nvPr>
        </p:nvSpPr>
        <p:spPr/>
        <p:txBody>
          <a:bodyPr>
            <a:normAutofit/>
          </a:bodyPr>
          <a:lstStyle/>
          <a:p>
            <a:fld id="{B83A31F8-1AE2-4946-A3DB-4D2A5AB1AD9D}" type="slidenum">
              <a:rPr lang="zh-TW" altLang="en-US" smtClean="0"/>
              <a:pPr/>
              <a:t>10</a:t>
            </a:fld>
            <a:endParaRPr lang="zh-TW" altLang="en-US"/>
          </a:p>
        </p:txBody>
      </p:sp>
      <p:sp>
        <p:nvSpPr>
          <p:cNvPr id="4" name="內容版面配置區 3"/>
          <p:cNvSpPr>
            <a:spLocks noGrp="1"/>
          </p:cNvSpPr>
          <p:nvPr>
            <p:ph sz="quarter" idx="1"/>
          </p:nvPr>
        </p:nvSpPr>
        <p:spPr>
          <a:xfrm>
            <a:off x="683568" y="1196752"/>
            <a:ext cx="8277870" cy="4248472"/>
          </a:xfrm>
        </p:spPr>
        <p:txBody>
          <a:bodyPr>
            <a:normAutofit/>
          </a:bodyPr>
          <a:lstStyle/>
          <a:p>
            <a:r>
              <a:rPr lang="zh-TW" altLang="en-US" dirty="0">
                <a:latin typeface="標楷體" panose="03000509000000000000" pitchFamily="65" charset="-120"/>
                <a:ea typeface="標楷體" panose="03000509000000000000" pitchFamily="65" charset="-120"/>
              </a:rPr>
              <a:t>評論、嘲笑他人的身體或性別特質</a:t>
            </a:r>
            <a:endParaRPr lang="en-US" altLang="zh-TW" dirty="0">
              <a:latin typeface="標楷體" panose="03000509000000000000" pitchFamily="65" charset="-120"/>
              <a:ea typeface="標楷體" panose="03000509000000000000" pitchFamily="65" charset="-120"/>
            </a:endParaRPr>
          </a:p>
          <a:p>
            <a:pPr marL="0" indent="0">
              <a:buNone/>
            </a:pPr>
            <a:r>
              <a:rPr lang="zh-TW" altLang="en-US" dirty="0">
                <a:latin typeface="標楷體" panose="03000509000000000000" pitchFamily="65" charset="-120"/>
                <a:ea typeface="標楷體" panose="03000509000000000000" pitchFamily="65" charset="-120"/>
              </a:rPr>
              <a:t>    </a:t>
            </a:r>
            <a:r>
              <a:rPr lang="en-US" altLang="zh-TW" sz="2400" dirty="0">
                <a:latin typeface="標楷體" panose="03000509000000000000" pitchFamily="65" charset="-120"/>
                <a:ea typeface="標楷體" panose="03000509000000000000" pitchFamily="65" charset="-120"/>
              </a:rPr>
              <a:t>(</a:t>
            </a:r>
            <a:r>
              <a:rPr lang="zh-TW" altLang="en-US" sz="2400" dirty="0">
                <a:solidFill>
                  <a:srgbClr val="0070C0"/>
                </a:solidFill>
                <a:latin typeface="標楷體" panose="03000509000000000000" pitchFamily="65" charset="-120"/>
                <a:ea typeface="標楷體" panose="03000509000000000000" pitchFamily="65" charset="-120"/>
              </a:rPr>
              <a:t>例：娘娘腔、男不男女不女、波霸、死人妖</a:t>
            </a:r>
            <a:r>
              <a:rPr lang="en-US" altLang="zh-TW" sz="2400" dirty="0">
                <a:latin typeface="標楷體" panose="03000509000000000000" pitchFamily="65" charset="-120"/>
                <a:ea typeface="標楷體" panose="03000509000000000000" pitchFamily="65" charset="-120"/>
              </a:rPr>
              <a:t>…)</a:t>
            </a:r>
          </a:p>
          <a:p>
            <a:r>
              <a:rPr lang="zh-TW" altLang="en-US" dirty="0">
                <a:latin typeface="標楷體" panose="03000509000000000000" pitchFamily="65" charset="-120"/>
                <a:ea typeface="標楷體" panose="03000509000000000000" pitchFamily="65" charset="-120"/>
              </a:rPr>
              <a:t>發表各式可能造成歧視言論</a:t>
            </a:r>
            <a:endParaRPr lang="en-US" altLang="zh-TW" dirty="0">
              <a:latin typeface="標楷體" panose="03000509000000000000" pitchFamily="65" charset="-120"/>
              <a:ea typeface="標楷體" panose="03000509000000000000" pitchFamily="65" charset="-120"/>
            </a:endParaRPr>
          </a:p>
          <a:p>
            <a:pPr marL="0" indent="0">
              <a:buNone/>
            </a:pPr>
            <a:r>
              <a:rPr lang="zh-TW" altLang="en-US" sz="2400" dirty="0">
                <a:latin typeface="標楷體" panose="03000509000000000000" pitchFamily="65" charset="-120"/>
                <a:ea typeface="標楷體" panose="03000509000000000000" pitchFamily="65" charset="-120"/>
              </a:rPr>
              <a:t>    </a:t>
            </a:r>
            <a:r>
              <a:rPr lang="en-US" altLang="zh-TW" sz="2400" dirty="0">
                <a:latin typeface="標楷體" panose="03000509000000000000" pitchFamily="65" charset="-120"/>
                <a:ea typeface="標楷體" panose="03000509000000000000" pitchFamily="65" charset="-120"/>
              </a:rPr>
              <a:t>(</a:t>
            </a:r>
            <a:r>
              <a:rPr lang="zh-TW" altLang="en-US" sz="2400" dirty="0">
                <a:solidFill>
                  <a:srgbClr val="0070C0"/>
                </a:solidFill>
                <a:latin typeface="標楷體" panose="03000509000000000000" pitchFamily="65" charset="-120"/>
                <a:ea typeface="標楷體" panose="03000509000000000000" pitchFamily="65" charset="-120"/>
              </a:rPr>
              <a:t>你男的還是女的呀、</a:t>
            </a:r>
            <a:r>
              <a:rPr lang="en-US" altLang="zh-TW" sz="2400" dirty="0">
                <a:solidFill>
                  <a:srgbClr val="0070C0"/>
                </a:solidFill>
                <a:latin typeface="標楷體" panose="03000509000000000000" pitchFamily="65" charset="-120"/>
                <a:ea typeface="標楷體" panose="03000509000000000000" pitchFamily="65" charset="-120"/>
              </a:rPr>
              <a:t>GAYGAY</a:t>
            </a:r>
            <a:r>
              <a:rPr lang="zh-TW" altLang="en-US" sz="2400" dirty="0">
                <a:solidFill>
                  <a:srgbClr val="0070C0"/>
                </a:solidFill>
                <a:latin typeface="標楷體" panose="03000509000000000000" pitchFamily="65" charset="-120"/>
                <a:ea typeface="標楷體" panose="03000509000000000000" pitchFamily="65" charset="-120"/>
              </a:rPr>
              <a:t>的、大姨媽來喔怪裡怪氣</a:t>
            </a:r>
            <a:r>
              <a:rPr lang="en-US" altLang="zh-TW" sz="2400" dirty="0">
                <a:solidFill>
                  <a:srgbClr val="0070C0"/>
                </a:solidFill>
                <a:latin typeface="標楷體" panose="03000509000000000000" pitchFamily="65" charset="-120"/>
                <a:ea typeface="標楷體" panose="03000509000000000000" pitchFamily="65" charset="-120"/>
              </a:rPr>
              <a:t>…)</a:t>
            </a:r>
          </a:p>
          <a:p>
            <a:r>
              <a:rPr lang="zh-TW" altLang="en-US" dirty="0">
                <a:latin typeface="標楷體" panose="03000509000000000000" pitchFamily="65" charset="-120"/>
                <a:ea typeface="標楷體" panose="03000509000000000000" pitchFamily="65" charset="-120"/>
              </a:rPr>
              <a:t>刺探他人或討論自己的性隱私、性傾向、性生活</a:t>
            </a:r>
            <a:endParaRPr lang="en-US" altLang="zh-TW" dirty="0">
              <a:latin typeface="標楷體" panose="03000509000000000000" pitchFamily="65" charset="-120"/>
              <a:ea typeface="標楷體" panose="03000509000000000000" pitchFamily="65" charset="-120"/>
            </a:endParaRPr>
          </a:p>
          <a:p>
            <a:pPr marL="0" indent="0">
              <a:buNone/>
            </a:pPr>
            <a:r>
              <a:rPr lang="zh-TW" altLang="en-US" dirty="0">
                <a:latin typeface="標楷體" panose="03000509000000000000" pitchFamily="65" charset="-120"/>
                <a:ea typeface="標楷體" panose="03000509000000000000" pitchFamily="65" charset="-120"/>
              </a:rPr>
              <a:t>    </a:t>
            </a:r>
            <a:r>
              <a:rPr lang="en-US" altLang="zh-TW" dirty="0">
                <a:latin typeface="標楷體" panose="03000509000000000000" pitchFamily="65" charset="-120"/>
                <a:ea typeface="標楷體" panose="03000509000000000000" pitchFamily="65" charset="-120"/>
              </a:rPr>
              <a:t>(</a:t>
            </a:r>
            <a:r>
              <a:rPr lang="zh-TW" altLang="en-US" sz="2400" dirty="0">
                <a:solidFill>
                  <a:srgbClr val="0070C0"/>
                </a:solidFill>
                <a:latin typeface="標楷體" panose="03000509000000000000" pitchFamily="65" charset="-120"/>
                <a:ea typeface="標楷體" panose="03000509000000000000" pitchFamily="65" charset="-120"/>
              </a:rPr>
              <a:t>你都用什麼體位、我</a:t>
            </a:r>
            <a:r>
              <a:rPr lang="en-US" altLang="zh-TW" sz="2400" dirty="0">
                <a:solidFill>
                  <a:srgbClr val="0070C0"/>
                </a:solidFill>
                <a:latin typeface="標楷體" panose="03000509000000000000" pitchFamily="65" charset="-120"/>
                <a:ea typeface="標楷體" panose="03000509000000000000" pitchFamily="65" charset="-120"/>
              </a:rPr>
              <a:t>30</a:t>
            </a:r>
            <a:r>
              <a:rPr lang="zh-TW" altLang="en-US" sz="2400" dirty="0">
                <a:solidFill>
                  <a:srgbClr val="0070C0"/>
                </a:solidFill>
                <a:latin typeface="標楷體" panose="03000509000000000000" pitchFamily="65" charset="-120"/>
                <a:ea typeface="標楷體" panose="03000509000000000000" pitchFamily="65" charset="-120"/>
              </a:rPr>
              <a:t>公分</a:t>
            </a:r>
            <a:r>
              <a:rPr lang="en-US" altLang="zh-TW" sz="2400" dirty="0">
                <a:solidFill>
                  <a:srgbClr val="0070C0"/>
                </a:solidFill>
                <a:latin typeface="標楷體" panose="03000509000000000000" pitchFamily="65" charset="-120"/>
                <a:ea typeface="標楷體" panose="03000509000000000000" pitchFamily="65" charset="-120"/>
              </a:rPr>
              <a:t>…</a:t>
            </a:r>
            <a:r>
              <a:rPr lang="en-US" altLang="zh-TW" dirty="0">
                <a:latin typeface="標楷體" panose="03000509000000000000" pitchFamily="65" charset="-120"/>
                <a:ea typeface="標楷體" panose="03000509000000000000" pitchFamily="65" charset="-120"/>
              </a:rPr>
              <a:t>)</a:t>
            </a:r>
          </a:p>
          <a:p>
            <a:r>
              <a:rPr lang="zh-TW" altLang="en-US" dirty="0">
                <a:latin typeface="標楷體" panose="03000509000000000000" pitchFamily="65" charset="-120"/>
                <a:ea typeface="標楷體" panose="03000509000000000000" pitchFamily="65" charset="-120"/>
              </a:rPr>
              <a:t>開黃腔</a:t>
            </a:r>
            <a:endParaRPr lang="en-US" altLang="zh-TW" dirty="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或是聽起來好像沒問題的善意也可能是歧視</a:t>
            </a:r>
            <a:endParaRPr lang="en-US" altLang="zh-TW" dirty="0">
              <a:latin typeface="標楷體" panose="03000509000000000000" pitchFamily="65" charset="-120"/>
              <a:ea typeface="標楷體" panose="03000509000000000000" pitchFamily="65" charset="-120"/>
            </a:endParaRPr>
          </a:p>
          <a:p>
            <a:pPr marL="0" indent="0">
              <a:buNone/>
            </a:pPr>
            <a:r>
              <a:rPr lang="en-US" altLang="zh-TW" dirty="0">
                <a:latin typeface="標楷體" panose="03000509000000000000" pitchFamily="65" charset="-120"/>
                <a:ea typeface="標楷體" panose="03000509000000000000" pitchFamily="65" charset="-120"/>
              </a:rPr>
              <a:t>(</a:t>
            </a:r>
            <a:r>
              <a:rPr lang="zh-TW" altLang="en-US" sz="2400" dirty="0">
                <a:solidFill>
                  <a:srgbClr val="0070C0"/>
                </a:solidFill>
                <a:latin typeface="標楷體" panose="03000509000000000000" pitchFamily="65" charset="-120"/>
                <a:ea typeface="標楷體" panose="03000509000000000000" pitchFamily="65" charset="-120"/>
              </a:rPr>
              <a:t>這太重男生去搬就好、妳懷孕就不要來上班好好休息</a:t>
            </a:r>
            <a:r>
              <a:rPr lang="en-US" altLang="zh-TW" dirty="0">
                <a:latin typeface="標楷體" panose="03000509000000000000" pitchFamily="65" charset="-120"/>
                <a:ea typeface="標楷體" panose="03000509000000000000" pitchFamily="65" charset="-120"/>
              </a:rPr>
              <a:t>)</a:t>
            </a:r>
          </a:p>
          <a:p>
            <a:pPr marL="0" indent="0">
              <a:buNone/>
            </a:pPr>
            <a:endParaRPr lang="en-US" altLang="zh-TW" dirty="0"/>
          </a:p>
          <a:p>
            <a:pPr marL="0" indent="0">
              <a:buNone/>
            </a:pPr>
            <a:endParaRPr lang="en-US" altLang="zh-TW" dirty="0"/>
          </a:p>
          <a:p>
            <a:endParaRPr lang="en-US" altLang="zh-TW" dirty="0"/>
          </a:p>
          <a:p>
            <a:endParaRPr lang="zh-TW" altLang="en-US" dirty="0"/>
          </a:p>
          <a:p>
            <a:pPr marL="0" indent="0">
              <a:buNone/>
            </a:pPr>
            <a:endParaRPr lang="zh-TW" altLang="en-US" dirty="0"/>
          </a:p>
          <a:p>
            <a:endParaRPr lang="zh-TW" altLang="en-US" dirty="0"/>
          </a:p>
        </p:txBody>
      </p:sp>
      <p:sp>
        <p:nvSpPr>
          <p:cNvPr id="5" name="文字方塊 4"/>
          <p:cNvSpPr txBox="1"/>
          <p:nvPr/>
        </p:nvSpPr>
        <p:spPr>
          <a:xfrm>
            <a:off x="827584" y="5661248"/>
            <a:ext cx="8064896" cy="1077218"/>
          </a:xfrm>
          <a:prstGeom prst="rect">
            <a:avLst/>
          </a:prstGeom>
          <a:solidFill>
            <a:srgbClr val="FFFF00"/>
          </a:solidFill>
        </p:spPr>
        <p:txBody>
          <a:bodyPr wrap="square" rtlCol="0">
            <a:spAutoFit/>
          </a:bodyPr>
          <a:lstStyle/>
          <a:p>
            <a:r>
              <a:rPr lang="zh-TW" altLang="en-US" sz="3200" dirty="0">
                <a:latin typeface="標楷體" panose="03000509000000000000" pitchFamily="65" charset="-120"/>
                <a:ea typeface="標楷體" panose="03000509000000000000" pitchFamily="65" charset="-120"/>
              </a:rPr>
              <a:t>以上不受歡迎又違反他人意願的言語，都可能造成性騷擾！</a:t>
            </a:r>
            <a:r>
              <a:rPr lang="en-US" altLang="zh-TW" sz="3200" dirty="0">
                <a:latin typeface="標楷體" panose="03000509000000000000" pitchFamily="65" charset="-120"/>
                <a:ea typeface="標楷體" panose="03000509000000000000" pitchFamily="65" charset="-120"/>
              </a:rPr>
              <a:t>(</a:t>
            </a:r>
            <a:r>
              <a:rPr lang="zh-TW" altLang="en-US" sz="3200" dirty="0">
                <a:latin typeface="標楷體" panose="03000509000000000000" pitchFamily="65" charset="-120"/>
                <a:ea typeface="標楷體" panose="03000509000000000000" pitchFamily="65" charset="-120"/>
              </a:rPr>
              <a:t>網路發言亦同</a:t>
            </a:r>
            <a:r>
              <a:rPr lang="en-US" altLang="zh-TW" sz="3200" dirty="0">
                <a:latin typeface="標楷體" panose="03000509000000000000" pitchFamily="65" charset="-120"/>
                <a:ea typeface="標楷體" panose="03000509000000000000" pitchFamily="65" charset="-120"/>
              </a:rPr>
              <a:t>)</a:t>
            </a:r>
            <a:endParaRPr lang="zh-TW" altLang="en-US" sz="3200" dirty="0">
              <a:latin typeface="標楷體" panose="03000509000000000000" pitchFamily="65" charset="-120"/>
              <a:ea typeface="標楷體" panose="03000509000000000000" pitchFamily="65" charset="-120"/>
            </a:endParaRPr>
          </a:p>
        </p:txBody>
      </p:sp>
      <p:pic>
        <p:nvPicPr>
          <p:cNvPr id="6" name="Picture 6" descr="http://me.youthwant.com.tw/club/club/ac_file/96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1013" y="155575"/>
            <a:ext cx="860425"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71868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914400" y="274638"/>
            <a:ext cx="5385792" cy="778098"/>
          </a:xfrm>
        </p:spPr>
        <p:txBody>
          <a:bodyPr>
            <a:normAutofit/>
          </a:bodyPr>
          <a:lstStyle/>
          <a:p>
            <a:r>
              <a:rPr lang="zh-TW" altLang="en-US" sz="3200" b="1" dirty="0">
                <a:solidFill>
                  <a:srgbClr val="FF0000"/>
                </a:solidFill>
              </a:rPr>
              <a:t>常見的性騷擾樣態</a:t>
            </a:r>
            <a:r>
              <a:rPr lang="en-US" altLang="zh-TW" sz="3200" b="1" dirty="0">
                <a:solidFill>
                  <a:srgbClr val="FF0000"/>
                </a:solidFill>
              </a:rPr>
              <a:t>(</a:t>
            </a:r>
            <a:r>
              <a:rPr lang="zh-TW" altLang="en-US" sz="3200" b="1" dirty="0">
                <a:solidFill>
                  <a:srgbClr val="FF0000"/>
                </a:solidFill>
              </a:rPr>
              <a:t>行為</a:t>
            </a:r>
            <a:r>
              <a:rPr lang="en-US" altLang="zh-TW" sz="3200" b="1" dirty="0">
                <a:solidFill>
                  <a:srgbClr val="FF0000"/>
                </a:solidFill>
              </a:rPr>
              <a:t>)</a:t>
            </a:r>
            <a:endParaRPr lang="zh-TW" altLang="en-US" sz="3200" dirty="0"/>
          </a:p>
        </p:txBody>
      </p:sp>
      <p:sp>
        <p:nvSpPr>
          <p:cNvPr id="3" name="內容版面配置區 2"/>
          <p:cNvSpPr>
            <a:spLocks noGrp="1"/>
          </p:cNvSpPr>
          <p:nvPr>
            <p:ph sz="quarter" idx="1"/>
          </p:nvPr>
        </p:nvSpPr>
        <p:spPr>
          <a:xfrm>
            <a:off x="829816" y="1065257"/>
            <a:ext cx="7772400" cy="4572000"/>
          </a:xfrm>
        </p:spPr>
        <p:txBody>
          <a:bodyPr/>
          <a:lstStyle/>
          <a:p>
            <a:r>
              <a:rPr lang="zh-TW" altLang="en-US" dirty="0">
                <a:latin typeface="標楷體" panose="03000509000000000000" pitchFamily="65" charset="-120"/>
                <a:ea typeface="標楷體" panose="03000509000000000000" pitchFamily="65" charset="-120"/>
              </a:rPr>
              <a:t>用眼光上下打量他人身體做出猥褻表情</a:t>
            </a:r>
            <a:endParaRPr lang="en-US" altLang="zh-TW" dirty="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展示有性暗示的照片、圖片</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恐另涉刑法</a:t>
            </a:r>
            <a:r>
              <a:rPr lang="en-US" altLang="zh-TW" dirty="0">
                <a:latin typeface="標楷體" panose="03000509000000000000" pitchFamily="65" charset="-120"/>
                <a:ea typeface="標楷體" panose="03000509000000000000" pitchFamily="65" charset="-120"/>
              </a:rPr>
              <a:t>235</a:t>
            </a:r>
            <a:r>
              <a:rPr lang="zh-TW" altLang="en-US" dirty="0">
                <a:latin typeface="標楷體" panose="03000509000000000000" pitchFamily="65" charset="-120"/>
                <a:ea typeface="標楷體" panose="03000509000000000000" pitchFamily="65" charset="-120"/>
              </a:rPr>
              <a:t>散布猥褻影像</a:t>
            </a:r>
            <a:r>
              <a:rPr lang="en-US" altLang="zh-TW" dirty="0">
                <a:latin typeface="標楷體" panose="03000509000000000000" pitchFamily="65" charset="-120"/>
                <a:ea typeface="標楷體" panose="03000509000000000000" pitchFamily="65" charset="-120"/>
              </a:rPr>
              <a:t>)</a:t>
            </a:r>
          </a:p>
          <a:p>
            <a:r>
              <a:rPr lang="zh-TW" altLang="en-US" dirty="0">
                <a:latin typeface="標楷體" panose="03000509000000000000" pitchFamily="65" charset="-120"/>
                <a:ea typeface="標楷體" panose="03000509000000000000" pitchFamily="65" charset="-120"/>
              </a:rPr>
              <a:t>故意碰觸他人身體隱私處</a:t>
            </a:r>
            <a:endParaRPr lang="en-US" altLang="zh-TW" dirty="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散佈他人與性有關私密資訊</a:t>
            </a:r>
            <a:endParaRPr lang="en-US" altLang="zh-TW" dirty="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偷窺偷拍</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恐另涉及刑法</a:t>
            </a:r>
            <a:r>
              <a:rPr lang="en-US" altLang="zh-TW" dirty="0">
                <a:latin typeface="標楷體" panose="03000509000000000000" pitchFamily="65" charset="-120"/>
                <a:ea typeface="標楷體" panose="03000509000000000000" pitchFamily="65" charset="-120"/>
              </a:rPr>
              <a:t>315</a:t>
            </a:r>
            <a:r>
              <a:rPr lang="zh-TW" altLang="en-US" dirty="0">
                <a:latin typeface="標楷體" panose="03000509000000000000" pitchFamily="65" charset="-120"/>
                <a:ea typeface="標楷體" panose="03000509000000000000" pitchFamily="65" charset="-120"/>
              </a:rPr>
              <a:t>條妨害秘密罪</a:t>
            </a:r>
            <a:r>
              <a:rPr lang="en-US" altLang="zh-TW" dirty="0">
                <a:latin typeface="標楷體" panose="03000509000000000000" pitchFamily="65" charset="-120"/>
                <a:ea typeface="標楷體" panose="03000509000000000000" pitchFamily="65" charset="-120"/>
              </a:rPr>
              <a:t>)</a:t>
            </a:r>
          </a:p>
          <a:p>
            <a:r>
              <a:rPr lang="zh-TW" altLang="en-US" dirty="0">
                <a:latin typeface="標楷體" panose="03000509000000000000" pitchFamily="65" charset="-120"/>
                <a:ea typeface="標楷體" panose="03000509000000000000" pitchFamily="65" charset="-120"/>
              </a:rPr>
              <a:t>暴露生殖器</a:t>
            </a:r>
            <a:endParaRPr lang="en-US" altLang="zh-TW" dirty="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利用職權或機會，以成績、考績、獎懲等等為要脅，要求他人提供性服務或是因為對方拒絕提供性好處，而阻饒或剝奪他人應得的權益</a:t>
            </a:r>
            <a:endParaRPr lang="en-US" altLang="zh-TW" dirty="0">
              <a:latin typeface="標楷體" panose="03000509000000000000" pitchFamily="65" charset="-120"/>
              <a:ea typeface="標楷體" panose="03000509000000000000" pitchFamily="65" charset="-120"/>
            </a:endParaRPr>
          </a:p>
          <a:p>
            <a:endParaRPr lang="en-US" altLang="zh-TW" dirty="0"/>
          </a:p>
          <a:p>
            <a:endParaRPr lang="zh-TW" altLang="en-US" dirty="0"/>
          </a:p>
        </p:txBody>
      </p:sp>
      <p:sp>
        <p:nvSpPr>
          <p:cNvPr id="4" name="文字方塊 3"/>
          <p:cNvSpPr txBox="1"/>
          <p:nvPr/>
        </p:nvSpPr>
        <p:spPr>
          <a:xfrm>
            <a:off x="683568" y="5589240"/>
            <a:ext cx="8064896" cy="1077218"/>
          </a:xfrm>
          <a:prstGeom prst="rect">
            <a:avLst/>
          </a:prstGeom>
          <a:solidFill>
            <a:srgbClr val="FFFF00"/>
          </a:solidFill>
        </p:spPr>
        <p:txBody>
          <a:bodyPr wrap="square" rtlCol="0">
            <a:spAutoFit/>
          </a:bodyPr>
          <a:lstStyle/>
          <a:p>
            <a:r>
              <a:rPr lang="zh-TW" altLang="en-US" sz="3200" dirty="0">
                <a:latin typeface="標楷體" panose="03000509000000000000" pitchFamily="65" charset="-120"/>
                <a:ea typeface="標楷體" panose="03000509000000000000" pitchFamily="65" charset="-120"/>
              </a:rPr>
              <a:t>以上不受歡迎又違反他人意願的行為，都可能造成性騷擾！</a:t>
            </a:r>
          </a:p>
        </p:txBody>
      </p:sp>
      <p:pic>
        <p:nvPicPr>
          <p:cNvPr id="5" name="Picture 6" descr="http://me.youthwant.com.tw/club/club/ac_file/96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1013" y="155575"/>
            <a:ext cx="860425"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397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200" b="1" dirty="0">
                <a:solidFill>
                  <a:srgbClr val="FF0000"/>
                </a:solidFill>
              </a:rPr>
              <a:t>職場中其他可能性騷擾</a:t>
            </a:r>
          </a:p>
        </p:txBody>
      </p:sp>
      <p:sp>
        <p:nvSpPr>
          <p:cNvPr id="3" name="內容版面配置區 2"/>
          <p:cNvSpPr>
            <a:spLocks noGrp="1"/>
          </p:cNvSpPr>
          <p:nvPr>
            <p:ph sz="quarter" idx="1"/>
          </p:nvPr>
        </p:nvSpPr>
        <p:spPr/>
        <p:txBody>
          <a:bodyPr/>
          <a:lstStyle/>
          <a:p>
            <a:r>
              <a:rPr lang="zh-TW" altLang="en-US" dirty="0">
                <a:latin typeface="標楷體" panose="03000509000000000000" pitchFamily="65" charset="-120"/>
                <a:ea typeface="標楷體" panose="03000509000000000000" pitchFamily="65" charset="-120"/>
              </a:rPr>
              <a:t>依據自己的權益請假時，受到冷嘲熱諷或刁難</a:t>
            </a:r>
            <a:endParaRPr lang="en-US" altLang="zh-TW" dirty="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因為結婚與否、懷孕與否、生小孩或照顧小孩，損失工作權益或是面對不友善的職場環境</a:t>
            </a:r>
            <a:endParaRPr lang="en-US" altLang="zh-TW" dirty="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很多性騷擾事件都存在有當事人間權力不對等的關係，因此當受害者感覺被騷擾時，很可能因為處於弱勢而不敢反抗或拒絕，或者即使說了不要，但加害者不把這個拒絕當作一回事，甚至得寸進尺、惱羞成怒</a:t>
            </a:r>
            <a:endParaRPr lang="en-US" altLang="zh-TW" dirty="0">
              <a:latin typeface="標楷體" panose="03000509000000000000" pitchFamily="65" charset="-120"/>
              <a:ea typeface="標楷體" panose="03000509000000000000" pitchFamily="65" charset="-120"/>
            </a:endParaRPr>
          </a:p>
          <a:p>
            <a:r>
              <a:rPr lang="en-US" altLang="zh-TW" dirty="0">
                <a:latin typeface="標楷體" panose="03000509000000000000" pitchFamily="65" charset="-120"/>
                <a:ea typeface="標楷體" panose="03000509000000000000" pitchFamily="65" charset="-120"/>
              </a:rPr>
              <a:t>Only yes means yes</a:t>
            </a:r>
            <a:endParaRPr lang="zh-TW" altLang="en-US" dirty="0">
              <a:latin typeface="標楷體" panose="03000509000000000000" pitchFamily="65" charset="-120"/>
              <a:ea typeface="標楷體" panose="03000509000000000000" pitchFamily="65" charset="-120"/>
            </a:endParaRPr>
          </a:p>
          <a:p>
            <a:endParaRPr lang="zh-TW" altLang="en-US" dirty="0"/>
          </a:p>
        </p:txBody>
      </p:sp>
      <p:pic>
        <p:nvPicPr>
          <p:cNvPr id="4" name="Picture 6" descr="http://me.youthwant.com.tw/club/club/ac_file/96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1013" y="155575"/>
            <a:ext cx="860425"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160193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normAutofit/>
          </a:bodyPr>
          <a:lstStyle/>
          <a:p>
            <a:fld id="{B83A31F8-1AE2-4946-A3DB-4D2A5AB1AD9D}" type="slidenum">
              <a:rPr lang="zh-TW" altLang="en-US" smtClean="0"/>
              <a:pPr/>
              <a:t>13</a:t>
            </a:fld>
            <a:endParaRPr lang="zh-TW" altLang="en-US"/>
          </a:p>
        </p:txBody>
      </p:sp>
      <p:sp>
        <p:nvSpPr>
          <p:cNvPr id="3" name="內容版面配置區 2"/>
          <p:cNvSpPr>
            <a:spLocks noGrp="1"/>
          </p:cNvSpPr>
          <p:nvPr>
            <p:ph sz="quarter" idx="1"/>
          </p:nvPr>
        </p:nvSpPr>
        <p:spPr>
          <a:xfrm>
            <a:off x="612648" y="1314486"/>
            <a:ext cx="8153400" cy="5353014"/>
          </a:xfrm>
        </p:spPr>
        <p:txBody>
          <a:bodyPr>
            <a:normAutofit fontScale="62500" lnSpcReduction="20000"/>
          </a:bodyPr>
          <a:lstStyle/>
          <a:p>
            <a:pPr>
              <a:lnSpc>
                <a:spcPct val="150000"/>
              </a:lnSpc>
            </a:pPr>
            <a:r>
              <a:rPr lang="zh-TW" altLang="en-US" b="1" dirty="0">
                <a:solidFill>
                  <a:srgbClr val="FF0000"/>
                </a:solidFill>
                <a:latin typeface="標楷體" panose="03000509000000000000" pitchFamily="65" charset="-120"/>
                <a:ea typeface="標楷體" panose="03000509000000000000" pitchFamily="65" charset="-120"/>
              </a:rPr>
              <a:t>性別平等教育法</a:t>
            </a:r>
            <a:r>
              <a:rPr lang="zh-TW" altLang="en-US" dirty="0">
                <a:latin typeface="標楷體" panose="03000509000000000000" pitchFamily="65" charset="-120"/>
                <a:ea typeface="標楷體" panose="03000509000000000000" pitchFamily="65" charset="-120"/>
              </a:rPr>
              <a:t>第</a:t>
            </a:r>
            <a:r>
              <a:rPr lang="en-US" altLang="zh-TW" dirty="0">
                <a:latin typeface="標楷體" panose="03000509000000000000" pitchFamily="65" charset="-120"/>
                <a:ea typeface="標楷體" panose="03000509000000000000" pitchFamily="65" charset="-120"/>
              </a:rPr>
              <a:t>12</a:t>
            </a:r>
            <a:r>
              <a:rPr lang="zh-TW" altLang="en-US" dirty="0">
                <a:latin typeface="標楷體" panose="03000509000000000000" pitchFamily="65" charset="-120"/>
                <a:ea typeface="標楷體" panose="03000509000000000000" pitchFamily="65" charset="-120"/>
              </a:rPr>
              <a:t>條「學校應提供性別平等之學習環境，尊重及考量學生與教職員工之不同性別、性別特質、性別認同或性傾向，並</a:t>
            </a:r>
            <a:r>
              <a:rPr lang="zh-TW" altLang="en-US" b="1" dirty="0">
                <a:latin typeface="標楷體" panose="03000509000000000000" pitchFamily="65" charset="-120"/>
                <a:ea typeface="標楷體" panose="03000509000000000000" pitchFamily="65" charset="-120"/>
              </a:rPr>
              <a:t>建立安全之校園空間</a:t>
            </a:r>
            <a:r>
              <a:rPr lang="zh-TW" altLang="en-US" dirty="0">
                <a:latin typeface="標楷體" panose="03000509000000000000" pitchFamily="65" charset="-120"/>
                <a:ea typeface="標楷體" panose="03000509000000000000" pitchFamily="65" charset="-120"/>
              </a:rPr>
              <a:t>。」</a:t>
            </a:r>
            <a:endParaRPr lang="en-US" altLang="zh-TW" dirty="0">
              <a:latin typeface="標楷體" panose="03000509000000000000" pitchFamily="65" charset="-120"/>
              <a:ea typeface="標楷體" panose="03000509000000000000" pitchFamily="65" charset="-120"/>
            </a:endParaRPr>
          </a:p>
          <a:p>
            <a:pPr>
              <a:lnSpc>
                <a:spcPct val="150000"/>
              </a:lnSpc>
            </a:pPr>
            <a:r>
              <a:rPr lang="zh-TW" altLang="en-US" b="1" dirty="0">
                <a:solidFill>
                  <a:srgbClr val="FF0000"/>
                </a:solidFill>
                <a:latin typeface="標楷體" panose="03000509000000000000" pitchFamily="65" charset="-120"/>
                <a:ea typeface="標楷體" panose="03000509000000000000" pitchFamily="65" charset="-120"/>
              </a:rPr>
              <a:t>性別平等教育法</a:t>
            </a:r>
            <a:r>
              <a:rPr lang="zh-TW" altLang="en-US" dirty="0">
                <a:latin typeface="標楷體" panose="03000509000000000000" pitchFamily="65" charset="-120"/>
                <a:ea typeface="標楷體" panose="03000509000000000000" pitchFamily="65" charset="-120"/>
              </a:rPr>
              <a:t>第</a:t>
            </a:r>
            <a:r>
              <a:rPr lang="en-US" altLang="zh-TW" dirty="0">
                <a:latin typeface="標楷體" panose="03000509000000000000" pitchFamily="65" charset="-120"/>
                <a:ea typeface="標楷體" panose="03000509000000000000" pitchFamily="65" charset="-120"/>
              </a:rPr>
              <a:t>16</a:t>
            </a:r>
            <a:r>
              <a:rPr lang="zh-TW" altLang="en-US" dirty="0">
                <a:latin typeface="標楷體" panose="03000509000000000000" pitchFamily="65" charset="-120"/>
                <a:ea typeface="標楷體" panose="03000509000000000000" pitchFamily="65" charset="-120"/>
              </a:rPr>
              <a:t>條「</a:t>
            </a:r>
            <a:r>
              <a:rPr lang="zh-TW" altLang="en-US" b="1" dirty="0">
                <a:latin typeface="標楷體" panose="03000509000000000000" pitchFamily="65" charset="-120"/>
                <a:ea typeface="標楷體" panose="03000509000000000000" pitchFamily="65" charset="-120"/>
              </a:rPr>
              <a:t>教職員工之</a:t>
            </a:r>
            <a:r>
              <a:rPr lang="zh-TW" altLang="en-US" dirty="0">
                <a:latin typeface="標楷體" panose="03000509000000000000" pitchFamily="65" charset="-120"/>
                <a:ea typeface="標楷體" panose="03000509000000000000" pitchFamily="65" charset="-120"/>
              </a:rPr>
              <a:t>職前教育、新進人員培訓、在職進修及教育行政主管人員儲訓課程，應納入</a:t>
            </a:r>
            <a:r>
              <a:rPr lang="zh-TW" altLang="en-US" b="1" dirty="0">
                <a:latin typeface="標楷體" panose="03000509000000000000" pitchFamily="65" charset="-120"/>
                <a:ea typeface="標楷體" panose="03000509000000000000" pitchFamily="65" charset="-120"/>
              </a:rPr>
              <a:t>性別平等教育</a:t>
            </a:r>
            <a:r>
              <a:rPr lang="zh-TW" altLang="en-US" dirty="0">
                <a:latin typeface="標楷體" panose="03000509000000000000" pitchFamily="65" charset="-120"/>
                <a:ea typeface="標楷體" panose="03000509000000000000" pitchFamily="65" charset="-120"/>
              </a:rPr>
              <a:t>之內容。」</a:t>
            </a:r>
            <a:endParaRPr lang="en-US" altLang="zh-TW" dirty="0">
              <a:latin typeface="標楷體" panose="03000509000000000000" pitchFamily="65" charset="-120"/>
              <a:ea typeface="標楷體" panose="03000509000000000000" pitchFamily="65" charset="-120"/>
            </a:endParaRPr>
          </a:p>
          <a:p>
            <a:pPr>
              <a:lnSpc>
                <a:spcPct val="150000"/>
              </a:lnSpc>
            </a:pPr>
            <a:r>
              <a:rPr lang="zh-TW" altLang="en-US" b="1" dirty="0">
                <a:solidFill>
                  <a:srgbClr val="FF0000"/>
                </a:solidFill>
                <a:latin typeface="標楷體" panose="03000509000000000000" pitchFamily="65" charset="-120"/>
                <a:ea typeface="標楷體" panose="03000509000000000000" pitchFamily="65" charset="-120"/>
              </a:rPr>
              <a:t>性別平等工作法</a:t>
            </a:r>
            <a:r>
              <a:rPr lang="zh-TW" altLang="en-US" dirty="0">
                <a:latin typeface="標楷體" panose="03000509000000000000" pitchFamily="65" charset="-120"/>
                <a:ea typeface="標楷體" panose="03000509000000000000" pitchFamily="65" charset="-120"/>
              </a:rPr>
              <a:t>第</a:t>
            </a:r>
            <a:r>
              <a:rPr lang="en-US" altLang="zh-TW" dirty="0">
                <a:latin typeface="標楷體" panose="03000509000000000000" pitchFamily="65" charset="-120"/>
                <a:ea typeface="標楷體" panose="03000509000000000000" pitchFamily="65" charset="-120"/>
              </a:rPr>
              <a:t>13</a:t>
            </a:r>
            <a:r>
              <a:rPr lang="zh-TW" altLang="en-US" dirty="0">
                <a:latin typeface="標楷體" panose="03000509000000000000" pitchFamily="65" charset="-120"/>
                <a:ea typeface="標楷體" panose="03000509000000000000" pitchFamily="65" charset="-120"/>
              </a:rPr>
              <a:t>條「雇主應防治性騷擾行為之發生。其僱用受僱者三十人以上者，應訂定性騷擾防治措施、申訴及懲戒辦法，並在工作場所</a:t>
            </a:r>
            <a:r>
              <a:rPr lang="zh-TW" altLang="en-US" b="1" dirty="0">
                <a:latin typeface="標楷體" panose="03000509000000000000" pitchFamily="65" charset="-120"/>
                <a:ea typeface="標楷體" panose="03000509000000000000" pitchFamily="65" charset="-120"/>
              </a:rPr>
              <a:t>公開揭示</a:t>
            </a:r>
            <a:r>
              <a:rPr lang="zh-TW" altLang="en-US" dirty="0">
                <a:latin typeface="標楷體" panose="03000509000000000000" pitchFamily="65" charset="-120"/>
                <a:ea typeface="標楷體" panose="03000509000000000000" pitchFamily="65" charset="-120"/>
              </a:rPr>
              <a:t>。」</a:t>
            </a:r>
            <a:endParaRPr lang="en-US" altLang="zh-TW" dirty="0">
              <a:latin typeface="標楷體" panose="03000509000000000000" pitchFamily="65" charset="-120"/>
              <a:ea typeface="標楷體" panose="03000509000000000000" pitchFamily="65" charset="-120"/>
            </a:endParaRPr>
          </a:p>
          <a:p>
            <a:pPr>
              <a:lnSpc>
                <a:spcPct val="150000"/>
              </a:lnSpc>
            </a:pPr>
            <a:r>
              <a:rPr lang="zh-TW" altLang="en-US" b="1" dirty="0">
                <a:solidFill>
                  <a:srgbClr val="FF0000"/>
                </a:solidFill>
                <a:latin typeface="標楷體" panose="03000509000000000000" pitchFamily="65" charset="-120"/>
                <a:ea typeface="標楷體" panose="03000509000000000000" pitchFamily="65" charset="-120"/>
              </a:rPr>
              <a:t>校園性別事件防治準則</a:t>
            </a:r>
            <a:r>
              <a:rPr lang="zh-TW" altLang="en-US" dirty="0">
                <a:latin typeface="標楷體" panose="03000509000000000000" pitchFamily="65" charset="-120"/>
                <a:ea typeface="標楷體" panose="03000509000000000000" pitchFamily="65" charset="-120"/>
              </a:rPr>
              <a:t>第</a:t>
            </a:r>
            <a:r>
              <a:rPr lang="en-US" altLang="zh-TW" dirty="0">
                <a:latin typeface="標楷體" panose="03000509000000000000" pitchFamily="65" charset="-120"/>
                <a:ea typeface="標楷體" panose="03000509000000000000" pitchFamily="65" charset="-120"/>
              </a:rPr>
              <a:t>7</a:t>
            </a:r>
            <a:r>
              <a:rPr lang="zh-TW" altLang="en-US" dirty="0">
                <a:latin typeface="標楷體" panose="03000509000000000000" pitchFamily="65" charset="-120"/>
                <a:ea typeface="標楷體" panose="03000509000000000000" pitchFamily="65" charset="-120"/>
              </a:rPr>
              <a:t>條「學生於校外為實習生，實習期間遭受性騷擾時，依性工法規定辦理；事件之一方為實習場域之實習指導人員者，並適用性平法之規定。 」「實習場域之實習指導人員，指教導或提供學生專業知能、提供實務訓練及指導學生實務操作訓練之人員。」「學校知悉實習生為校園性別事件被害人，應採取立即有效之糾正及補救措施」</a:t>
            </a:r>
            <a:endParaRPr lang="en-US" altLang="zh-TW" dirty="0">
              <a:latin typeface="標楷體" panose="03000509000000000000" pitchFamily="65" charset="-120"/>
              <a:ea typeface="標楷體" panose="03000509000000000000" pitchFamily="65" charset="-120"/>
            </a:endParaRPr>
          </a:p>
          <a:p>
            <a:pPr marL="0" indent="0">
              <a:lnSpc>
                <a:spcPct val="150000"/>
              </a:lnSpc>
              <a:buNone/>
            </a:pPr>
            <a:endParaRPr lang="en-US" altLang="zh-TW" dirty="0">
              <a:latin typeface="標楷體" panose="03000509000000000000" pitchFamily="65" charset="-120"/>
              <a:ea typeface="標楷體" panose="03000509000000000000" pitchFamily="65" charset="-120"/>
            </a:endParaRPr>
          </a:p>
          <a:p>
            <a:pPr>
              <a:lnSpc>
                <a:spcPct val="150000"/>
              </a:lnSpc>
            </a:pPr>
            <a:r>
              <a:rPr lang="zh-TW" altLang="en-US" dirty="0">
                <a:latin typeface="標楷體" panose="03000509000000000000" pitchFamily="65" charset="-120"/>
                <a:ea typeface="標楷體" panose="03000509000000000000" pitchFamily="65" charset="-120"/>
                <a:hlinkClick r:id="rId3"/>
              </a:rPr>
              <a:t>長庚大學校園性別事件防治規定</a:t>
            </a:r>
            <a:endParaRPr lang="en-US" altLang="zh-TW" dirty="0">
              <a:latin typeface="標楷體" panose="03000509000000000000" pitchFamily="65" charset="-120"/>
              <a:ea typeface="標楷體" panose="03000509000000000000" pitchFamily="65" charset="-120"/>
            </a:endParaRPr>
          </a:p>
          <a:p>
            <a:pPr>
              <a:lnSpc>
                <a:spcPct val="150000"/>
              </a:lnSpc>
            </a:pPr>
            <a:r>
              <a:rPr lang="zh-TW" altLang="en-US" u="sng" dirty="0">
                <a:solidFill>
                  <a:srgbClr val="CC9900"/>
                </a:solidFill>
                <a:latin typeface="標楷體" panose="03000509000000000000" pitchFamily="65" charset="-120"/>
                <a:ea typeface="標楷體" panose="03000509000000000000" pitchFamily="65" charset="-120"/>
                <a:hlinkClick r:id="rId4"/>
              </a:rPr>
              <a:t>長庚大工作場所性騷擾防治措施、申訴及懲戒辦法</a:t>
            </a:r>
            <a:endParaRPr lang="en-US" altLang="zh-TW" u="sng" dirty="0">
              <a:solidFill>
                <a:srgbClr val="CC9900"/>
              </a:solidFill>
              <a:latin typeface="標楷體" panose="03000509000000000000" pitchFamily="65" charset="-120"/>
              <a:ea typeface="標楷體" panose="03000509000000000000" pitchFamily="65" charset="-120"/>
            </a:endParaRPr>
          </a:p>
        </p:txBody>
      </p:sp>
      <p:pic>
        <p:nvPicPr>
          <p:cNvPr id="5" name="Picture 6" descr="http://me.youthwant.com.tw/club/club/ac_file/963.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101013" y="155575"/>
            <a:ext cx="860425"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圓角矩形 7"/>
          <p:cNvSpPr/>
          <p:nvPr/>
        </p:nvSpPr>
        <p:spPr>
          <a:xfrm>
            <a:off x="2627784" y="548680"/>
            <a:ext cx="3816424" cy="584775"/>
          </a:xfrm>
          <a:prstGeom prst="roundRect">
            <a:avLst/>
          </a:prstGeom>
          <a:solidFill>
            <a:srgbClr val="FFFF0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 name="標題 1"/>
          <p:cNvSpPr>
            <a:spLocks noGrp="1"/>
          </p:cNvSpPr>
          <p:nvPr>
            <p:ph type="title"/>
          </p:nvPr>
        </p:nvSpPr>
        <p:spPr>
          <a:xfrm>
            <a:off x="2627784" y="609471"/>
            <a:ext cx="3744416" cy="644224"/>
          </a:xfrm>
        </p:spPr>
        <p:txBody>
          <a:bodyPr>
            <a:normAutofit fontScale="90000"/>
          </a:bodyPr>
          <a:lstStyle/>
          <a:p>
            <a:pPr algn="ctr"/>
            <a:r>
              <a:rPr lang="zh-TW" altLang="en-US" b="1" dirty="0">
                <a:solidFill>
                  <a:srgbClr val="FF0000"/>
                </a:solidFill>
                <a:latin typeface="標楷體" panose="03000509000000000000" pitchFamily="65" charset="-120"/>
                <a:ea typeface="標楷體" panose="03000509000000000000" pitchFamily="65" charset="-120"/>
              </a:rPr>
              <a:t>性騷擾防治責任</a:t>
            </a:r>
          </a:p>
        </p:txBody>
      </p:sp>
    </p:spTree>
    <p:extLst>
      <p:ext uri="{BB962C8B-B14F-4D97-AF65-F5344CB8AC3E}">
        <p14:creationId xmlns:p14="http://schemas.microsoft.com/office/powerpoint/2010/main" val="8189459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914400" y="206545"/>
            <a:ext cx="7772400" cy="1066130"/>
          </a:xfrm>
        </p:spPr>
        <p:txBody>
          <a:bodyPr>
            <a:normAutofit/>
          </a:bodyPr>
          <a:lstStyle/>
          <a:p>
            <a:r>
              <a:rPr lang="zh-TW" altLang="en-US" sz="3200" b="1" dirty="0">
                <a:solidFill>
                  <a:srgbClr val="FF0000"/>
                </a:solidFill>
              </a:rPr>
              <a:t>知悉通報責任</a:t>
            </a:r>
          </a:p>
        </p:txBody>
      </p:sp>
      <p:sp>
        <p:nvSpPr>
          <p:cNvPr id="3" name="投影片編號版面配置區 2"/>
          <p:cNvSpPr>
            <a:spLocks noGrp="1"/>
          </p:cNvSpPr>
          <p:nvPr>
            <p:ph type="sldNum" sz="quarter" idx="12"/>
          </p:nvPr>
        </p:nvSpPr>
        <p:spPr/>
        <p:txBody>
          <a:bodyPr/>
          <a:lstStyle/>
          <a:p>
            <a:fld id="{B83A31F8-1AE2-4946-A3DB-4D2A5AB1AD9D}" type="slidenum">
              <a:rPr lang="zh-TW" altLang="en-US" smtClean="0"/>
              <a:pPr/>
              <a:t>14</a:t>
            </a:fld>
            <a:endParaRPr lang="zh-TW" altLang="en-US"/>
          </a:p>
        </p:txBody>
      </p:sp>
      <p:sp>
        <p:nvSpPr>
          <p:cNvPr id="4" name="內容版面配置區 3"/>
          <p:cNvSpPr>
            <a:spLocks noGrp="1"/>
          </p:cNvSpPr>
          <p:nvPr>
            <p:ph sz="quarter" idx="1"/>
          </p:nvPr>
        </p:nvSpPr>
        <p:spPr>
          <a:xfrm>
            <a:off x="914400" y="1447800"/>
            <a:ext cx="7772400" cy="5077544"/>
          </a:xfrm>
        </p:spPr>
        <p:txBody>
          <a:bodyPr>
            <a:normAutofit/>
          </a:bodyPr>
          <a:lstStyle/>
          <a:p>
            <a:pPr marL="274320" lvl="2" indent="-274320">
              <a:spcBef>
                <a:spcPts val="580"/>
              </a:spcBef>
              <a:buClr>
                <a:schemeClr val="accent1"/>
              </a:buClr>
            </a:pPr>
            <a:r>
              <a:rPr lang="zh-TW" altLang="en-US" sz="2400" dirty="0">
                <a:latin typeface="標楷體" pitchFamily="65" charset="-120"/>
                <a:ea typeface="標楷體" pitchFamily="65" charset="-120"/>
              </a:rPr>
              <a:t>學校校長、教師、職員或工友知悉疑似校園性侵害性騷擾或性霸凌事件者，應於</a:t>
            </a:r>
            <a:r>
              <a:rPr lang="en-US" altLang="zh-TW" sz="2400" dirty="0">
                <a:latin typeface="標楷體" pitchFamily="65" charset="-120"/>
                <a:ea typeface="標楷體" pitchFamily="65" charset="-120"/>
              </a:rPr>
              <a:t>24</a:t>
            </a:r>
            <a:r>
              <a:rPr lang="zh-TW" altLang="en-US" sz="2400" dirty="0">
                <a:latin typeface="標楷體" pitchFamily="65" charset="-120"/>
                <a:ea typeface="標楷體" pitchFamily="65" charset="-120"/>
              </a:rPr>
              <a:t>小時內向學校</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校安中心</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通報。</a:t>
            </a:r>
            <a:endParaRPr lang="en-US" altLang="zh-TW" sz="2400" dirty="0">
              <a:latin typeface="標楷體" pitchFamily="65" charset="-120"/>
              <a:ea typeface="標楷體" pitchFamily="65" charset="-120"/>
            </a:endParaRPr>
          </a:p>
          <a:p>
            <a:pPr marL="274320" lvl="2" indent="-274320">
              <a:spcBef>
                <a:spcPts val="580"/>
              </a:spcBef>
              <a:buClr>
                <a:schemeClr val="accent1"/>
              </a:buClr>
            </a:pPr>
            <a:r>
              <a:rPr lang="zh-TW" altLang="en-US" sz="2400" dirty="0">
                <a:latin typeface="標楷體" pitchFamily="65" charset="-120"/>
                <a:ea typeface="標楷體" pitchFamily="65" charset="-120"/>
              </a:rPr>
              <a:t>若學校校長、教師、職員或工友未於</a:t>
            </a:r>
            <a:r>
              <a:rPr lang="en-US" altLang="zh-TW" sz="2400" dirty="0">
                <a:latin typeface="標楷體" pitchFamily="65" charset="-120"/>
                <a:ea typeface="標楷體" pitchFamily="65" charset="-120"/>
              </a:rPr>
              <a:t>24</a:t>
            </a:r>
            <a:r>
              <a:rPr lang="zh-TW" altLang="en-US" sz="2400" dirty="0">
                <a:latin typeface="標楷體" pitchFamily="65" charset="-120"/>
                <a:ea typeface="標楷體" pitchFamily="65" charset="-120"/>
              </a:rPr>
              <a:t>小時內進行通報或偽造、變造、湮滅或隱匿他人所犯校園性騷擾或性霸凌事件之證據者，可以處以新台幣三萬元以上十五萬元以下罰鍰。</a:t>
            </a:r>
          </a:p>
          <a:p>
            <a:r>
              <a:rPr lang="zh-TW" altLang="en-US" sz="2400" dirty="0">
                <a:latin typeface="標楷體" pitchFamily="65" charset="-120"/>
                <a:ea typeface="標楷體" pitchFamily="65" charset="-120"/>
              </a:rPr>
              <a:t>學校校長、教師、職員或工友違反疑似校園性侵害事件之通報規定，致再度發生校園性侵害事件；或偽造、變造、湮滅或隱匿他人所犯校園性侵害事件之證據者，應依法予以解聘或免職。</a:t>
            </a:r>
            <a:endParaRPr lang="en-US" altLang="zh-TW" sz="2400" dirty="0">
              <a:latin typeface="標楷體" pitchFamily="65" charset="-120"/>
              <a:ea typeface="標楷體" pitchFamily="65" charset="-120"/>
            </a:endParaRPr>
          </a:p>
          <a:p>
            <a:pPr marL="0" indent="0">
              <a:buNone/>
            </a:pPr>
            <a:endParaRPr lang="zh-TW" altLang="en-US" sz="2400" dirty="0">
              <a:latin typeface="標楷體" pitchFamily="65" charset="-120"/>
              <a:ea typeface="標楷體" pitchFamily="65" charset="-120"/>
            </a:endParaRPr>
          </a:p>
          <a:p>
            <a:endParaRPr lang="zh-TW" altLang="en-US" dirty="0"/>
          </a:p>
        </p:txBody>
      </p:sp>
      <p:pic>
        <p:nvPicPr>
          <p:cNvPr id="5" name="Picture 6" descr="http://me.youthwant.com.tw/club/club/ac_file/96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1013" y="155575"/>
            <a:ext cx="860425"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文字方塊 5"/>
          <p:cNvSpPr txBox="1"/>
          <p:nvPr/>
        </p:nvSpPr>
        <p:spPr>
          <a:xfrm>
            <a:off x="768152" y="5854125"/>
            <a:ext cx="8064896" cy="584775"/>
          </a:xfrm>
          <a:prstGeom prst="rect">
            <a:avLst/>
          </a:prstGeom>
          <a:solidFill>
            <a:srgbClr val="FFFF00"/>
          </a:solidFill>
        </p:spPr>
        <p:txBody>
          <a:bodyPr wrap="square" rtlCol="0">
            <a:spAutoFit/>
          </a:bodyPr>
          <a:lstStyle/>
          <a:p>
            <a:r>
              <a:rPr lang="zh-TW" altLang="en-US" sz="3200" dirty="0">
                <a:solidFill>
                  <a:srgbClr val="00B050"/>
                </a:solidFill>
                <a:latin typeface="標楷體" panose="03000509000000000000" pitchFamily="65" charset="-120"/>
                <a:ea typeface="標楷體" panose="03000509000000000000" pitchFamily="65" charset="-120"/>
              </a:rPr>
              <a:t>知悉疑似、馬上通報、不用判斷、保護自己</a:t>
            </a:r>
          </a:p>
        </p:txBody>
      </p:sp>
    </p:spTree>
    <p:extLst>
      <p:ext uri="{BB962C8B-B14F-4D97-AF65-F5344CB8AC3E}">
        <p14:creationId xmlns:p14="http://schemas.microsoft.com/office/powerpoint/2010/main" val="388948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圓角矩形 9"/>
          <p:cNvSpPr/>
          <p:nvPr/>
        </p:nvSpPr>
        <p:spPr>
          <a:xfrm>
            <a:off x="827584" y="207508"/>
            <a:ext cx="7200800" cy="584775"/>
          </a:xfrm>
          <a:prstGeom prst="roundRect">
            <a:avLst/>
          </a:prstGeom>
          <a:solidFill>
            <a:srgbClr val="FFFF0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投影片編號版面配置區 2"/>
          <p:cNvSpPr>
            <a:spLocks noGrp="1"/>
          </p:cNvSpPr>
          <p:nvPr>
            <p:ph type="sldNum" sz="quarter" idx="12"/>
          </p:nvPr>
        </p:nvSpPr>
        <p:spPr/>
        <p:txBody>
          <a:bodyPr>
            <a:normAutofit/>
          </a:bodyPr>
          <a:lstStyle/>
          <a:p>
            <a:fld id="{B83A31F8-1AE2-4946-A3DB-4D2A5AB1AD9D}" type="slidenum">
              <a:rPr lang="zh-TW" altLang="en-US" smtClean="0"/>
              <a:pPr/>
              <a:t>15</a:t>
            </a:fld>
            <a:endParaRPr lang="zh-TW" altLang="en-US"/>
          </a:p>
        </p:txBody>
      </p:sp>
      <p:sp>
        <p:nvSpPr>
          <p:cNvPr id="6" name="矩形 5"/>
          <p:cNvSpPr/>
          <p:nvPr/>
        </p:nvSpPr>
        <p:spPr>
          <a:xfrm>
            <a:off x="899592" y="188640"/>
            <a:ext cx="7344816" cy="584775"/>
          </a:xfrm>
          <a:prstGeom prst="rect">
            <a:avLst/>
          </a:prstGeom>
        </p:spPr>
        <p:txBody>
          <a:bodyPr wrap="square">
            <a:spAutoFit/>
          </a:bodyPr>
          <a:lstStyle/>
          <a:p>
            <a:pPr lvl="0">
              <a:spcBef>
                <a:spcPts val="580"/>
              </a:spcBef>
              <a:buClr>
                <a:srgbClr val="D34817"/>
              </a:buClr>
              <a:buSzPct val="85000"/>
            </a:pPr>
            <a:r>
              <a:rPr lang="zh-TW" altLang="en-US" sz="3200" b="1" dirty="0">
                <a:solidFill>
                  <a:srgbClr val="FF0000"/>
                </a:solidFill>
                <a:latin typeface="標楷體" pitchFamily="65" charset="-120"/>
                <a:ea typeface="標楷體" pitchFamily="65" charset="-120"/>
              </a:rPr>
              <a:t>長庚大學性別平等教育委員會簡介</a:t>
            </a:r>
            <a:endParaRPr lang="en-US" altLang="zh-TW" sz="3200" b="1" dirty="0">
              <a:solidFill>
                <a:srgbClr val="FF0000"/>
              </a:solidFill>
              <a:latin typeface="標楷體" pitchFamily="65" charset="-120"/>
              <a:ea typeface="標楷體" pitchFamily="65" charset="-120"/>
            </a:endParaRPr>
          </a:p>
        </p:txBody>
      </p:sp>
      <p:pic>
        <p:nvPicPr>
          <p:cNvPr id="11" name="Picture 6" descr="http://me.youthwant.com.tw/club/club/ac_file/96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1013" y="155575"/>
            <a:ext cx="860425"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圖片 4"/>
          <p:cNvPicPr>
            <a:picLocks noChangeAspect="1"/>
          </p:cNvPicPr>
          <p:nvPr/>
        </p:nvPicPr>
        <p:blipFill>
          <a:blip r:embed="rId4"/>
          <a:stretch>
            <a:fillRect/>
          </a:stretch>
        </p:blipFill>
        <p:spPr>
          <a:xfrm>
            <a:off x="127823" y="2060848"/>
            <a:ext cx="8548183" cy="3179661"/>
          </a:xfrm>
          <a:prstGeom prst="rect">
            <a:avLst/>
          </a:prstGeom>
        </p:spPr>
      </p:pic>
      <p:sp>
        <p:nvSpPr>
          <p:cNvPr id="2" name="圓角矩形 1"/>
          <p:cNvSpPr/>
          <p:nvPr/>
        </p:nvSpPr>
        <p:spPr>
          <a:xfrm>
            <a:off x="7092280" y="3650678"/>
            <a:ext cx="1296144" cy="288032"/>
          </a:xfrm>
          <a:prstGeom prst="roundRect">
            <a:avLst/>
          </a:prstGeom>
          <a:noFill/>
          <a:ln w="38100">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5863185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763688" y="476672"/>
            <a:ext cx="5817840" cy="724942"/>
          </a:xfrm>
        </p:spPr>
        <p:txBody>
          <a:bodyPr>
            <a:normAutofit/>
          </a:bodyPr>
          <a:lstStyle/>
          <a:p>
            <a:r>
              <a:rPr lang="zh-TW" altLang="en-US" sz="3200" b="1" dirty="0">
                <a:solidFill>
                  <a:srgbClr val="FF0000"/>
                </a:solidFill>
              </a:rPr>
              <a:t>長庚大學性別平等教育委員會</a:t>
            </a:r>
          </a:p>
        </p:txBody>
      </p:sp>
      <p:sp>
        <p:nvSpPr>
          <p:cNvPr id="3" name="投影片編號版面配置區 2"/>
          <p:cNvSpPr>
            <a:spLocks noGrp="1"/>
          </p:cNvSpPr>
          <p:nvPr>
            <p:ph type="sldNum" sz="quarter" idx="12"/>
          </p:nvPr>
        </p:nvSpPr>
        <p:spPr/>
        <p:txBody>
          <a:bodyPr>
            <a:normAutofit/>
          </a:bodyPr>
          <a:lstStyle/>
          <a:p>
            <a:fld id="{B83A31F8-1AE2-4946-A3DB-4D2A5AB1AD9D}" type="slidenum">
              <a:rPr lang="zh-TW" altLang="en-US" smtClean="0"/>
              <a:pPr/>
              <a:t>16</a:t>
            </a:fld>
            <a:endParaRPr lang="zh-TW" altLang="en-US"/>
          </a:p>
        </p:txBody>
      </p:sp>
      <p:sp>
        <p:nvSpPr>
          <p:cNvPr id="5" name="內容版面配置區 4"/>
          <p:cNvSpPr>
            <a:spLocks noGrp="1"/>
          </p:cNvSpPr>
          <p:nvPr>
            <p:ph sz="quarter" idx="1"/>
          </p:nvPr>
        </p:nvSpPr>
        <p:spPr>
          <a:xfrm>
            <a:off x="395536" y="1268760"/>
            <a:ext cx="3886200" cy="636152"/>
          </a:xfrm>
        </p:spPr>
        <p:txBody>
          <a:bodyPr>
            <a:normAutofit fontScale="47500" lnSpcReduction="20000"/>
          </a:bodyPr>
          <a:lstStyle/>
          <a:p>
            <a:r>
              <a:rPr lang="zh-TW" altLang="en-US" sz="4200" b="1" dirty="0"/>
              <a:t>本屆委員組成</a:t>
            </a:r>
            <a:endParaRPr lang="en-US" altLang="zh-TW" sz="4200" b="1" dirty="0"/>
          </a:p>
          <a:p>
            <a:pPr marL="0" indent="0">
              <a:buNone/>
            </a:pPr>
            <a:r>
              <a:rPr lang="zh-TW" altLang="en-US" b="1" dirty="0">
                <a:solidFill>
                  <a:srgbClr val="0000FF"/>
                </a:solidFill>
              </a:rPr>
              <a:t>法源依據：性平法第六條</a:t>
            </a:r>
          </a:p>
        </p:txBody>
      </p:sp>
      <p:sp>
        <p:nvSpPr>
          <p:cNvPr id="6" name="內容版面配置區 5"/>
          <p:cNvSpPr>
            <a:spLocks noGrp="1"/>
          </p:cNvSpPr>
          <p:nvPr>
            <p:ph sz="quarter" idx="2"/>
          </p:nvPr>
        </p:nvSpPr>
        <p:spPr>
          <a:xfrm>
            <a:off x="3995936" y="1268760"/>
            <a:ext cx="5040560" cy="4536504"/>
          </a:xfrm>
        </p:spPr>
        <p:txBody>
          <a:bodyPr>
            <a:normAutofit fontScale="47500" lnSpcReduction="20000"/>
          </a:bodyPr>
          <a:lstStyle/>
          <a:p>
            <a:r>
              <a:rPr lang="zh-TW" altLang="en-US" sz="4200" b="1" dirty="0">
                <a:latin typeface="標楷體" panose="03000509000000000000" pitchFamily="65" charset="-120"/>
                <a:ea typeface="標楷體" panose="03000509000000000000" pitchFamily="65" charset="-120"/>
              </a:rPr>
              <a:t>委員會任務</a:t>
            </a:r>
            <a:endParaRPr lang="en-US" altLang="zh-TW" sz="4200" b="1" dirty="0">
              <a:latin typeface="標楷體" panose="03000509000000000000" pitchFamily="65" charset="-120"/>
              <a:ea typeface="標楷體" panose="03000509000000000000" pitchFamily="65" charset="-120"/>
            </a:endParaRPr>
          </a:p>
          <a:p>
            <a:pPr lvl="1">
              <a:lnSpc>
                <a:spcPct val="120000"/>
              </a:lnSpc>
            </a:pPr>
            <a:r>
              <a:rPr lang="zh-TW" altLang="en-US" sz="3400" b="1" dirty="0">
                <a:latin typeface="標楷體" panose="03000509000000000000" pitchFamily="65" charset="-120"/>
                <a:ea typeface="標楷體" panose="03000509000000000000" pitchFamily="65" charset="-120"/>
              </a:rPr>
              <a:t>整合學校各單位相關資源</a:t>
            </a:r>
            <a:r>
              <a:rPr lang="zh-TW" altLang="en-US" sz="3400" dirty="0">
                <a:latin typeface="標楷體" panose="03000509000000000000" pitchFamily="65" charset="-120"/>
                <a:ea typeface="標楷體" panose="03000509000000000000" pitchFamily="65" charset="-120"/>
              </a:rPr>
              <a:t>，</a:t>
            </a:r>
            <a:r>
              <a:rPr lang="zh-TW" altLang="en-US" sz="3400" b="1" dirty="0">
                <a:latin typeface="標楷體" panose="03000509000000000000" pitchFamily="65" charset="-120"/>
                <a:ea typeface="標楷體" panose="03000509000000000000" pitchFamily="65" charset="-120"/>
              </a:rPr>
              <a:t>擬訂</a:t>
            </a:r>
            <a:r>
              <a:rPr lang="zh-TW" altLang="en-US" sz="3400" dirty="0">
                <a:latin typeface="標楷體" panose="03000509000000000000" pitchFamily="65" charset="-120"/>
                <a:ea typeface="標楷體" panose="03000509000000000000" pitchFamily="65" charset="-120"/>
              </a:rPr>
              <a:t>性別平等教育</a:t>
            </a:r>
            <a:r>
              <a:rPr lang="zh-TW" altLang="en-US" sz="3400" b="1" dirty="0">
                <a:latin typeface="標楷體" panose="03000509000000000000" pitchFamily="65" charset="-120"/>
                <a:ea typeface="標楷體" panose="03000509000000000000" pitchFamily="65" charset="-120"/>
              </a:rPr>
              <a:t>實施計畫</a:t>
            </a:r>
            <a:r>
              <a:rPr lang="zh-TW" altLang="en-US" sz="3400" dirty="0">
                <a:latin typeface="標楷體" panose="03000509000000000000" pitchFamily="65" charset="-120"/>
                <a:ea typeface="標楷體" panose="03000509000000000000" pitchFamily="65" charset="-120"/>
              </a:rPr>
              <a:t>，落實並檢視其實施成果。</a:t>
            </a:r>
            <a:endParaRPr lang="en-US" altLang="zh-TW" sz="3400" dirty="0">
              <a:latin typeface="標楷體" panose="03000509000000000000" pitchFamily="65" charset="-120"/>
              <a:ea typeface="標楷體" panose="03000509000000000000" pitchFamily="65" charset="-120"/>
            </a:endParaRPr>
          </a:p>
          <a:p>
            <a:pPr lvl="1">
              <a:lnSpc>
                <a:spcPct val="120000"/>
              </a:lnSpc>
            </a:pPr>
            <a:r>
              <a:rPr lang="zh-TW" altLang="en-US" sz="3400" b="1" dirty="0">
                <a:latin typeface="標楷體" panose="03000509000000000000" pitchFamily="65" charset="-120"/>
                <a:ea typeface="標楷體" panose="03000509000000000000" pitchFamily="65" charset="-120"/>
              </a:rPr>
              <a:t>規劃</a:t>
            </a:r>
            <a:r>
              <a:rPr lang="zh-TW" altLang="en-US" sz="3400" dirty="0">
                <a:latin typeface="標楷體" panose="03000509000000000000" pitchFamily="65" charset="-120"/>
                <a:ea typeface="標楷體" panose="03000509000000000000" pitchFamily="65" charset="-120"/>
              </a:rPr>
              <a:t>或辦理教職員工生及家長</a:t>
            </a:r>
            <a:r>
              <a:rPr lang="zh-TW" altLang="en-US" sz="3400" b="1" dirty="0">
                <a:latin typeface="標楷體" panose="03000509000000000000" pitchFamily="65" charset="-120"/>
                <a:ea typeface="標楷體" panose="03000509000000000000" pitchFamily="65" charset="-120"/>
              </a:rPr>
              <a:t>性別平等教育相關活動</a:t>
            </a:r>
            <a:r>
              <a:rPr lang="zh-TW" altLang="en-US" sz="3400" dirty="0">
                <a:latin typeface="標楷體" panose="03000509000000000000" pitchFamily="65" charset="-120"/>
                <a:ea typeface="標楷體" panose="03000509000000000000" pitchFamily="65" charset="-120"/>
              </a:rPr>
              <a:t>。</a:t>
            </a:r>
            <a:endParaRPr lang="en-US" altLang="zh-TW" sz="3400" dirty="0">
              <a:latin typeface="標楷體" panose="03000509000000000000" pitchFamily="65" charset="-120"/>
              <a:ea typeface="標楷體" panose="03000509000000000000" pitchFamily="65" charset="-120"/>
            </a:endParaRPr>
          </a:p>
          <a:p>
            <a:pPr lvl="1">
              <a:lnSpc>
                <a:spcPct val="120000"/>
              </a:lnSpc>
            </a:pPr>
            <a:r>
              <a:rPr lang="zh-TW" altLang="en-US" sz="3400" b="1" dirty="0">
                <a:latin typeface="標楷體" panose="03000509000000000000" pitchFamily="65" charset="-120"/>
                <a:ea typeface="標楷體" panose="03000509000000000000" pitchFamily="65" charset="-120"/>
              </a:rPr>
              <a:t>研發</a:t>
            </a:r>
            <a:r>
              <a:rPr lang="zh-TW" altLang="en-US" sz="3400" dirty="0">
                <a:latin typeface="標楷體" panose="03000509000000000000" pitchFamily="65" charset="-120"/>
                <a:ea typeface="標楷體" panose="03000509000000000000" pitchFamily="65" charset="-120"/>
              </a:rPr>
              <a:t>並</a:t>
            </a:r>
            <a:r>
              <a:rPr lang="zh-TW" altLang="en-US" sz="3400" b="1" dirty="0">
                <a:latin typeface="標楷體" panose="03000509000000000000" pitchFamily="65" charset="-120"/>
                <a:ea typeface="標楷體" panose="03000509000000000000" pitchFamily="65" charset="-120"/>
              </a:rPr>
              <a:t>推廣</a:t>
            </a:r>
            <a:r>
              <a:rPr lang="zh-TW" altLang="en-US" sz="3400" dirty="0">
                <a:latin typeface="標楷體" panose="03000509000000000000" pitchFamily="65" charset="-120"/>
                <a:ea typeface="標楷體" panose="03000509000000000000" pitchFamily="65" charset="-120"/>
              </a:rPr>
              <a:t>性別平等教育之</a:t>
            </a:r>
            <a:r>
              <a:rPr lang="zh-TW" altLang="en-US" sz="3400" b="1" dirty="0">
                <a:latin typeface="標楷體" panose="03000509000000000000" pitchFamily="65" charset="-120"/>
                <a:ea typeface="標楷體" panose="03000509000000000000" pitchFamily="65" charset="-120"/>
              </a:rPr>
              <a:t>課程</a:t>
            </a:r>
            <a:r>
              <a:rPr lang="zh-TW" altLang="en-US" sz="3400" dirty="0">
                <a:latin typeface="標楷體" panose="03000509000000000000" pitchFamily="65" charset="-120"/>
                <a:ea typeface="標楷體" panose="03000509000000000000" pitchFamily="65" charset="-120"/>
              </a:rPr>
              <a:t>、教學及評量。</a:t>
            </a:r>
            <a:endParaRPr lang="en-US" altLang="zh-TW" sz="3400" dirty="0">
              <a:latin typeface="標楷體" panose="03000509000000000000" pitchFamily="65" charset="-120"/>
              <a:ea typeface="標楷體" panose="03000509000000000000" pitchFamily="65" charset="-120"/>
            </a:endParaRPr>
          </a:p>
          <a:p>
            <a:pPr lvl="1">
              <a:lnSpc>
                <a:spcPct val="120000"/>
              </a:lnSpc>
            </a:pPr>
            <a:r>
              <a:rPr lang="zh-TW" altLang="en-US" sz="3400" b="1" dirty="0">
                <a:latin typeface="標楷體" panose="03000509000000000000" pitchFamily="65" charset="-120"/>
                <a:ea typeface="標楷體" panose="03000509000000000000" pitchFamily="65" charset="-120"/>
              </a:rPr>
              <a:t>研擬</a:t>
            </a:r>
            <a:r>
              <a:rPr lang="zh-TW" altLang="en-US" sz="3400" dirty="0">
                <a:latin typeface="標楷體" panose="03000509000000000000" pitchFamily="65" charset="-120"/>
                <a:ea typeface="標楷體" panose="03000509000000000000" pitchFamily="65" charset="-120"/>
              </a:rPr>
              <a:t>性別平等教育實施與校園性侵害及性騷擾之防治</a:t>
            </a:r>
            <a:r>
              <a:rPr lang="zh-TW" altLang="en-US" sz="3400" b="1" dirty="0">
                <a:latin typeface="標楷體" panose="03000509000000000000" pitchFamily="65" charset="-120"/>
                <a:ea typeface="標楷體" panose="03000509000000000000" pitchFamily="65" charset="-120"/>
              </a:rPr>
              <a:t>規定</a:t>
            </a:r>
            <a:r>
              <a:rPr lang="zh-TW" altLang="en-US" sz="3400" dirty="0">
                <a:latin typeface="標楷體" panose="03000509000000000000" pitchFamily="65" charset="-120"/>
                <a:ea typeface="標楷體" panose="03000509000000000000" pitchFamily="65" charset="-120"/>
              </a:rPr>
              <a:t>，建立機制，並協調及整合相關資源。</a:t>
            </a:r>
            <a:endParaRPr lang="en-US" altLang="zh-TW" sz="3400" dirty="0">
              <a:latin typeface="標楷體" panose="03000509000000000000" pitchFamily="65" charset="-120"/>
              <a:ea typeface="標楷體" panose="03000509000000000000" pitchFamily="65" charset="-120"/>
            </a:endParaRPr>
          </a:p>
          <a:p>
            <a:pPr lvl="1">
              <a:lnSpc>
                <a:spcPct val="120000"/>
              </a:lnSpc>
            </a:pPr>
            <a:r>
              <a:rPr lang="zh-TW" altLang="zh-TW" sz="3400" dirty="0">
                <a:latin typeface="標楷體" panose="03000509000000000000" pitchFamily="65" charset="-120"/>
                <a:ea typeface="標楷體" panose="03000509000000000000" pitchFamily="65" charset="-120"/>
              </a:rPr>
              <a:t>調查及處理與</a:t>
            </a:r>
            <a:r>
              <a:rPr lang="zh-TW" altLang="zh-TW" sz="3400" b="1" dirty="0">
                <a:latin typeface="標楷體" panose="03000509000000000000" pitchFamily="65" charset="-120"/>
                <a:ea typeface="標楷體" panose="03000509000000000000" pitchFamily="65" charset="-120"/>
              </a:rPr>
              <a:t>性平法</a:t>
            </a:r>
            <a:r>
              <a:rPr lang="zh-TW" altLang="zh-TW" sz="3400" dirty="0">
                <a:latin typeface="標楷體" panose="03000509000000000000" pitchFamily="65" charset="-120"/>
                <a:ea typeface="標楷體" panose="03000509000000000000" pitchFamily="65" charset="-120"/>
              </a:rPr>
              <a:t>相關之案件，並調查性騷擾防治法及性別平等工作法之性騷擾申訴案件。</a:t>
            </a:r>
            <a:endParaRPr lang="en-US" altLang="zh-TW" sz="3400" dirty="0">
              <a:latin typeface="標楷體" panose="03000509000000000000" pitchFamily="65" charset="-120"/>
              <a:ea typeface="標楷體" panose="03000509000000000000" pitchFamily="65" charset="-120"/>
            </a:endParaRPr>
          </a:p>
          <a:p>
            <a:pPr lvl="1">
              <a:lnSpc>
                <a:spcPct val="120000"/>
              </a:lnSpc>
            </a:pPr>
            <a:r>
              <a:rPr lang="zh-TW" altLang="en-US" sz="3400" dirty="0">
                <a:latin typeface="標楷體" panose="03000509000000000000" pitchFamily="65" charset="-120"/>
                <a:ea typeface="標楷體" panose="03000509000000000000" pitchFamily="65" charset="-120"/>
              </a:rPr>
              <a:t>規劃及建立性別平等之</a:t>
            </a:r>
            <a:r>
              <a:rPr lang="zh-TW" altLang="en-US" sz="3400" b="1" dirty="0">
                <a:latin typeface="標楷體" panose="03000509000000000000" pitchFamily="65" charset="-120"/>
                <a:ea typeface="標楷體" panose="03000509000000000000" pitchFamily="65" charset="-120"/>
              </a:rPr>
              <a:t>安全校園空間</a:t>
            </a:r>
            <a:r>
              <a:rPr lang="zh-TW" altLang="en-US" sz="3400" dirty="0">
                <a:latin typeface="標楷體" panose="03000509000000000000" pitchFamily="65" charset="-120"/>
                <a:ea typeface="標楷體" panose="03000509000000000000" pitchFamily="65" charset="-120"/>
              </a:rPr>
              <a:t>。</a:t>
            </a:r>
            <a:endParaRPr lang="en-US" altLang="zh-TW" sz="3400" dirty="0">
              <a:latin typeface="標楷體" panose="03000509000000000000" pitchFamily="65" charset="-120"/>
              <a:ea typeface="標楷體" panose="03000509000000000000" pitchFamily="65" charset="-120"/>
            </a:endParaRPr>
          </a:p>
          <a:p>
            <a:pPr lvl="1">
              <a:lnSpc>
                <a:spcPct val="120000"/>
              </a:lnSpc>
            </a:pPr>
            <a:r>
              <a:rPr lang="zh-TW" altLang="en-US" sz="3400" b="1" dirty="0">
                <a:latin typeface="標楷體" panose="03000509000000000000" pitchFamily="65" charset="-120"/>
                <a:ea typeface="標楷體" panose="03000509000000000000" pitchFamily="65" charset="-120"/>
              </a:rPr>
              <a:t>推動</a:t>
            </a:r>
            <a:r>
              <a:rPr lang="zh-TW" altLang="en-US" sz="3400" dirty="0">
                <a:latin typeface="標楷體" panose="03000509000000000000" pitchFamily="65" charset="-120"/>
                <a:ea typeface="標楷體" panose="03000509000000000000" pitchFamily="65" charset="-120"/>
              </a:rPr>
              <a:t>本校相關</a:t>
            </a:r>
            <a:r>
              <a:rPr lang="zh-TW" altLang="en-US" sz="3400" b="1" dirty="0">
                <a:latin typeface="標楷體" panose="03000509000000000000" pitchFamily="65" charset="-120"/>
                <a:ea typeface="標楷體" panose="03000509000000000000" pitchFamily="65" charset="-120"/>
              </a:rPr>
              <a:t>社區</a:t>
            </a:r>
            <a:r>
              <a:rPr lang="zh-TW" altLang="en-US" sz="3400" dirty="0">
                <a:latin typeface="標楷體" panose="03000509000000000000" pitchFamily="65" charset="-120"/>
                <a:ea typeface="標楷體" panose="03000509000000000000" pitchFamily="65" charset="-120"/>
              </a:rPr>
              <a:t>有關性別平等之家庭教育與社會</a:t>
            </a:r>
            <a:r>
              <a:rPr lang="zh-TW" altLang="en-US" sz="3400" b="1" dirty="0">
                <a:latin typeface="標楷體" panose="03000509000000000000" pitchFamily="65" charset="-120"/>
                <a:ea typeface="標楷體" panose="03000509000000000000" pitchFamily="65" charset="-120"/>
              </a:rPr>
              <a:t>教育</a:t>
            </a:r>
            <a:r>
              <a:rPr lang="zh-TW" altLang="en-US" sz="3400" dirty="0">
                <a:latin typeface="標楷體" panose="03000509000000000000" pitchFamily="65" charset="-120"/>
                <a:ea typeface="標楷體" panose="03000509000000000000" pitchFamily="65" charset="-120"/>
              </a:rPr>
              <a:t>。</a:t>
            </a:r>
            <a:endParaRPr lang="en-US" altLang="zh-TW" sz="3400" dirty="0">
              <a:latin typeface="標楷體" panose="03000509000000000000" pitchFamily="65" charset="-120"/>
              <a:ea typeface="標楷體" panose="03000509000000000000" pitchFamily="65" charset="-120"/>
            </a:endParaRPr>
          </a:p>
          <a:p>
            <a:pPr lvl="1">
              <a:lnSpc>
                <a:spcPct val="120000"/>
              </a:lnSpc>
            </a:pPr>
            <a:r>
              <a:rPr lang="zh-TW" altLang="en-US" sz="3400" b="1" dirty="0">
                <a:latin typeface="標楷體" panose="03000509000000000000" pitchFamily="65" charset="-120"/>
                <a:ea typeface="標楷體" panose="03000509000000000000" pitchFamily="65" charset="-120"/>
              </a:rPr>
              <a:t>其他</a:t>
            </a:r>
            <a:r>
              <a:rPr lang="zh-TW" altLang="en-US" sz="3400" dirty="0">
                <a:latin typeface="標楷體" panose="03000509000000000000" pitchFamily="65" charset="-120"/>
                <a:ea typeface="標楷體" panose="03000509000000000000" pitchFamily="65" charset="-120"/>
              </a:rPr>
              <a:t>關於學校或本校相關社區之性別平等教育</a:t>
            </a:r>
            <a:r>
              <a:rPr lang="zh-TW" altLang="en-US" sz="3400" b="1" dirty="0">
                <a:latin typeface="標楷體" panose="03000509000000000000" pitchFamily="65" charset="-120"/>
                <a:ea typeface="標楷體" panose="03000509000000000000" pitchFamily="65" charset="-120"/>
              </a:rPr>
              <a:t>事務</a:t>
            </a:r>
            <a:r>
              <a:rPr lang="zh-TW" altLang="en-US" sz="3400" dirty="0">
                <a:latin typeface="標楷體" panose="03000509000000000000" pitchFamily="65" charset="-120"/>
                <a:ea typeface="標楷體" panose="03000509000000000000" pitchFamily="65" charset="-120"/>
              </a:rPr>
              <a:t>。</a:t>
            </a:r>
            <a:endParaRPr lang="en-US" altLang="zh-TW" sz="3400" dirty="0">
              <a:latin typeface="標楷體" panose="03000509000000000000" pitchFamily="65" charset="-120"/>
              <a:ea typeface="標楷體" panose="03000509000000000000" pitchFamily="65" charset="-120"/>
            </a:endParaRPr>
          </a:p>
          <a:p>
            <a:pPr lvl="1"/>
            <a:endParaRPr lang="zh-TW" altLang="en-US" sz="1600" dirty="0"/>
          </a:p>
        </p:txBody>
      </p:sp>
      <p:sp>
        <p:nvSpPr>
          <p:cNvPr id="8" name="文字方塊 7"/>
          <p:cNvSpPr txBox="1"/>
          <p:nvPr/>
        </p:nvSpPr>
        <p:spPr>
          <a:xfrm>
            <a:off x="1110638" y="6440592"/>
            <a:ext cx="4901522" cy="369332"/>
          </a:xfrm>
          <a:prstGeom prst="rect">
            <a:avLst/>
          </a:prstGeom>
          <a:noFill/>
        </p:spPr>
        <p:txBody>
          <a:bodyPr wrap="square" rtlCol="0">
            <a:spAutoFit/>
          </a:bodyPr>
          <a:lstStyle/>
          <a:p>
            <a:r>
              <a:rPr lang="zh-TW" altLang="en-US" b="1" dirty="0">
                <a:solidFill>
                  <a:srgbClr val="FF0000"/>
                </a:solidFill>
              </a:rPr>
              <a:t>共</a:t>
            </a:r>
            <a:r>
              <a:rPr lang="en-US" altLang="zh-TW" b="1" dirty="0">
                <a:solidFill>
                  <a:srgbClr val="FF0000"/>
                </a:solidFill>
              </a:rPr>
              <a:t>17</a:t>
            </a:r>
            <a:r>
              <a:rPr lang="zh-TW" altLang="en-US" b="1" dirty="0">
                <a:solidFill>
                  <a:srgbClr val="FF0000"/>
                </a:solidFill>
              </a:rPr>
              <a:t>位，其中女性委員數占委員總數</a:t>
            </a:r>
            <a:r>
              <a:rPr lang="en-US" altLang="zh-TW" b="1" dirty="0">
                <a:solidFill>
                  <a:srgbClr val="FF0000"/>
                </a:solidFill>
              </a:rPr>
              <a:t>1/2</a:t>
            </a:r>
            <a:r>
              <a:rPr lang="zh-TW" altLang="en-US" b="1" dirty="0">
                <a:solidFill>
                  <a:srgbClr val="FF0000"/>
                </a:solidFill>
              </a:rPr>
              <a:t>以上。</a:t>
            </a:r>
          </a:p>
        </p:txBody>
      </p:sp>
      <p:sp>
        <p:nvSpPr>
          <p:cNvPr id="9" name="向右箭號 8"/>
          <p:cNvSpPr/>
          <p:nvPr/>
        </p:nvSpPr>
        <p:spPr>
          <a:xfrm>
            <a:off x="606582" y="6383432"/>
            <a:ext cx="504056" cy="576064"/>
          </a:xfrm>
          <a:prstGeom prst="rightArrow">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10" name="Picture 6" descr="http://me.youthwant.com.tw/club/club/ac_file/96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1013" y="155575"/>
            <a:ext cx="860425"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1" name="Group 134"/>
          <p:cNvGraphicFramePr>
            <a:graphicFrameLocks noGrp="1"/>
          </p:cNvGraphicFramePr>
          <p:nvPr>
            <p:extLst>
              <p:ext uri="{D42A27DB-BD31-4B8C-83A1-F6EECF244321}">
                <p14:modId xmlns:p14="http://schemas.microsoft.com/office/powerpoint/2010/main" val="2514939833"/>
              </p:ext>
            </p:extLst>
          </p:nvPr>
        </p:nvGraphicFramePr>
        <p:xfrm>
          <a:off x="424061" y="1904912"/>
          <a:ext cx="3290464" cy="3889542"/>
        </p:xfrm>
        <a:graphic>
          <a:graphicData uri="http://schemas.openxmlformats.org/drawingml/2006/table">
            <a:tbl>
              <a:tblPr>
                <a:tableStyleId>{BC89EF96-8CEA-46FF-86C4-4CE0E7609802}</a:tableStyleId>
              </a:tblPr>
              <a:tblGrid>
                <a:gridCol w="463055">
                  <a:extLst>
                    <a:ext uri="{9D8B030D-6E8A-4147-A177-3AD203B41FA5}">
                      <a16:colId xmlns:a16="http://schemas.microsoft.com/office/drawing/2014/main" val="20000"/>
                    </a:ext>
                  </a:extLst>
                </a:gridCol>
                <a:gridCol w="595161">
                  <a:extLst>
                    <a:ext uri="{9D8B030D-6E8A-4147-A177-3AD203B41FA5}">
                      <a16:colId xmlns:a16="http://schemas.microsoft.com/office/drawing/2014/main" val="20001"/>
                    </a:ext>
                  </a:extLst>
                </a:gridCol>
                <a:gridCol w="2232248">
                  <a:extLst>
                    <a:ext uri="{9D8B030D-6E8A-4147-A177-3AD203B41FA5}">
                      <a16:colId xmlns:a16="http://schemas.microsoft.com/office/drawing/2014/main" val="20002"/>
                    </a:ext>
                  </a:extLst>
                </a:gridCol>
              </a:tblGrid>
              <a:tr h="322006">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600" u="none" strike="noStrike" cap="none" normalizeH="0" baseline="0" dirty="0">
                          <a:ln>
                            <a:noFill/>
                          </a:ln>
                          <a:effectLst/>
                          <a:latin typeface="標楷體" panose="03000509000000000000" pitchFamily="65" charset="-120"/>
                          <a:ea typeface="標楷體" panose="03000509000000000000" pitchFamily="65" charset="-120"/>
                        </a:rPr>
                        <a:t>主任委員</a:t>
                      </a:r>
                      <a:endParaRPr kumimoji="1" lang="zh-TW" altLang="en-US" sz="1600" b="0" i="0" u="none" strike="noStrike" cap="none" normalizeH="0" baseline="0" dirty="0">
                        <a:ln>
                          <a:noFill/>
                        </a:ln>
                        <a:solidFill>
                          <a:schemeClr val="tx1"/>
                        </a:solidFill>
                        <a:effectLst/>
                        <a:latin typeface="標楷體" panose="03000509000000000000" pitchFamily="65" charset="-120"/>
                        <a:ea typeface="標楷體" panose="03000509000000000000" pitchFamily="65" charset="-120"/>
                        <a:cs typeface="新細明體" charset="-120"/>
                      </a:endParaRPr>
                    </a:p>
                  </a:txBody>
                  <a:tcPr anchor="ctr" horzOverflow="overflow"/>
                </a:tc>
                <a:tc hMerge="1">
                  <a:txBody>
                    <a:bodyPr/>
                    <a:lstStyle/>
                    <a:p>
                      <a:endParaRPr lang="zh-TW"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en-US" sz="1600" u="none" strike="noStrike" cap="none" normalizeH="0" baseline="0" dirty="0">
                          <a:ln>
                            <a:noFill/>
                          </a:ln>
                          <a:effectLst/>
                          <a:latin typeface="標楷體" panose="03000509000000000000" pitchFamily="65" charset="-120"/>
                          <a:ea typeface="標楷體" panose="03000509000000000000" pitchFamily="65" charset="-120"/>
                        </a:rPr>
                        <a:t>校長</a:t>
                      </a:r>
                      <a:r>
                        <a:rPr kumimoji="1" lang="en-US" altLang="zh-TW" sz="1600" u="none" strike="noStrike" cap="none" normalizeH="0" baseline="0" dirty="0">
                          <a:ln>
                            <a:noFill/>
                          </a:ln>
                          <a:effectLst/>
                          <a:latin typeface="標楷體" panose="03000509000000000000" pitchFamily="65" charset="-120"/>
                          <a:ea typeface="標楷體" panose="03000509000000000000" pitchFamily="65" charset="-120"/>
                        </a:rPr>
                        <a:t>(</a:t>
                      </a:r>
                      <a:r>
                        <a:rPr kumimoji="1" lang="zh-TW" altLang="en-US" sz="1600" u="none" strike="noStrike" cap="none" normalizeH="0" baseline="0" dirty="0">
                          <a:ln>
                            <a:noFill/>
                          </a:ln>
                          <a:effectLst/>
                          <a:latin typeface="標楷體" panose="03000509000000000000" pitchFamily="65" charset="-120"/>
                          <a:ea typeface="標楷體" panose="03000509000000000000" pitchFamily="65" charset="-120"/>
                        </a:rPr>
                        <a:t>主任委員</a:t>
                      </a:r>
                      <a:r>
                        <a:rPr kumimoji="1" lang="en-US" altLang="zh-TW" sz="1600" u="none" strike="noStrike" cap="none" normalizeH="0" baseline="0" dirty="0">
                          <a:ln>
                            <a:noFill/>
                          </a:ln>
                          <a:effectLst/>
                          <a:latin typeface="標楷體" panose="03000509000000000000" pitchFamily="65" charset="-120"/>
                          <a:ea typeface="標楷體" panose="03000509000000000000" pitchFamily="65" charset="-120"/>
                        </a:rPr>
                        <a:t>)</a:t>
                      </a:r>
                      <a:endParaRPr kumimoji="1" lang="zh-TW" altLang="en-US" sz="1600" b="0" i="0" u="none" strike="noStrike" cap="none" normalizeH="0" baseline="0" dirty="0">
                        <a:ln>
                          <a:noFill/>
                        </a:ln>
                        <a:solidFill>
                          <a:schemeClr val="tx1"/>
                        </a:solidFill>
                        <a:effectLst/>
                        <a:latin typeface="標楷體" panose="03000509000000000000" pitchFamily="65" charset="-120"/>
                        <a:ea typeface="標楷體" panose="03000509000000000000" pitchFamily="65" charset="-120"/>
                        <a:cs typeface="新細明體" charset="-120"/>
                      </a:endParaRPr>
                    </a:p>
                  </a:txBody>
                  <a:tcPr anchor="ctr" horzOverflow="overflow"/>
                </a:tc>
                <a:extLst>
                  <a:ext uri="{0D108BD9-81ED-4DB2-BD59-A6C34878D82A}">
                    <a16:rowId xmlns:a16="http://schemas.microsoft.com/office/drawing/2014/main" val="10000"/>
                  </a:ext>
                </a:extLst>
              </a:tr>
              <a:tr h="322006">
                <a:tc rowSpan="5"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600" u="none" strike="noStrike" cap="none" normalizeH="0" baseline="0" dirty="0">
                          <a:ln>
                            <a:noFill/>
                          </a:ln>
                          <a:effectLst/>
                          <a:latin typeface="標楷體" panose="03000509000000000000" pitchFamily="65" charset="-120"/>
                          <a:ea typeface="標楷體" panose="03000509000000000000" pitchFamily="65" charset="-120"/>
                        </a:rPr>
                        <a:t>當然委員</a:t>
                      </a:r>
                      <a:endParaRPr kumimoji="1" lang="zh-TW" altLang="en-US" sz="1600" b="0" i="0" u="none" strike="noStrike" cap="none" normalizeH="0" baseline="0" dirty="0">
                        <a:ln>
                          <a:noFill/>
                        </a:ln>
                        <a:solidFill>
                          <a:schemeClr val="tx1"/>
                        </a:solidFill>
                        <a:effectLst/>
                        <a:latin typeface="標楷體" panose="03000509000000000000" pitchFamily="65" charset="-120"/>
                        <a:ea typeface="標楷體" panose="03000509000000000000" pitchFamily="65" charset="-120"/>
                        <a:cs typeface="新細明體" charset="-120"/>
                      </a:endParaRPr>
                    </a:p>
                  </a:txBody>
                  <a:tcPr anchor="ctr" horzOverflow="overflow"/>
                </a:tc>
                <a:tc rowSpan="5" hMerge="1">
                  <a:txBody>
                    <a:bodyPr/>
                    <a:lstStyle/>
                    <a:p>
                      <a:endParaRPr lang="zh-TW"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zh-TW" altLang="en-US" sz="1600" u="none" strike="noStrike" cap="none" normalizeH="0" baseline="0" dirty="0">
                          <a:ln>
                            <a:noFill/>
                          </a:ln>
                          <a:effectLst/>
                          <a:latin typeface="標楷體" panose="03000509000000000000" pitchFamily="65" charset="-120"/>
                          <a:ea typeface="標楷體" panose="03000509000000000000" pitchFamily="65" charset="-120"/>
                        </a:rPr>
                        <a:t>主任秘書</a:t>
                      </a:r>
                      <a:r>
                        <a:rPr kumimoji="1" lang="en-US" altLang="zh-TW" sz="1600" u="none" strike="noStrike" cap="none" normalizeH="0" baseline="0" dirty="0">
                          <a:ln>
                            <a:noFill/>
                          </a:ln>
                          <a:effectLst/>
                          <a:latin typeface="標楷體" panose="03000509000000000000" pitchFamily="65" charset="-120"/>
                          <a:ea typeface="標楷體" panose="03000509000000000000" pitchFamily="65" charset="-120"/>
                        </a:rPr>
                        <a:t>(</a:t>
                      </a:r>
                      <a:r>
                        <a:rPr kumimoji="1" lang="zh-TW" altLang="en-US" sz="1600" u="none" strike="noStrike" cap="none" normalizeH="0" baseline="0" dirty="0">
                          <a:ln>
                            <a:noFill/>
                          </a:ln>
                          <a:effectLst/>
                          <a:latin typeface="標楷體" panose="03000509000000000000" pitchFamily="65" charset="-120"/>
                          <a:ea typeface="標楷體" panose="03000509000000000000" pitchFamily="65" charset="-120"/>
                        </a:rPr>
                        <a:t>執行秘書</a:t>
                      </a:r>
                      <a:r>
                        <a:rPr kumimoji="1" lang="en-US" altLang="zh-TW" sz="1600" u="none" strike="noStrike" cap="none" normalizeH="0" baseline="0" dirty="0">
                          <a:ln>
                            <a:noFill/>
                          </a:ln>
                          <a:effectLst/>
                          <a:latin typeface="標楷體" panose="03000509000000000000" pitchFamily="65" charset="-120"/>
                          <a:ea typeface="標楷體" panose="03000509000000000000" pitchFamily="65" charset="-120"/>
                        </a:rPr>
                        <a:t>)</a:t>
                      </a:r>
                      <a:endParaRPr kumimoji="1" lang="zh-TW" altLang="en-US" sz="1600" b="0" i="0" u="none" strike="noStrike" cap="none" normalizeH="0" baseline="0" dirty="0">
                        <a:ln>
                          <a:noFill/>
                        </a:ln>
                        <a:solidFill>
                          <a:schemeClr val="tx1"/>
                        </a:solidFill>
                        <a:effectLst/>
                        <a:latin typeface="標楷體" panose="03000509000000000000" pitchFamily="65" charset="-120"/>
                        <a:ea typeface="標楷體" panose="03000509000000000000" pitchFamily="65" charset="-120"/>
                        <a:cs typeface="新細明體" charset="-120"/>
                      </a:endParaRPr>
                    </a:p>
                  </a:txBody>
                  <a:tcPr anchor="ctr" horzOverflow="overflow"/>
                </a:tc>
                <a:extLst>
                  <a:ext uri="{0D108BD9-81ED-4DB2-BD59-A6C34878D82A}">
                    <a16:rowId xmlns:a16="http://schemas.microsoft.com/office/drawing/2014/main" val="10002"/>
                  </a:ext>
                </a:extLst>
              </a:tr>
              <a:tr h="322006">
                <a:tc gridSpan="2" vMerge="1">
                  <a:txBody>
                    <a:bodyPr/>
                    <a:lstStyle/>
                    <a:p>
                      <a:endParaRPr lang="zh-TW" altLang="en-US"/>
                    </a:p>
                  </a:txBody>
                  <a:tcPr/>
                </a:tc>
                <a:tc hMerge="1"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en-US" sz="1600" u="none" strike="noStrike" cap="none" normalizeH="0" baseline="0" dirty="0">
                          <a:ln>
                            <a:noFill/>
                          </a:ln>
                          <a:effectLst/>
                          <a:latin typeface="標楷體" panose="03000509000000000000" pitchFamily="65" charset="-120"/>
                          <a:ea typeface="標楷體" panose="03000509000000000000" pitchFamily="65" charset="-120"/>
                        </a:rPr>
                        <a:t>教務長</a:t>
                      </a:r>
                      <a:endParaRPr kumimoji="1" lang="zh-TW" altLang="en-US" sz="1600" b="0" i="0" u="none" strike="noStrike" cap="none" normalizeH="0" baseline="0" dirty="0">
                        <a:ln>
                          <a:noFill/>
                        </a:ln>
                        <a:solidFill>
                          <a:schemeClr val="tx1"/>
                        </a:solidFill>
                        <a:effectLst/>
                        <a:latin typeface="標楷體" panose="03000509000000000000" pitchFamily="65" charset="-120"/>
                        <a:ea typeface="標楷體" panose="03000509000000000000" pitchFamily="65" charset="-120"/>
                        <a:cs typeface="新細明體" charset="-120"/>
                      </a:endParaRPr>
                    </a:p>
                  </a:txBody>
                  <a:tcPr anchor="ctr" horzOverflow="overflow"/>
                </a:tc>
                <a:extLst>
                  <a:ext uri="{0D108BD9-81ED-4DB2-BD59-A6C34878D82A}">
                    <a16:rowId xmlns:a16="http://schemas.microsoft.com/office/drawing/2014/main" val="10003"/>
                  </a:ext>
                </a:extLst>
              </a:tr>
              <a:tr h="322006">
                <a:tc gridSpan="2" vMerge="1">
                  <a:txBody>
                    <a:bodyPr/>
                    <a:lstStyle/>
                    <a:p>
                      <a:endParaRPr lang="zh-TW" altLang="en-US"/>
                    </a:p>
                  </a:txBody>
                  <a:tcPr/>
                </a:tc>
                <a:tc hMerge="1"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en-US" sz="1600" u="none" strike="noStrike" cap="none" normalizeH="0" baseline="0" dirty="0">
                          <a:ln>
                            <a:noFill/>
                          </a:ln>
                          <a:effectLst/>
                          <a:latin typeface="標楷體" panose="03000509000000000000" pitchFamily="65" charset="-120"/>
                          <a:ea typeface="標楷體" panose="03000509000000000000" pitchFamily="65" charset="-120"/>
                        </a:rPr>
                        <a:t>總務長</a:t>
                      </a:r>
                      <a:endParaRPr kumimoji="1" lang="zh-TW" altLang="en-US" sz="1600" b="0" i="0" u="none" strike="noStrike" cap="none" normalizeH="0" baseline="0" dirty="0">
                        <a:ln>
                          <a:noFill/>
                        </a:ln>
                        <a:solidFill>
                          <a:schemeClr val="tx1"/>
                        </a:solidFill>
                        <a:effectLst/>
                        <a:latin typeface="標楷體" panose="03000509000000000000" pitchFamily="65" charset="-120"/>
                        <a:ea typeface="標楷體" panose="03000509000000000000" pitchFamily="65" charset="-120"/>
                        <a:cs typeface="新細明體" charset="-120"/>
                      </a:endParaRPr>
                    </a:p>
                  </a:txBody>
                  <a:tcPr anchor="ctr" horzOverflow="overflow"/>
                </a:tc>
                <a:extLst>
                  <a:ext uri="{0D108BD9-81ED-4DB2-BD59-A6C34878D82A}">
                    <a16:rowId xmlns:a16="http://schemas.microsoft.com/office/drawing/2014/main" val="10004"/>
                  </a:ext>
                </a:extLst>
              </a:tr>
              <a:tr h="322006">
                <a:tc gridSpan="2" vMerge="1">
                  <a:txBody>
                    <a:bodyPr/>
                    <a:lstStyle/>
                    <a:p>
                      <a:endParaRPr lang="zh-TW" altLang="en-US"/>
                    </a:p>
                  </a:txBody>
                  <a:tcPr/>
                </a:tc>
                <a:tc hMerge="1"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en-US" sz="1600" u="none" strike="noStrike" cap="none" normalizeH="0" baseline="0" dirty="0">
                          <a:ln>
                            <a:noFill/>
                          </a:ln>
                          <a:effectLst/>
                          <a:latin typeface="標楷體" panose="03000509000000000000" pitchFamily="65" charset="-120"/>
                          <a:ea typeface="標楷體" panose="03000509000000000000" pitchFamily="65" charset="-120"/>
                        </a:rPr>
                        <a:t>學務長</a:t>
                      </a:r>
                      <a:endParaRPr kumimoji="1" lang="zh-TW" altLang="en-US" sz="1600" b="0" i="0" u="none" strike="noStrike" cap="none" normalizeH="0" baseline="0" dirty="0">
                        <a:ln>
                          <a:noFill/>
                        </a:ln>
                        <a:solidFill>
                          <a:schemeClr val="tx1"/>
                        </a:solidFill>
                        <a:effectLst/>
                        <a:latin typeface="標楷體" panose="03000509000000000000" pitchFamily="65" charset="-120"/>
                        <a:ea typeface="標楷體" panose="03000509000000000000" pitchFamily="65" charset="-120"/>
                        <a:cs typeface="新細明體" charset="-120"/>
                      </a:endParaRPr>
                    </a:p>
                  </a:txBody>
                  <a:tcPr anchor="ctr" horzOverflow="overflow"/>
                </a:tc>
                <a:extLst>
                  <a:ext uri="{0D108BD9-81ED-4DB2-BD59-A6C34878D82A}">
                    <a16:rowId xmlns:a16="http://schemas.microsoft.com/office/drawing/2014/main" val="10005"/>
                  </a:ext>
                </a:extLst>
              </a:tr>
              <a:tr h="322006">
                <a:tc gridSpan="2" vMerge="1">
                  <a:txBody>
                    <a:bodyPr/>
                    <a:lstStyle/>
                    <a:p>
                      <a:endParaRPr lang="zh-TW" altLang="en-US"/>
                    </a:p>
                  </a:txBody>
                  <a:tcPr/>
                </a:tc>
                <a:tc hMerge="1"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en-US" sz="1600" u="none" strike="noStrike" cap="none" normalizeH="0" baseline="0" dirty="0">
                          <a:ln>
                            <a:noFill/>
                          </a:ln>
                          <a:effectLst/>
                          <a:latin typeface="標楷體" panose="03000509000000000000" pitchFamily="65" charset="-120"/>
                          <a:ea typeface="標楷體" panose="03000509000000000000" pitchFamily="65" charset="-120"/>
                        </a:rPr>
                        <a:t>人事主任</a:t>
                      </a:r>
                      <a:endParaRPr kumimoji="1" lang="zh-TW" altLang="en-US" sz="1600" b="0" i="0" u="none" strike="noStrike" cap="none" normalizeH="0" baseline="0" dirty="0">
                        <a:ln>
                          <a:noFill/>
                        </a:ln>
                        <a:solidFill>
                          <a:schemeClr val="tx1"/>
                        </a:solidFill>
                        <a:effectLst/>
                        <a:latin typeface="標楷體" panose="03000509000000000000" pitchFamily="65" charset="-120"/>
                        <a:ea typeface="標楷體" panose="03000509000000000000" pitchFamily="65" charset="-120"/>
                        <a:cs typeface="新細明體" charset="-120"/>
                      </a:endParaRPr>
                    </a:p>
                  </a:txBody>
                  <a:tcPr anchor="ctr" horzOverflow="overflow"/>
                </a:tc>
                <a:extLst>
                  <a:ext uri="{0D108BD9-81ED-4DB2-BD59-A6C34878D82A}">
                    <a16:rowId xmlns:a16="http://schemas.microsoft.com/office/drawing/2014/main" val="10006"/>
                  </a:ext>
                </a:extLst>
              </a:tr>
              <a:tr h="360463">
                <a:tc row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en-US" sz="1600" u="none" strike="noStrike" cap="none" normalizeH="0" baseline="0" dirty="0">
                          <a:ln>
                            <a:noFill/>
                          </a:ln>
                          <a:effectLst/>
                          <a:latin typeface="標楷體" panose="03000509000000000000" pitchFamily="65" charset="-120"/>
                          <a:ea typeface="標楷體" panose="03000509000000000000" pitchFamily="65" charset="-120"/>
                        </a:rPr>
                        <a:t>選任委員</a:t>
                      </a:r>
                      <a:endParaRPr kumimoji="1" lang="zh-TW" altLang="en-US" sz="1600" b="0" i="0" u="none" strike="noStrike" cap="none" normalizeH="0" baseline="0" dirty="0">
                        <a:ln>
                          <a:noFill/>
                        </a:ln>
                        <a:solidFill>
                          <a:schemeClr val="tx1"/>
                        </a:solidFill>
                        <a:effectLst/>
                        <a:latin typeface="標楷體" panose="03000509000000000000" pitchFamily="65" charset="-120"/>
                        <a:ea typeface="標楷體" panose="03000509000000000000" pitchFamily="65" charset="-120"/>
                        <a:cs typeface="新細明體" charset="-120"/>
                      </a:endParaRPr>
                    </a:p>
                  </a:txBody>
                  <a:tcPr anchor="ct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en-US" sz="1600" u="none" strike="noStrike" kern="1200" cap="none" normalizeH="0" baseline="0" dirty="0">
                          <a:ln>
                            <a:noFill/>
                          </a:ln>
                          <a:effectLst/>
                          <a:latin typeface="標楷體" panose="03000509000000000000" pitchFamily="65" charset="-120"/>
                          <a:ea typeface="標楷體" panose="03000509000000000000" pitchFamily="65" charset="-120"/>
                        </a:rPr>
                        <a:t>專家</a:t>
                      </a:r>
                      <a:endParaRPr kumimoji="1" lang="zh-TW" altLang="en-US" sz="1600" u="none" strike="noStrike" kern="1200" cap="none" normalizeH="0" baseline="0" dirty="0">
                        <a:ln>
                          <a:noFill/>
                        </a:ln>
                        <a:solidFill>
                          <a:schemeClr val="tx1"/>
                        </a:solidFill>
                        <a:effectLst/>
                        <a:latin typeface="標楷體" panose="03000509000000000000" pitchFamily="65" charset="-120"/>
                        <a:ea typeface="標楷體" panose="03000509000000000000" pitchFamily="65" charset="-120"/>
                        <a:cs typeface="+mn-cs"/>
                      </a:endParaRPr>
                    </a:p>
                  </a:txBody>
                  <a:tcPr anchor="ct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600" u="none" strike="noStrike" kern="1200" cap="none" normalizeH="0" baseline="0" dirty="0">
                          <a:ln>
                            <a:noFill/>
                          </a:ln>
                          <a:effectLst/>
                          <a:latin typeface="標楷體" panose="03000509000000000000" pitchFamily="65" charset="-120"/>
                          <a:ea typeface="標楷體" panose="03000509000000000000" pitchFamily="65" charset="-120"/>
                        </a:rPr>
                        <a:t>1</a:t>
                      </a:r>
                      <a:r>
                        <a:rPr kumimoji="1" lang="zh-TW" altLang="en-US" sz="1600" u="none" strike="noStrike" kern="1200" cap="none" normalizeH="0" baseline="0" dirty="0">
                          <a:ln>
                            <a:noFill/>
                          </a:ln>
                          <a:effectLst/>
                          <a:latin typeface="標楷體" panose="03000509000000000000" pitchFamily="65" charset="-120"/>
                          <a:ea typeface="標楷體" panose="03000509000000000000" pitchFamily="65" charset="-120"/>
                        </a:rPr>
                        <a:t>名，性平學者</a:t>
                      </a:r>
                      <a:endParaRPr kumimoji="1" lang="zh-TW" altLang="en-US" sz="1600" u="none" strike="noStrike" kern="1200" cap="none" normalizeH="0" baseline="0" dirty="0">
                        <a:ln>
                          <a:noFill/>
                        </a:ln>
                        <a:solidFill>
                          <a:schemeClr val="tx1"/>
                        </a:solidFill>
                        <a:effectLst/>
                        <a:latin typeface="標楷體" panose="03000509000000000000" pitchFamily="65" charset="-120"/>
                        <a:ea typeface="標楷體" panose="03000509000000000000" pitchFamily="65" charset="-120"/>
                        <a:cs typeface="+mn-cs"/>
                      </a:endParaRPr>
                    </a:p>
                  </a:txBody>
                  <a:tcPr anchor="ctr" horzOverflow="overflow"/>
                </a:tc>
                <a:extLst>
                  <a:ext uri="{0D108BD9-81ED-4DB2-BD59-A6C34878D82A}">
                    <a16:rowId xmlns:a16="http://schemas.microsoft.com/office/drawing/2014/main" val="2610089214"/>
                  </a:ext>
                </a:extLst>
              </a:tr>
              <a:tr h="360463">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zh-TW" altLang="en-US" sz="1600" b="0" i="0" u="none" strike="noStrike" cap="none" normalizeH="0" baseline="0" dirty="0">
                        <a:ln>
                          <a:noFill/>
                        </a:ln>
                        <a:solidFill>
                          <a:schemeClr val="tx1"/>
                        </a:solidFill>
                        <a:effectLst/>
                        <a:latin typeface="微軟正黑體" pitchFamily="34" charset="-120"/>
                        <a:ea typeface="微軟正黑體" pitchFamily="34" charset="-120"/>
                        <a:cs typeface="新細明體" charset="-120"/>
                      </a:endParaRPr>
                    </a:p>
                  </a:txBody>
                  <a:tcPr anchor="ct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en-US" sz="1600" u="none" strike="noStrike" cap="none" normalizeH="0" baseline="0" dirty="0">
                          <a:ln>
                            <a:noFill/>
                          </a:ln>
                          <a:effectLst/>
                          <a:latin typeface="標楷體" panose="03000509000000000000" pitchFamily="65" charset="-120"/>
                          <a:ea typeface="標楷體" panose="03000509000000000000" pitchFamily="65" charset="-120"/>
                        </a:rPr>
                        <a:t>教師</a:t>
                      </a:r>
                    </a:p>
                  </a:txBody>
                  <a:tcPr anchor="ct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600" u="none" strike="noStrike" cap="none" normalizeH="0" baseline="0" dirty="0">
                          <a:ln>
                            <a:noFill/>
                          </a:ln>
                          <a:effectLst/>
                          <a:latin typeface="標楷體" panose="03000509000000000000" pitchFamily="65" charset="-120"/>
                          <a:ea typeface="標楷體" panose="03000509000000000000" pitchFamily="65" charset="-120"/>
                        </a:rPr>
                        <a:t>6</a:t>
                      </a:r>
                      <a:r>
                        <a:rPr kumimoji="1" lang="zh-TW" altLang="en-US" sz="1600" u="none" strike="noStrike" cap="none" normalizeH="0" baseline="0" dirty="0">
                          <a:ln>
                            <a:noFill/>
                          </a:ln>
                          <a:effectLst/>
                          <a:latin typeface="標楷體" panose="03000509000000000000" pitchFamily="65" charset="-120"/>
                          <a:ea typeface="標楷體" panose="03000509000000000000" pitchFamily="65" charset="-120"/>
                        </a:rPr>
                        <a:t>名，各院及通識教師</a:t>
                      </a:r>
                      <a:endParaRPr kumimoji="1" lang="zh-TW" altLang="en-US" sz="1600" b="0" i="0" u="none" strike="noStrike" cap="none" normalizeH="0" baseline="0" dirty="0">
                        <a:ln>
                          <a:noFill/>
                        </a:ln>
                        <a:solidFill>
                          <a:schemeClr val="tx1"/>
                        </a:solidFill>
                        <a:effectLst/>
                        <a:latin typeface="標楷體" panose="03000509000000000000" pitchFamily="65" charset="-120"/>
                        <a:ea typeface="標楷體" panose="03000509000000000000" pitchFamily="65" charset="-120"/>
                        <a:cs typeface="新細明體" charset="-120"/>
                      </a:endParaRPr>
                    </a:p>
                  </a:txBody>
                  <a:tcPr anchor="ctr" horzOverflow="overflow"/>
                </a:tc>
                <a:extLst>
                  <a:ext uri="{0D108BD9-81ED-4DB2-BD59-A6C34878D82A}">
                    <a16:rowId xmlns:a16="http://schemas.microsoft.com/office/drawing/2014/main" val="10007"/>
                  </a:ext>
                </a:extLst>
              </a:tr>
              <a:tr h="360463">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en-US" sz="1600" u="none" strike="noStrike" cap="none" normalizeH="0" baseline="0" dirty="0">
                          <a:ln>
                            <a:noFill/>
                          </a:ln>
                          <a:effectLst/>
                          <a:latin typeface="標楷體" panose="03000509000000000000" pitchFamily="65" charset="-120"/>
                          <a:ea typeface="標楷體" panose="03000509000000000000" pitchFamily="65" charset="-120"/>
                        </a:rPr>
                        <a:t>職工</a:t>
                      </a:r>
                    </a:p>
                  </a:txBody>
                  <a:tcPr anchor="ct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600" u="none" strike="noStrike" cap="none" normalizeH="0" baseline="0" dirty="0">
                          <a:ln>
                            <a:noFill/>
                          </a:ln>
                          <a:effectLst/>
                          <a:latin typeface="標楷體" panose="03000509000000000000" pitchFamily="65" charset="-120"/>
                          <a:ea typeface="標楷體" panose="03000509000000000000" pitchFamily="65" charset="-120"/>
                        </a:rPr>
                        <a:t>2</a:t>
                      </a:r>
                      <a:r>
                        <a:rPr kumimoji="1" lang="zh-TW" altLang="en-US" sz="1600" u="none" strike="noStrike" cap="none" normalizeH="0" baseline="0" dirty="0">
                          <a:ln>
                            <a:noFill/>
                          </a:ln>
                          <a:effectLst/>
                          <a:latin typeface="標楷體" panose="03000509000000000000" pitchFamily="65" charset="-120"/>
                          <a:ea typeface="標楷體" panose="03000509000000000000" pitchFamily="65" charset="-120"/>
                        </a:rPr>
                        <a:t>名</a:t>
                      </a:r>
                      <a:endParaRPr kumimoji="1" lang="zh-TW" altLang="en-US" sz="1600" b="0" i="0" u="none" strike="noStrike" cap="none" normalizeH="0" baseline="0" dirty="0">
                        <a:ln>
                          <a:noFill/>
                        </a:ln>
                        <a:solidFill>
                          <a:schemeClr val="tx1"/>
                        </a:solidFill>
                        <a:effectLst/>
                        <a:latin typeface="標楷體" panose="03000509000000000000" pitchFamily="65" charset="-120"/>
                        <a:ea typeface="標楷體" panose="03000509000000000000" pitchFamily="65" charset="-120"/>
                        <a:cs typeface="新細明體" charset="-120"/>
                      </a:endParaRPr>
                    </a:p>
                  </a:txBody>
                  <a:tcPr anchor="ctr" horzOverflow="overflow"/>
                </a:tc>
                <a:extLst>
                  <a:ext uri="{0D108BD9-81ED-4DB2-BD59-A6C34878D82A}">
                    <a16:rowId xmlns:a16="http://schemas.microsoft.com/office/drawing/2014/main" val="10008"/>
                  </a:ext>
                </a:extLst>
              </a:tr>
              <a:tr h="360463">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en-US" sz="1600" u="none" strike="noStrike" cap="none" normalizeH="0" baseline="0" dirty="0">
                          <a:ln>
                            <a:noFill/>
                          </a:ln>
                          <a:effectLst/>
                          <a:latin typeface="標楷體" panose="03000509000000000000" pitchFamily="65" charset="-120"/>
                          <a:ea typeface="標楷體" panose="03000509000000000000" pitchFamily="65" charset="-120"/>
                        </a:rPr>
                        <a:t>學生</a:t>
                      </a:r>
                    </a:p>
                  </a:txBody>
                  <a:tcPr anchor="ct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600" u="none" strike="noStrike" cap="none" normalizeH="0" baseline="0" dirty="0">
                          <a:ln>
                            <a:noFill/>
                          </a:ln>
                          <a:effectLst/>
                          <a:latin typeface="標楷體" panose="03000509000000000000" pitchFamily="65" charset="-120"/>
                          <a:ea typeface="標楷體" panose="03000509000000000000" pitchFamily="65" charset="-120"/>
                        </a:rPr>
                        <a:t>2</a:t>
                      </a:r>
                      <a:r>
                        <a:rPr kumimoji="1" lang="zh-TW" altLang="en-US" sz="1600" u="none" strike="noStrike" cap="none" normalizeH="0" baseline="0" dirty="0">
                          <a:ln>
                            <a:noFill/>
                          </a:ln>
                          <a:effectLst/>
                          <a:latin typeface="標楷體" panose="03000509000000000000" pitchFamily="65" charset="-120"/>
                          <a:ea typeface="標楷體" panose="03000509000000000000" pitchFamily="65" charset="-120"/>
                        </a:rPr>
                        <a:t>名</a:t>
                      </a:r>
                      <a:endParaRPr kumimoji="1" lang="zh-TW" altLang="en-US" sz="1600" b="0" i="0" u="none" strike="noStrike" cap="none" normalizeH="0" baseline="0" dirty="0">
                        <a:ln>
                          <a:noFill/>
                        </a:ln>
                        <a:solidFill>
                          <a:schemeClr val="tx1"/>
                        </a:solidFill>
                        <a:effectLst/>
                        <a:latin typeface="標楷體" panose="03000509000000000000" pitchFamily="65" charset="-120"/>
                        <a:ea typeface="標楷體" panose="03000509000000000000" pitchFamily="65" charset="-120"/>
                        <a:cs typeface="新細明體" charset="-120"/>
                      </a:endParaRPr>
                    </a:p>
                  </a:txBody>
                  <a:tcPr anchor="ctr" horzOverflow="overflow"/>
                </a:tc>
                <a:extLst>
                  <a:ext uri="{0D108BD9-81ED-4DB2-BD59-A6C34878D82A}">
                    <a16:rowId xmlns:a16="http://schemas.microsoft.com/office/drawing/2014/main" val="10009"/>
                  </a:ext>
                </a:extLst>
              </a:tr>
              <a:tr h="436010">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en-US" sz="1600" u="none" strike="noStrike" kern="1200" cap="none" normalizeH="0" baseline="0" dirty="0">
                          <a:ln>
                            <a:noFill/>
                          </a:ln>
                          <a:effectLst/>
                          <a:latin typeface="標楷體" panose="03000509000000000000" pitchFamily="65" charset="-120"/>
                          <a:ea typeface="標楷體" panose="03000509000000000000" pitchFamily="65" charset="-120"/>
                        </a:rPr>
                        <a:t>另有副執秘二名，行政專人一名</a:t>
                      </a:r>
                      <a:endParaRPr kumimoji="1" lang="zh-TW" altLang="en-US" sz="1600" u="none" strike="noStrike" kern="1200" cap="none" normalizeH="0" baseline="0" dirty="0">
                        <a:ln>
                          <a:noFill/>
                        </a:ln>
                        <a:solidFill>
                          <a:schemeClr val="tx1"/>
                        </a:solidFill>
                        <a:effectLst/>
                        <a:latin typeface="標楷體" panose="03000509000000000000" pitchFamily="65" charset="-120"/>
                        <a:ea typeface="標楷體" panose="03000509000000000000" pitchFamily="65" charset="-120"/>
                        <a:cs typeface="+mn-cs"/>
                      </a:endParaRPr>
                    </a:p>
                  </a:txBody>
                  <a:tcPr anchor="ctr" horzOverflow="overflow"/>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zh-TW" altLang="en-US" sz="1600" u="none" strike="noStrike" cap="none" normalizeH="0" baseline="0" dirty="0">
                        <a:ln>
                          <a:noFill/>
                        </a:ln>
                        <a:effectLst/>
                      </a:endParaRPr>
                    </a:p>
                  </a:txBody>
                  <a:tcPr anchor="ctr" horzOverflow="overflow"/>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zh-TW" altLang="en-US" sz="1600" b="0" i="0" u="none" strike="noStrike" cap="none" normalizeH="0" baseline="0" dirty="0">
                        <a:ln>
                          <a:noFill/>
                        </a:ln>
                        <a:solidFill>
                          <a:schemeClr val="tx1"/>
                        </a:solidFill>
                        <a:effectLst/>
                        <a:latin typeface="微軟正黑體" pitchFamily="34" charset="-120"/>
                        <a:ea typeface="微軟正黑體" pitchFamily="34" charset="-120"/>
                        <a:cs typeface="新細明體" charset="-120"/>
                      </a:endParaRPr>
                    </a:p>
                  </a:txBody>
                  <a:tcPr anchor="ctr" horzOverflow="overflow"/>
                </a:tc>
                <a:extLst>
                  <a:ext uri="{0D108BD9-81ED-4DB2-BD59-A6C34878D82A}">
                    <a16:rowId xmlns:a16="http://schemas.microsoft.com/office/drawing/2014/main" val="1797375138"/>
                  </a:ext>
                </a:extLst>
              </a:tr>
            </a:tbl>
          </a:graphicData>
        </a:graphic>
      </p:graphicFrame>
    </p:spTree>
    <p:extLst>
      <p:ext uri="{BB962C8B-B14F-4D97-AF65-F5344CB8AC3E}">
        <p14:creationId xmlns:p14="http://schemas.microsoft.com/office/powerpoint/2010/main" val="16022501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914400" y="274638"/>
            <a:ext cx="7772400" cy="706090"/>
          </a:xfrm>
        </p:spPr>
        <p:txBody>
          <a:bodyPr>
            <a:normAutofit/>
          </a:bodyPr>
          <a:lstStyle/>
          <a:p>
            <a:r>
              <a:rPr lang="zh-TW" altLang="en-US" sz="3200" b="1" dirty="0">
                <a:solidFill>
                  <a:srgbClr val="FF0000"/>
                </a:solidFill>
              </a:rPr>
              <a:t>學習環境與資源</a:t>
            </a:r>
            <a:r>
              <a:rPr lang="en-US" altLang="zh-TW" sz="3200" b="1" dirty="0">
                <a:solidFill>
                  <a:srgbClr val="FF0000"/>
                </a:solidFill>
              </a:rPr>
              <a:t>&amp;</a:t>
            </a:r>
            <a:r>
              <a:rPr lang="zh-TW" altLang="en-US" sz="3200" b="1" dirty="0">
                <a:solidFill>
                  <a:srgbClr val="FF0000"/>
                </a:solidFill>
              </a:rPr>
              <a:t>課程、教材與教學</a:t>
            </a:r>
          </a:p>
        </p:txBody>
      </p:sp>
      <p:sp>
        <p:nvSpPr>
          <p:cNvPr id="3" name="投影片編號版面配置區 2"/>
          <p:cNvSpPr>
            <a:spLocks noGrp="1"/>
          </p:cNvSpPr>
          <p:nvPr>
            <p:ph type="sldNum" sz="quarter" idx="12"/>
          </p:nvPr>
        </p:nvSpPr>
        <p:spPr/>
        <p:txBody>
          <a:bodyPr>
            <a:normAutofit/>
          </a:bodyPr>
          <a:lstStyle/>
          <a:p>
            <a:fld id="{B83A31F8-1AE2-4946-A3DB-4D2A5AB1AD9D}" type="slidenum">
              <a:rPr lang="zh-TW" altLang="en-US" smtClean="0"/>
              <a:pPr/>
              <a:t>17</a:t>
            </a:fld>
            <a:endParaRPr lang="zh-TW" altLang="en-US"/>
          </a:p>
        </p:txBody>
      </p:sp>
      <p:sp>
        <p:nvSpPr>
          <p:cNvPr id="4" name="內容版面配置區 3"/>
          <p:cNvSpPr>
            <a:spLocks noGrp="1"/>
          </p:cNvSpPr>
          <p:nvPr>
            <p:ph sz="quarter" idx="1"/>
          </p:nvPr>
        </p:nvSpPr>
        <p:spPr>
          <a:xfrm>
            <a:off x="539552" y="980728"/>
            <a:ext cx="8423848" cy="5688632"/>
          </a:xfrm>
        </p:spPr>
        <p:txBody>
          <a:bodyPr>
            <a:normAutofit fontScale="77500" lnSpcReduction="20000"/>
          </a:bodyPr>
          <a:lstStyle/>
          <a:p>
            <a:pPr marL="0" indent="0">
              <a:lnSpc>
                <a:spcPct val="120000"/>
              </a:lnSpc>
              <a:buNone/>
            </a:pPr>
            <a:r>
              <a:rPr lang="en-US" altLang="zh-TW" sz="3100" b="1" dirty="0">
                <a:solidFill>
                  <a:srgbClr val="FF0000"/>
                </a:solidFill>
                <a:latin typeface="標楷體" panose="03000509000000000000" pitchFamily="65" charset="-120"/>
                <a:ea typeface="標楷體" panose="03000509000000000000" pitchFamily="65" charset="-120"/>
              </a:rPr>
              <a:t>《</a:t>
            </a:r>
            <a:r>
              <a:rPr lang="zh-TW" altLang="en-US" sz="3100" b="1" dirty="0">
                <a:solidFill>
                  <a:srgbClr val="FF0000"/>
                </a:solidFill>
                <a:latin typeface="標楷體" panose="03000509000000000000" pitchFamily="65" charset="-120"/>
                <a:ea typeface="標楷體" panose="03000509000000000000" pitchFamily="65" charset="-120"/>
              </a:rPr>
              <a:t>性別平等教育法</a:t>
            </a:r>
            <a:r>
              <a:rPr lang="en-US" altLang="zh-TW" sz="3100" b="1" dirty="0">
                <a:solidFill>
                  <a:srgbClr val="FF0000"/>
                </a:solidFill>
                <a:latin typeface="標楷體" panose="03000509000000000000" pitchFamily="65" charset="-120"/>
                <a:ea typeface="標楷體" panose="03000509000000000000" pitchFamily="65" charset="-120"/>
              </a:rPr>
              <a:t>》</a:t>
            </a:r>
          </a:p>
          <a:p>
            <a:pPr>
              <a:lnSpc>
                <a:spcPct val="120000"/>
              </a:lnSpc>
            </a:pPr>
            <a:r>
              <a:rPr lang="en-US" altLang="zh-TW" sz="3100" b="1" dirty="0">
                <a:latin typeface="標楷體" panose="03000509000000000000" pitchFamily="65" charset="-120"/>
                <a:ea typeface="標楷體" panose="03000509000000000000" pitchFamily="65" charset="-120"/>
              </a:rPr>
              <a:t>§14</a:t>
            </a:r>
            <a:r>
              <a:rPr lang="zh-TW" altLang="en-US" dirty="0">
                <a:latin typeface="標楷體" panose="03000509000000000000" pitchFamily="65" charset="-120"/>
                <a:ea typeface="標楷體" panose="03000509000000000000" pitchFamily="65" charset="-120"/>
              </a:rPr>
              <a:t>學校不得因學生之性別、性別特質、性別認同或性傾向而給予教學、活動、評量、獎懲、福利及服務上之</a:t>
            </a:r>
            <a:r>
              <a:rPr lang="zh-TW" altLang="en-US" b="1" dirty="0">
                <a:solidFill>
                  <a:srgbClr val="FF0000"/>
                </a:solidFill>
                <a:latin typeface="標楷體" panose="03000509000000000000" pitchFamily="65" charset="-120"/>
                <a:ea typeface="標楷體" panose="03000509000000000000" pitchFamily="65" charset="-120"/>
              </a:rPr>
              <a:t>差別待遇</a:t>
            </a:r>
            <a:r>
              <a:rPr lang="zh-TW" altLang="en-US" dirty="0">
                <a:latin typeface="標楷體" panose="03000509000000000000" pitchFamily="65" charset="-120"/>
                <a:ea typeface="標楷體" panose="03000509000000000000" pitchFamily="65" charset="-120"/>
              </a:rPr>
              <a:t>。但性質僅適合特定性別、性別特質、性別認同或性傾向者，不在此限。學校應對因性別、性別特質、性別認同或性傾向而處於不利處境之學生積極提供協助，以</a:t>
            </a:r>
            <a:r>
              <a:rPr lang="zh-TW" altLang="en-US" b="1" dirty="0">
                <a:solidFill>
                  <a:srgbClr val="FF0000"/>
                </a:solidFill>
                <a:latin typeface="標楷體" panose="03000509000000000000" pitchFamily="65" charset="-120"/>
                <a:ea typeface="標楷體" panose="03000509000000000000" pitchFamily="65" charset="-120"/>
              </a:rPr>
              <a:t>改善其處境</a:t>
            </a:r>
            <a:r>
              <a:rPr lang="zh-TW" altLang="en-US" dirty="0">
                <a:latin typeface="標楷體" panose="03000509000000000000" pitchFamily="65" charset="-120"/>
                <a:ea typeface="標楷體" panose="03000509000000000000" pitchFamily="65" charset="-120"/>
              </a:rPr>
              <a:t>。</a:t>
            </a:r>
            <a:endParaRPr lang="en-US" altLang="zh-TW" dirty="0">
              <a:latin typeface="標楷體" panose="03000509000000000000" pitchFamily="65" charset="-120"/>
              <a:ea typeface="標楷體" panose="03000509000000000000" pitchFamily="65" charset="-120"/>
            </a:endParaRPr>
          </a:p>
          <a:p>
            <a:pPr>
              <a:lnSpc>
                <a:spcPct val="120000"/>
              </a:lnSpc>
            </a:pPr>
            <a:r>
              <a:rPr lang="en-US" altLang="zh-TW" sz="3100" b="1" dirty="0">
                <a:latin typeface="標楷體" panose="03000509000000000000" pitchFamily="65" charset="-120"/>
                <a:ea typeface="標楷體" panose="03000509000000000000" pitchFamily="65" charset="-120"/>
              </a:rPr>
              <a:t>§15</a:t>
            </a:r>
            <a:r>
              <a:rPr lang="zh-TW" altLang="en-US" dirty="0">
                <a:latin typeface="標楷體" panose="03000509000000000000" pitchFamily="65" charset="-120"/>
                <a:ea typeface="標楷體" panose="03000509000000000000" pitchFamily="65" charset="-120"/>
              </a:rPr>
              <a:t>學校應積極</a:t>
            </a:r>
            <a:r>
              <a:rPr lang="zh-TW" altLang="en-US" b="1" dirty="0">
                <a:solidFill>
                  <a:srgbClr val="FF0000"/>
                </a:solidFill>
                <a:latin typeface="標楷體" panose="03000509000000000000" pitchFamily="65" charset="-120"/>
                <a:ea typeface="標楷體" panose="03000509000000000000" pitchFamily="65" charset="-120"/>
              </a:rPr>
              <a:t>維護懷孕學生之受教權</a:t>
            </a:r>
            <a:r>
              <a:rPr lang="zh-TW" altLang="en-US" dirty="0">
                <a:latin typeface="標楷體" panose="03000509000000000000" pitchFamily="65" charset="-120"/>
                <a:ea typeface="標楷體" panose="03000509000000000000" pitchFamily="65" charset="-120"/>
              </a:rPr>
              <a:t>，並提供必要之協助。</a:t>
            </a:r>
            <a:endParaRPr lang="en-US" altLang="zh-TW" dirty="0">
              <a:latin typeface="標楷體" panose="03000509000000000000" pitchFamily="65" charset="-120"/>
              <a:ea typeface="標楷體" panose="03000509000000000000" pitchFamily="65" charset="-120"/>
            </a:endParaRPr>
          </a:p>
          <a:p>
            <a:pPr>
              <a:lnSpc>
                <a:spcPct val="120000"/>
              </a:lnSpc>
            </a:pPr>
            <a:r>
              <a:rPr lang="en-US" altLang="zh-TW" sz="3100" b="1" dirty="0">
                <a:latin typeface="標楷體" panose="03000509000000000000" pitchFamily="65" charset="-120"/>
                <a:ea typeface="標楷體" panose="03000509000000000000" pitchFamily="65" charset="-120"/>
              </a:rPr>
              <a:t>§18</a:t>
            </a:r>
            <a:r>
              <a:rPr lang="zh-TW" altLang="en-US" dirty="0">
                <a:latin typeface="標楷體" panose="03000509000000000000" pitchFamily="65" charset="-120"/>
                <a:ea typeface="標楷體" panose="03000509000000000000" pitchFamily="65" charset="-120"/>
              </a:rPr>
              <a:t>學校之課程設置及活動設計，應鼓勵學生發揮潛能，不得因性別而有差別待遇。大專校院應</a:t>
            </a:r>
            <a:r>
              <a:rPr lang="zh-TW" altLang="en-US" b="1" dirty="0">
                <a:solidFill>
                  <a:srgbClr val="FF0000"/>
                </a:solidFill>
                <a:latin typeface="標楷體" panose="03000509000000000000" pitchFamily="65" charset="-120"/>
                <a:ea typeface="標楷體" panose="03000509000000000000" pitchFamily="65" charset="-120"/>
              </a:rPr>
              <a:t>廣開性別研究相關課程</a:t>
            </a:r>
            <a:r>
              <a:rPr lang="zh-TW" altLang="en-US" dirty="0">
                <a:latin typeface="標楷體" panose="03000509000000000000" pitchFamily="65" charset="-120"/>
                <a:ea typeface="標楷體" panose="03000509000000000000" pitchFamily="65" charset="-120"/>
              </a:rPr>
              <a:t>。</a:t>
            </a:r>
            <a:endParaRPr lang="en-US" altLang="zh-TW" dirty="0">
              <a:latin typeface="標楷體" panose="03000509000000000000" pitchFamily="65" charset="-120"/>
              <a:ea typeface="標楷體" panose="03000509000000000000" pitchFamily="65" charset="-120"/>
            </a:endParaRPr>
          </a:p>
          <a:p>
            <a:pPr>
              <a:lnSpc>
                <a:spcPct val="120000"/>
              </a:lnSpc>
            </a:pPr>
            <a:r>
              <a:rPr lang="en-US" altLang="zh-TW" sz="3100" b="1" dirty="0">
                <a:latin typeface="標楷體" panose="03000509000000000000" pitchFamily="65" charset="-120"/>
                <a:ea typeface="標楷體" panose="03000509000000000000" pitchFamily="65" charset="-120"/>
              </a:rPr>
              <a:t>§19</a:t>
            </a:r>
            <a:r>
              <a:rPr lang="zh-TW" altLang="en-US" dirty="0">
                <a:latin typeface="標楷體" panose="03000509000000000000" pitchFamily="65" charset="-120"/>
                <a:ea typeface="標楷體" panose="03000509000000000000" pitchFamily="65" charset="-120"/>
              </a:rPr>
              <a:t>學校</a:t>
            </a:r>
            <a:r>
              <a:rPr lang="zh-TW" altLang="en-US" b="1" dirty="0">
                <a:solidFill>
                  <a:srgbClr val="FF0000"/>
                </a:solidFill>
                <a:latin typeface="標楷體" panose="03000509000000000000" pitchFamily="65" charset="-120"/>
                <a:ea typeface="標楷體" panose="03000509000000000000" pitchFamily="65" charset="-120"/>
              </a:rPr>
              <a:t>教材之編寫</a:t>
            </a:r>
            <a:r>
              <a:rPr lang="zh-TW" altLang="en-US" dirty="0">
                <a:latin typeface="標楷體" panose="03000509000000000000" pitchFamily="65" charset="-120"/>
                <a:ea typeface="標楷體" panose="03000509000000000000" pitchFamily="65" charset="-120"/>
              </a:rPr>
              <a:t>、審查及選用，應符合性別平等教育原則；教材內容應平衡反映不同性別之歷史貢獻及生活經驗，並</a:t>
            </a:r>
            <a:r>
              <a:rPr lang="zh-TW" altLang="en-US" b="1" dirty="0">
                <a:solidFill>
                  <a:srgbClr val="FF0000"/>
                </a:solidFill>
                <a:latin typeface="標楷體" panose="03000509000000000000" pitchFamily="65" charset="-120"/>
                <a:ea typeface="標楷體" panose="03000509000000000000" pitchFamily="65" charset="-120"/>
              </a:rPr>
              <a:t>呈現多元之性別觀點</a:t>
            </a:r>
            <a:r>
              <a:rPr lang="zh-TW" altLang="en-US" dirty="0">
                <a:latin typeface="標楷體" panose="03000509000000000000" pitchFamily="65" charset="-120"/>
                <a:ea typeface="標楷體" panose="03000509000000000000" pitchFamily="65" charset="-120"/>
              </a:rPr>
              <a:t>。</a:t>
            </a:r>
            <a:endParaRPr lang="en-US" altLang="zh-TW" dirty="0">
              <a:latin typeface="標楷體" panose="03000509000000000000" pitchFamily="65" charset="-120"/>
              <a:ea typeface="標楷體" panose="03000509000000000000" pitchFamily="65" charset="-120"/>
            </a:endParaRPr>
          </a:p>
          <a:p>
            <a:pPr>
              <a:lnSpc>
                <a:spcPct val="120000"/>
              </a:lnSpc>
            </a:pPr>
            <a:r>
              <a:rPr lang="en-US" altLang="zh-TW" sz="3100" b="1" dirty="0">
                <a:latin typeface="標楷體" panose="03000509000000000000" pitchFamily="65" charset="-120"/>
                <a:ea typeface="標楷體" panose="03000509000000000000" pitchFamily="65" charset="-120"/>
              </a:rPr>
              <a:t>§20</a:t>
            </a:r>
            <a:r>
              <a:rPr lang="zh-TW" altLang="en-US" b="1" dirty="0">
                <a:solidFill>
                  <a:srgbClr val="FF0000"/>
                </a:solidFill>
                <a:latin typeface="標楷體" panose="03000509000000000000" pitchFamily="65" charset="-120"/>
                <a:ea typeface="標楷體" panose="03000509000000000000" pitchFamily="65" charset="-120"/>
              </a:rPr>
              <a:t>教師使用教材及從事教育活動時，應具備性別平等意識，破除性別刻板印象，避免性別偏見及性別歧視。</a:t>
            </a:r>
            <a:r>
              <a:rPr lang="zh-TW" altLang="en-US" dirty="0">
                <a:latin typeface="標楷體" panose="03000509000000000000" pitchFamily="65" charset="-120"/>
                <a:ea typeface="標楷體" panose="03000509000000000000" pitchFamily="65" charset="-120"/>
              </a:rPr>
              <a:t>教師應鼓勵學生修習非傳統性別之學科領域。</a:t>
            </a:r>
            <a:endParaRPr lang="en-US" altLang="zh-TW" dirty="0">
              <a:latin typeface="標楷體" panose="03000509000000000000" pitchFamily="65" charset="-120"/>
              <a:ea typeface="標楷體" panose="03000509000000000000" pitchFamily="65" charset="-120"/>
            </a:endParaRPr>
          </a:p>
          <a:p>
            <a:pPr>
              <a:lnSpc>
                <a:spcPct val="120000"/>
              </a:lnSpc>
            </a:pPr>
            <a:endParaRPr lang="zh-TW" altLang="en-US" dirty="0"/>
          </a:p>
        </p:txBody>
      </p:sp>
      <p:sp>
        <p:nvSpPr>
          <p:cNvPr id="5" name="向右箭號 4"/>
          <p:cNvSpPr/>
          <p:nvPr/>
        </p:nvSpPr>
        <p:spPr>
          <a:xfrm>
            <a:off x="179512" y="4612049"/>
            <a:ext cx="504056" cy="576064"/>
          </a:xfrm>
          <a:prstGeom prst="rightArrow">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6" name="Picture 6" descr="http://me.youthwant.com.tw/club/club/ac_file/96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1013" y="155575"/>
            <a:ext cx="860425"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8478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914400" y="274638"/>
            <a:ext cx="7772400" cy="787400"/>
          </a:xfrm>
        </p:spPr>
        <p:txBody>
          <a:bodyPr>
            <a:normAutofit/>
          </a:bodyPr>
          <a:lstStyle/>
          <a:p>
            <a:r>
              <a:rPr lang="zh-TW" altLang="en-US" sz="3200" b="1" dirty="0">
                <a:solidFill>
                  <a:srgbClr val="FF0000"/>
                </a:solidFill>
              </a:rPr>
              <a:t>校內教學及人際互動注意事項</a:t>
            </a:r>
          </a:p>
        </p:txBody>
      </p:sp>
      <p:sp>
        <p:nvSpPr>
          <p:cNvPr id="3" name="投影片編號版面配置區 2"/>
          <p:cNvSpPr>
            <a:spLocks noGrp="1"/>
          </p:cNvSpPr>
          <p:nvPr>
            <p:ph type="sldNum" sz="quarter" idx="12"/>
          </p:nvPr>
        </p:nvSpPr>
        <p:spPr/>
        <p:txBody>
          <a:bodyPr>
            <a:normAutofit/>
          </a:bodyPr>
          <a:lstStyle/>
          <a:p>
            <a:fld id="{B83A31F8-1AE2-4946-A3DB-4D2A5AB1AD9D}" type="slidenum">
              <a:rPr lang="zh-TW" altLang="en-US" smtClean="0"/>
              <a:pPr/>
              <a:t>18</a:t>
            </a:fld>
            <a:endParaRPr lang="zh-TW" altLang="en-US"/>
          </a:p>
        </p:txBody>
      </p:sp>
      <p:sp>
        <p:nvSpPr>
          <p:cNvPr id="4" name="內容版面配置區 3"/>
          <p:cNvSpPr>
            <a:spLocks noGrp="1"/>
          </p:cNvSpPr>
          <p:nvPr>
            <p:ph sz="quarter" idx="1"/>
          </p:nvPr>
        </p:nvSpPr>
        <p:spPr>
          <a:xfrm>
            <a:off x="895147" y="1081358"/>
            <a:ext cx="7857762" cy="4723906"/>
          </a:xfrm>
        </p:spPr>
        <p:txBody>
          <a:bodyPr>
            <a:normAutofit fontScale="70000" lnSpcReduction="20000"/>
          </a:bodyPr>
          <a:lstStyle/>
          <a:p>
            <a:pPr marL="0" indent="0">
              <a:lnSpc>
                <a:spcPct val="150000"/>
              </a:lnSpc>
              <a:buNone/>
            </a:pPr>
            <a:r>
              <a:rPr lang="en-US" altLang="zh-TW" sz="2800" b="1" dirty="0">
                <a:solidFill>
                  <a:srgbClr val="FF0000"/>
                </a:solidFill>
                <a:latin typeface="標楷體" panose="03000509000000000000" pitchFamily="65" charset="-120"/>
                <a:ea typeface="標楷體" panose="03000509000000000000" pitchFamily="65" charset="-120"/>
              </a:rPr>
              <a:t>《</a:t>
            </a:r>
            <a:r>
              <a:rPr lang="zh-TW" altLang="en-US" sz="2800" b="1" dirty="0">
                <a:solidFill>
                  <a:srgbClr val="FF0000"/>
                </a:solidFill>
                <a:latin typeface="標楷體" panose="03000509000000000000" pitchFamily="65" charset="-120"/>
                <a:ea typeface="標楷體" panose="03000509000000000000" pitchFamily="65" charset="-120"/>
              </a:rPr>
              <a:t>校園性別事件防治準則</a:t>
            </a:r>
            <a:r>
              <a:rPr lang="en-US" altLang="zh-TW" sz="2800" b="1" dirty="0">
                <a:solidFill>
                  <a:srgbClr val="FF0000"/>
                </a:solidFill>
                <a:latin typeface="標楷體" panose="03000509000000000000" pitchFamily="65" charset="-120"/>
                <a:ea typeface="標楷體" panose="03000509000000000000" pitchFamily="65" charset="-120"/>
              </a:rPr>
              <a:t>》</a:t>
            </a:r>
          </a:p>
          <a:p>
            <a:pPr>
              <a:lnSpc>
                <a:spcPct val="150000"/>
              </a:lnSpc>
            </a:pPr>
            <a:r>
              <a:rPr lang="en-US" altLang="zh-TW" sz="3100" b="1" dirty="0">
                <a:latin typeface="標楷體" panose="03000509000000000000" pitchFamily="65" charset="-120"/>
                <a:ea typeface="標楷體" panose="03000509000000000000" pitchFamily="65" charset="-120"/>
              </a:rPr>
              <a:t>§6</a:t>
            </a:r>
            <a:r>
              <a:rPr lang="zh-TW" altLang="en-US" dirty="0">
                <a:latin typeface="標楷體" panose="03000509000000000000" pitchFamily="65" charset="-120"/>
                <a:ea typeface="標楷體" panose="03000509000000000000" pitchFamily="65" charset="-120"/>
              </a:rPr>
              <a:t>學校教職員工於進行校內外教學活動、執行業務及人際互動時，應</a:t>
            </a:r>
            <a:r>
              <a:rPr lang="zh-TW" altLang="en-US" b="1" dirty="0">
                <a:solidFill>
                  <a:srgbClr val="FF0066"/>
                </a:solidFill>
                <a:latin typeface="標楷體" panose="03000509000000000000" pitchFamily="65" charset="-120"/>
                <a:ea typeface="標楷體" panose="03000509000000000000" pitchFamily="65" charset="-120"/>
              </a:rPr>
              <a:t>尊重多元性別差異，消除性別歧視</a:t>
            </a:r>
            <a:r>
              <a:rPr lang="zh-TW" altLang="en-US" dirty="0">
                <a:latin typeface="標楷體" panose="03000509000000000000" pitchFamily="65" charset="-120"/>
                <a:ea typeface="標楷體" panose="03000509000000000000" pitchFamily="65" charset="-120"/>
              </a:rPr>
              <a:t>。</a:t>
            </a:r>
            <a:endParaRPr lang="en-US" altLang="zh-TW" dirty="0">
              <a:latin typeface="標楷體" panose="03000509000000000000" pitchFamily="65" charset="-120"/>
              <a:ea typeface="標楷體" panose="03000509000000000000" pitchFamily="65" charset="-120"/>
            </a:endParaRPr>
          </a:p>
          <a:p>
            <a:pPr>
              <a:lnSpc>
                <a:spcPct val="150000"/>
              </a:lnSpc>
            </a:pPr>
            <a:r>
              <a:rPr lang="en-US" altLang="zh-TW" sz="3100" b="1" dirty="0">
                <a:latin typeface="標楷體" panose="03000509000000000000" pitchFamily="65" charset="-120"/>
                <a:ea typeface="標楷體" panose="03000509000000000000" pitchFamily="65" charset="-120"/>
              </a:rPr>
              <a:t>§8</a:t>
            </a:r>
            <a:r>
              <a:rPr lang="zh-TW" altLang="en-US" dirty="0">
                <a:latin typeface="標楷體" panose="03000509000000000000" pitchFamily="65" charset="-120"/>
                <a:ea typeface="標楷體" panose="03000509000000000000" pitchFamily="65" charset="-120"/>
              </a:rPr>
              <a:t>校長或教職員工與</a:t>
            </a:r>
            <a:r>
              <a:rPr lang="zh-TW" altLang="en-US" b="1" dirty="0">
                <a:latin typeface="標楷體" panose="03000509000000000000" pitchFamily="65" charset="-120"/>
                <a:ea typeface="標楷體" panose="03000509000000000000" pitchFamily="65" charset="-120"/>
              </a:rPr>
              <a:t>未成年學生</a:t>
            </a:r>
            <a:r>
              <a:rPr lang="zh-TW" altLang="en-US" dirty="0">
                <a:latin typeface="標楷體" panose="03000509000000000000" pitchFamily="65" charset="-120"/>
                <a:ea typeface="標楷體" panose="03000509000000000000" pitchFamily="65" charset="-120"/>
              </a:rPr>
              <a:t>，在與性或性別有關之人際互動上，不得發展以性行為或情感為基礎等有違專業倫理之關係；於執行教學、指導、訓練、評鑑、管理、輔導學生或提供學生工作機會而有地位、知識、年齡、或資源之不對等權勢關係時，</a:t>
            </a:r>
            <a:r>
              <a:rPr lang="zh-TW" altLang="en-US" b="1" dirty="0">
                <a:solidFill>
                  <a:srgbClr val="FF0066"/>
                </a:solidFill>
                <a:latin typeface="標楷體" panose="03000509000000000000" pitchFamily="65" charset="-120"/>
                <a:ea typeface="標楷體" panose="03000509000000000000" pitchFamily="65" charset="-120"/>
              </a:rPr>
              <a:t>與成年學生</a:t>
            </a:r>
            <a:r>
              <a:rPr lang="zh-TW" altLang="en-US" dirty="0">
                <a:latin typeface="標楷體" panose="03000509000000000000" pitchFamily="65" charset="-120"/>
                <a:ea typeface="標楷體" panose="03000509000000000000" pitchFamily="65" charset="-120"/>
              </a:rPr>
              <a:t>在</a:t>
            </a:r>
            <a:r>
              <a:rPr lang="zh-TW" altLang="en-US" b="1" dirty="0">
                <a:solidFill>
                  <a:srgbClr val="FF0066"/>
                </a:solidFill>
                <a:latin typeface="標楷體" panose="03000509000000000000" pitchFamily="65" charset="-120"/>
                <a:ea typeface="標楷體" panose="03000509000000000000" pitchFamily="65" charset="-120"/>
              </a:rPr>
              <a:t>與性或性別有關之人際互動</a:t>
            </a:r>
            <a:r>
              <a:rPr lang="zh-TW" altLang="en-US" dirty="0">
                <a:latin typeface="標楷體" panose="03000509000000000000" pitchFamily="65" charset="-120"/>
                <a:ea typeface="標楷體" panose="03000509000000000000" pitchFamily="65" charset="-120"/>
              </a:rPr>
              <a:t>上，</a:t>
            </a:r>
            <a:r>
              <a:rPr lang="zh-TW" altLang="en-US" b="1" dirty="0">
                <a:solidFill>
                  <a:srgbClr val="FF0066"/>
                </a:solidFill>
                <a:latin typeface="標楷體" panose="03000509000000000000" pitchFamily="65" charset="-120"/>
                <a:ea typeface="標楷體" panose="03000509000000000000" pitchFamily="65" charset="-120"/>
              </a:rPr>
              <a:t>不得發展以性行為或情感為基礎等有違專業倫理之關係</a:t>
            </a:r>
            <a:r>
              <a:rPr lang="zh-TW" altLang="en-US" dirty="0">
                <a:latin typeface="標楷體" panose="03000509000000000000" pitchFamily="65" charset="-120"/>
                <a:ea typeface="標楷體" panose="03000509000000000000" pitchFamily="65" charset="-120"/>
              </a:rPr>
              <a:t>；發現其與學生之關係有惟前述之虞者，應</a:t>
            </a:r>
            <a:r>
              <a:rPr lang="zh-TW" altLang="en-US" b="1" dirty="0">
                <a:solidFill>
                  <a:srgbClr val="FF0066"/>
                </a:solidFill>
                <a:latin typeface="標楷體" panose="03000509000000000000" pitchFamily="65" charset="-120"/>
                <a:ea typeface="標楷體" panose="03000509000000000000" pitchFamily="65" charset="-120"/>
              </a:rPr>
              <a:t>主動迴避</a:t>
            </a:r>
            <a:r>
              <a:rPr lang="zh-TW" altLang="en-US" dirty="0">
                <a:latin typeface="標楷體" panose="03000509000000000000" pitchFamily="65" charset="-120"/>
                <a:ea typeface="標楷體" panose="03000509000000000000" pitchFamily="65" charset="-120"/>
              </a:rPr>
              <a:t>級陳報學校主管處理。</a:t>
            </a:r>
            <a:endParaRPr lang="en-US" altLang="zh-TW" dirty="0">
              <a:latin typeface="標楷體" panose="03000509000000000000" pitchFamily="65" charset="-120"/>
              <a:ea typeface="標楷體" panose="03000509000000000000" pitchFamily="65" charset="-120"/>
            </a:endParaRPr>
          </a:p>
          <a:p>
            <a:pPr>
              <a:lnSpc>
                <a:spcPct val="150000"/>
              </a:lnSpc>
            </a:pPr>
            <a:r>
              <a:rPr lang="en-US" altLang="zh-TW" sz="3100" b="1" dirty="0">
                <a:latin typeface="標楷體" panose="03000509000000000000" pitchFamily="65" charset="-120"/>
                <a:ea typeface="標楷體" panose="03000509000000000000" pitchFamily="65" charset="-120"/>
              </a:rPr>
              <a:t>§9</a:t>
            </a:r>
            <a:r>
              <a:rPr lang="zh-TW" altLang="en-US" dirty="0">
                <a:latin typeface="標楷體" panose="03000509000000000000" pitchFamily="65" charset="-120"/>
                <a:ea typeface="標楷體" panose="03000509000000000000" pitchFamily="65" charset="-120"/>
              </a:rPr>
              <a:t>校長或教職員工應尊重他人與自己之性或身體之自主，</a:t>
            </a:r>
            <a:r>
              <a:rPr lang="zh-TW" altLang="en-US" b="1" dirty="0">
                <a:solidFill>
                  <a:srgbClr val="FF0066"/>
                </a:solidFill>
                <a:latin typeface="標楷體" panose="03000509000000000000" pitchFamily="65" charset="-120"/>
                <a:ea typeface="標楷體" panose="03000509000000000000" pitchFamily="65" charset="-120"/>
              </a:rPr>
              <a:t>避免不受歡迎之追求行為</a:t>
            </a:r>
            <a:r>
              <a:rPr lang="zh-TW" altLang="en-US" dirty="0">
                <a:latin typeface="標楷體" panose="03000509000000000000" pitchFamily="65" charset="-120"/>
                <a:ea typeface="標楷體" panose="03000509000000000000" pitchFamily="65" charset="-120"/>
              </a:rPr>
              <a:t>，並</a:t>
            </a:r>
            <a:r>
              <a:rPr lang="zh-TW" altLang="en-US" b="1" dirty="0">
                <a:solidFill>
                  <a:srgbClr val="FF0066"/>
                </a:solidFill>
                <a:latin typeface="標楷體" panose="03000509000000000000" pitchFamily="65" charset="-120"/>
                <a:ea typeface="標楷體" panose="03000509000000000000" pitchFamily="65" charset="-120"/>
              </a:rPr>
              <a:t>不得以強制或暴力手段處理與性或性別有關之衝突</a:t>
            </a:r>
            <a:r>
              <a:rPr lang="zh-TW" altLang="en-US" dirty="0"/>
              <a:t>。</a:t>
            </a:r>
          </a:p>
        </p:txBody>
      </p:sp>
      <p:sp>
        <p:nvSpPr>
          <p:cNvPr id="6" name="向右箭號 5"/>
          <p:cNvSpPr/>
          <p:nvPr/>
        </p:nvSpPr>
        <p:spPr>
          <a:xfrm>
            <a:off x="391091" y="3861048"/>
            <a:ext cx="504056" cy="576064"/>
          </a:xfrm>
          <a:prstGeom prst="rightArrow">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6" descr="http://me.youthwant.com.tw/club/club/ac_file/96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1013" y="155575"/>
            <a:ext cx="860425"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13537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914400" y="274638"/>
            <a:ext cx="7772400" cy="850106"/>
          </a:xfrm>
        </p:spPr>
        <p:txBody>
          <a:bodyPr>
            <a:normAutofit/>
          </a:bodyPr>
          <a:lstStyle/>
          <a:p>
            <a:r>
              <a:rPr lang="zh-TW" altLang="en-US" sz="3200" b="1" dirty="0">
                <a:solidFill>
                  <a:srgbClr val="00B050"/>
                </a:solidFill>
              </a:rPr>
              <a:t>教師法第</a:t>
            </a:r>
            <a:r>
              <a:rPr lang="en-US" altLang="zh-TW" sz="3200" b="1" dirty="0">
                <a:solidFill>
                  <a:srgbClr val="00B050"/>
                </a:solidFill>
              </a:rPr>
              <a:t>14</a:t>
            </a:r>
            <a:r>
              <a:rPr lang="zh-TW" altLang="en-US" sz="3200" b="1" dirty="0">
                <a:solidFill>
                  <a:srgbClr val="00B050"/>
                </a:solidFill>
              </a:rPr>
              <a:t>條有關校園性平事件</a:t>
            </a:r>
            <a:endParaRPr lang="zh-TW" altLang="en-US" sz="2000" b="1" dirty="0">
              <a:solidFill>
                <a:srgbClr val="00B050"/>
              </a:solidFill>
            </a:endParaRPr>
          </a:p>
        </p:txBody>
      </p:sp>
      <p:sp>
        <p:nvSpPr>
          <p:cNvPr id="3" name="投影片編號版面配置區 2"/>
          <p:cNvSpPr>
            <a:spLocks noGrp="1"/>
          </p:cNvSpPr>
          <p:nvPr>
            <p:ph type="sldNum" sz="quarter" idx="12"/>
          </p:nvPr>
        </p:nvSpPr>
        <p:spPr/>
        <p:txBody>
          <a:bodyPr>
            <a:normAutofit/>
          </a:bodyPr>
          <a:lstStyle/>
          <a:p>
            <a:fld id="{B83A31F8-1AE2-4946-A3DB-4D2A5AB1AD9D}" type="slidenum">
              <a:rPr lang="zh-TW" altLang="en-US" smtClean="0"/>
              <a:pPr/>
              <a:t>19</a:t>
            </a:fld>
            <a:endParaRPr lang="zh-TW" altLang="en-US"/>
          </a:p>
        </p:txBody>
      </p:sp>
      <p:sp>
        <p:nvSpPr>
          <p:cNvPr id="4" name="內容版面配置區 3"/>
          <p:cNvSpPr>
            <a:spLocks noGrp="1"/>
          </p:cNvSpPr>
          <p:nvPr>
            <p:ph sz="quarter" idx="1"/>
          </p:nvPr>
        </p:nvSpPr>
        <p:spPr>
          <a:xfrm>
            <a:off x="575436" y="1268760"/>
            <a:ext cx="8153400" cy="5472608"/>
          </a:xfrm>
        </p:spPr>
        <p:txBody>
          <a:bodyPr>
            <a:noAutofit/>
          </a:bodyPr>
          <a:lstStyle/>
          <a:p>
            <a:r>
              <a:rPr lang="zh-TW" altLang="en-US" sz="2400" b="1" dirty="0">
                <a:solidFill>
                  <a:srgbClr val="FF0000"/>
                </a:solidFill>
                <a:latin typeface="標楷體" panose="03000509000000000000" pitchFamily="65" charset="-120"/>
                <a:ea typeface="標楷體" panose="03000509000000000000" pitchFamily="65" charset="-120"/>
              </a:rPr>
              <a:t>應予解聘，且終身不得聘任為教師</a:t>
            </a:r>
            <a:r>
              <a:rPr lang="zh-TW" altLang="en-US" sz="2400" dirty="0">
                <a:latin typeface="標楷體" panose="03000509000000000000" pitchFamily="65" charset="-120"/>
                <a:ea typeface="標楷體" panose="03000509000000000000" pitchFamily="65" charset="-120"/>
              </a:rPr>
              <a:t>：</a:t>
            </a:r>
            <a:endParaRPr lang="en-US" altLang="zh-TW" sz="2400" dirty="0">
              <a:latin typeface="標楷體" panose="03000509000000000000" pitchFamily="65" charset="-120"/>
              <a:ea typeface="標楷體" panose="03000509000000000000" pitchFamily="65" charset="-120"/>
            </a:endParaRPr>
          </a:p>
          <a:p>
            <a:pPr lvl="1"/>
            <a:r>
              <a:rPr lang="en-US" altLang="zh-TW" sz="1800" dirty="0">
                <a:latin typeface="標楷體" panose="03000509000000000000" pitchFamily="65" charset="-120"/>
                <a:ea typeface="標楷體" panose="03000509000000000000" pitchFamily="65" charset="-120"/>
              </a:rPr>
              <a:t>(</a:t>
            </a:r>
            <a:r>
              <a:rPr lang="zh-TW" altLang="en-US" sz="1800" dirty="0">
                <a:latin typeface="標楷體" panose="03000509000000000000" pitchFamily="65" charset="-120"/>
                <a:ea typeface="標楷體" panose="03000509000000000000" pitchFamily="65" charset="-120"/>
              </a:rPr>
              <a:t>第</a:t>
            </a:r>
            <a:r>
              <a:rPr lang="en-US" altLang="zh-TW" sz="1800" dirty="0">
                <a:latin typeface="標楷體" panose="03000509000000000000" pitchFamily="65" charset="-120"/>
                <a:ea typeface="標楷體" panose="03000509000000000000" pitchFamily="65" charset="-120"/>
              </a:rPr>
              <a:t>1</a:t>
            </a:r>
            <a:r>
              <a:rPr lang="zh-TW" altLang="en-US" sz="1800" dirty="0">
                <a:latin typeface="標楷體" panose="03000509000000000000" pitchFamily="65" charset="-120"/>
                <a:ea typeface="標楷體" panose="03000509000000000000" pitchFamily="65" charset="-120"/>
              </a:rPr>
              <a:t>款</a:t>
            </a:r>
            <a:r>
              <a:rPr lang="en-US" altLang="zh-TW" sz="1800" dirty="0">
                <a:latin typeface="標楷體" panose="03000509000000000000" pitchFamily="65" charset="-120"/>
                <a:ea typeface="標楷體" panose="03000509000000000000" pitchFamily="65" charset="-120"/>
              </a:rPr>
              <a:t>)</a:t>
            </a:r>
            <a:r>
              <a:rPr lang="zh-TW" altLang="en-US" sz="1800" dirty="0">
                <a:latin typeface="標楷體" panose="03000509000000000000" pitchFamily="65" charset="-120"/>
                <a:ea typeface="標楷體" panose="03000509000000000000" pitchFamily="65" charset="-120"/>
              </a:rPr>
              <a:t>犯性侵害犯罪防治法第二條第一項所定之罪，經</a:t>
            </a:r>
            <a:r>
              <a:rPr lang="zh-TW" altLang="en-US" sz="1800" b="1" dirty="0">
                <a:latin typeface="標楷體" panose="03000509000000000000" pitchFamily="65" charset="-120"/>
                <a:ea typeface="標楷體" panose="03000509000000000000" pitchFamily="65" charset="-120"/>
              </a:rPr>
              <a:t>有罪判決確定</a:t>
            </a:r>
            <a:r>
              <a:rPr lang="zh-TW" altLang="en-US" sz="1800" dirty="0">
                <a:latin typeface="標楷體" panose="03000509000000000000" pitchFamily="65" charset="-120"/>
                <a:ea typeface="標楷體" panose="03000509000000000000" pitchFamily="65" charset="-120"/>
              </a:rPr>
              <a:t>。</a:t>
            </a:r>
            <a:endParaRPr lang="en-US" altLang="zh-TW" sz="1800" dirty="0">
              <a:latin typeface="標楷體" panose="03000509000000000000" pitchFamily="65" charset="-120"/>
              <a:ea typeface="標楷體" panose="03000509000000000000" pitchFamily="65" charset="-120"/>
            </a:endParaRPr>
          </a:p>
          <a:p>
            <a:pPr marL="320040" lvl="1" indent="0">
              <a:buNone/>
            </a:pPr>
            <a:r>
              <a:rPr lang="zh-TW" altLang="en-US" sz="1800" dirty="0">
                <a:latin typeface="標楷體" panose="03000509000000000000" pitchFamily="65" charset="-120"/>
                <a:ea typeface="標楷體" panose="03000509000000000000" pitchFamily="65" charset="-120"/>
              </a:rPr>
              <a:t>→本款</a:t>
            </a:r>
            <a:r>
              <a:rPr lang="zh-TW" altLang="en-US" sz="1800" dirty="0">
                <a:solidFill>
                  <a:srgbClr val="0070C0"/>
                </a:solidFill>
                <a:latin typeface="標楷體" panose="03000509000000000000" pitchFamily="65" charset="-120"/>
                <a:ea typeface="標楷體" panose="03000509000000000000" pitchFamily="65" charset="-120"/>
              </a:rPr>
              <a:t>免經教評會審議</a:t>
            </a:r>
            <a:r>
              <a:rPr lang="zh-TW" altLang="en-US" sz="1800" dirty="0">
                <a:latin typeface="標楷體" panose="03000509000000000000" pitchFamily="65" charset="-120"/>
                <a:ea typeface="標楷體" panose="03000509000000000000" pitchFamily="65" charset="-120"/>
              </a:rPr>
              <a:t>，並</a:t>
            </a:r>
            <a:r>
              <a:rPr lang="zh-TW" altLang="en-US" sz="1800" dirty="0">
                <a:solidFill>
                  <a:srgbClr val="0070C0"/>
                </a:solidFill>
                <a:latin typeface="標楷體" panose="03000509000000000000" pitchFamily="65" charset="-120"/>
                <a:ea typeface="標楷體" panose="03000509000000000000" pitchFamily="65" charset="-120"/>
              </a:rPr>
              <a:t>免報主管機關核准</a:t>
            </a:r>
            <a:r>
              <a:rPr lang="zh-TW" altLang="en-US" sz="1800" dirty="0">
                <a:latin typeface="標楷體" panose="03000509000000000000" pitchFamily="65" charset="-120"/>
                <a:ea typeface="標楷體" panose="03000509000000000000" pitchFamily="65" charset="-120"/>
              </a:rPr>
              <a:t>，</a:t>
            </a:r>
            <a:r>
              <a:rPr lang="zh-TW" altLang="en-US" sz="1800" dirty="0">
                <a:solidFill>
                  <a:srgbClr val="0070C0"/>
                </a:solidFill>
                <a:latin typeface="標楷體" panose="03000509000000000000" pitchFamily="65" charset="-120"/>
                <a:ea typeface="標楷體" panose="03000509000000000000" pitchFamily="65" charset="-120"/>
              </a:rPr>
              <a:t>予以解聘</a:t>
            </a:r>
            <a:r>
              <a:rPr lang="zh-TW" altLang="en-US" sz="1800" dirty="0">
                <a:latin typeface="標楷體" panose="03000509000000000000" pitchFamily="65" charset="-120"/>
                <a:ea typeface="標楷體" panose="03000509000000000000" pitchFamily="65" charset="-120"/>
              </a:rPr>
              <a:t>。</a:t>
            </a:r>
            <a:endParaRPr lang="en-US" altLang="zh-TW" sz="1800" dirty="0">
              <a:latin typeface="標楷體" panose="03000509000000000000" pitchFamily="65" charset="-120"/>
              <a:ea typeface="標楷體" panose="03000509000000000000" pitchFamily="65" charset="-120"/>
            </a:endParaRPr>
          </a:p>
          <a:p>
            <a:pPr lvl="1"/>
            <a:r>
              <a:rPr lang="en-US" altLang="zh-TW" sz="1800" dirty="0">
                <a:latin typeface="標楷體" panose="03000509000000000000" pitchFamily="65" charset="-120"/>
                <a:ea typeface="標楷體" panose="03000509000000000000" pitchFamily="65" charset="-120"/>
              </a:rPr>
              <a:t>(</a:t>
            </a:r>
            <a:r>
              <a:rPr lang="zh-TW" altLang="en-US" sz="1800" dirty="0">
                <a:latin typeface="標楷體" panose="03000509000000000000" pitchFamily="65" charset="-120"/>
                <a:ea typeface="標楷體" panose="03000509000000000000" pitchFamily="65" charset="-120"/>
              </a:rPr>
              <a:t>第</a:t>
            </a:r>
            <a:r>
              <a:rPr lang="en-US" altLang="zh-TW" sz="1800" dirty="0">
                <a:latin typeface="標楷體" panose="03000509000000000000" pitchFamily="65" charset="-120"/>
                <a:ea typeface="標楷體" panose="03000509000000000000" pitchFamily="65" charset="-120"/>
              </a:rPr>
              <a:t>4</a:t>
            </a:r>
            <a:r>
              <a:rPr lang="zh-TW" altLang="en-US" sz="1800" dirty="0">
                <a:latin typeface="標楷體" panose="03000509000000000000" pitchFamily="65" charset="-120"/>
                <a:ea typeface="標楷體" panose="03000509000000000000" pitchFamily="65" charset="-120"/>
              </a:rPr>
              <a:t>款</a:t>
            </a:r>
            <a:r>
              <a:rPr lang="en-US" altLang="zh-TW" sz="1800" dirty="0">
                <a:latin typeface="標楷體" panose="03000509000000000000" pitchFamily="65" charset="-120"/>
                <a:ea typeface="標楷體" panose="03000509000000000000" pitchFamily="65" charset="-120"/>
              </a:rPr>
              <a:t>)</a:t>
            </a:r>
            <a:r>
              <a:rPr lang="zh-TW" altLang="en-US" sz="1800" dirty="0">
                <a:latin typeface="標楷體" panose="03000509000000000000" pitchFamily="65" charset="-120"/>
                <a:ea typeface="標楷體" panose="03000509000000000000" pitchFamily="65" charset="-120"/>
              </a:rPr>
              <a:t>經學校性別平等教育委員會或依法組成之相關</a:t>
            </a:r>
            <a:r>
              <a:rPr lang="zh-TW" altLang="en-US" sz="1800" b="1" dirty="0">
                <a:latin typeface="標楷體" panose="03000509000000000000" pitchFamily="65" charset="-120"/>
                <a:ea typeface="標楷體" panose="03000509000000000000" pitchFamily="65" charset="-120"/>
              </a:rPr>
              <a:t>委員會調查確認有性侵害行為屬實</a:t>
            </a:r>
            <a:r>
              <a:rPr lang="zh-TW" altLang="en-US" sz="1800" dirty="0">
                <a:latin typeface="標楷體" panose="03000509000000000000" pitchFamily="65" charset="-120"/>
                <a:ea typeface="標楷體" panose="03000509000000000000" pitchFamily="65" charset="-120"/>
              </a:rPr>
              <a:t>。</a:t>
            </a:r>
            <a:endParaRPr lang="en-US" altLang="zh-TW" sz="1800" dirty="0">
              <a:latin typeface="標楷體" panose="03000509000000000000" pitchFamily="65" charset="-120"/>
              <a:ea typeface="標楷體" panose="03000509000000000000" pitchFamily="65" charset="-120"/>
            </a:endParaRPr>
          </a:p>
          <a:p>
            <a:pPr lvl="1"/>
            <a:r>
              <a:rPr lang="en-US" altLang="zh-TW" sz="1800" dirty="0">
                <a:latin typeface="標楷體" panose="03000509000000000000" pitchFamily="65" charset="-120"/>
                <a:ea typeface="標楷體" panose="03000509000000000000" pitchFamily="65" charset="-120"/>
              </a:rPr>
              <a:t>(</a:t>
            </a:r>
            <a:r>
              <a:rPr lang="zh-TW" altLang="en-US" sz="1800" dirty="0">
                <a:latin typeface="標楷體" panose="03000509000000000000" pitchFamily="65" charset="-120"/>
                <a:ea typeface="標楷體" panose="03000509000000000000" pitchFamily="65" charset="-120"/>
              </a:rPr>
              <a:t>第</a:t>
            </a:r>
            <a:r>
              <a:rPr lang="en-US" altLang="zh-TW" sz="1800" dirty="0">
                <a:latin typeface="標楷體" panose="03000509000000000000" pitchFamily="65" charset="-120"/>
                <a:ea typeface="標楷體" panose="03000509000000000000" pitchFamily="65" charset="-120"/>
              </a:rPr>
              <a:t>5</a:t>
            </a:r>
            <a:r>
              <a:rPr lang="zh-TW" altLang="en-US" sz="1800" dirty="0">
                <a:latin typeface="標楷體" panose="03000509000000000000" pitchFamily="65" charset="-120"/>
                <a:ea typeface="標楷體" panose="03000509000000000000" pitchFamily="65" charset="-120"/>
              </a:rPr>
              <a:t>款</a:t>
            </a:r>
            <a:r>
              <a:rPr lang="en-US" altLang="zh-TW" sz="1800" dirty="0">
                <a:latin typeface="標楷體" panose="03000509000000000000" pitchFamily="65" charset="-120"/>
                <a:ea typeface="標楷體" panose="03000509000000000000" pitchFamily="65" charset="-120"/>
              </a:rPr>
              <a:t>)</a:t>
            </a:r>
            <a:r>
              <a:rPr lang="zh-TW" altLang="en-US" sz="1800" dirty="0">
                <a:latin typeface="標楷體" panose="03000509000000000000" pitchFamily="65" charset="-120"/>
                <a:ea typeface="標楷體" panose="03000509000000000000" pitchFamily="65" charset="-120"/>
              </a:rPr>
              <a:t>經學校性平會或依法組成之相關委員會</a:t>
            </a:r>
            <a:r>
              <a:rPr lang="zh-TW" altLang="en-US" sz="1800" b="1" dirty="0">
                <a:latin typeface="標楷體" panose="03000509000000000000" pitchFamily="65" charset="-120"/>
                <a:ea typeface="標楷體" panose="03000509000000000000" pitchFamily="65" charset="-120"/>
              </a:rPr>
              <a:t>調查確認有性騷擾或性霸凌行為</a:t>
            </a:r>
            <a:r>
              <a:rPr lang="zh-TW" altLang="en-US" sz="1800" dirty="0">
                <a:latin typeface="標楷體" panose="03000509000000000000" pitchFamily="65" charset="-120"/>
                <a:ea typeface="標楷體" panose="03000509000000000000" pitchFamily="65" charset="-120"/>
              </a:rPr>
              <a:t>，</a:t>
            </a:r>
            <a:r>
              <a:rPr lang="zh-TW" altLang="en-US" sz="1800" b="1" dirty="0">
                <a:latin typeface="標楷體" panose="03000509000000000000" pitchFamily="65" charset="-120"/>
                <a:ea typeface="標楷體" panose="03000509000000000000" pitchFamily="65" charset="-120"/>
              </a:rPr>
              <a:t>有解聘及終身不得聘任為教師之必要</a:t>
            </a:r>
            <a:r>
              <a:rPr lang="zh-TW" altLang="en-US" sz="1800" dirty="0">
                <a:latin typeface="標楷體" panose="03000509000000000000" pitchFamily="65" charset="-120"/>
                <a:ea typeface="標楷體" panose="03000509000000000000" pitchFamily="65" charset="-120"/>
              </a:rPr>
              <a:t>。</a:t>
            </a:r>
          </a:p>
          <a:p>
            <a:pPr lvl="1"/>
            <a:r>
              <a:rPr lang="en-US" altLang="zh-TW" sz="1800" dirty="0">
                <a:latin typeface="標楷體" panose="03000509000000000000" pitchFamily="65" charset="-120"/>
                <a:ea typeface="標楷體" panose="03000509000000000000" pitchFamily="65" charset="-120"/>
              </a:rPr>
              <a:t>(</a:t>
            </a:r>
            <a:r>
              <a:rPr lang="zh-TW" altLang="en-US" sz="1800" dirty="0">
                <a:latin typeface="標楷體" panose="03000509000000000000" pitchFamily="65" charset="-120"/>
                <a:ea typeface="標楷體" panose="03000509000000000000" pitchFamily="65" charset="-120"/>
              </a:rPr>
              <a:t>第</a:t>
            </a:r>
            <a:r>
              <a:rPr lang="en-US" altLang="zh-TW" sz="1800" dirty="0">
                <a:latin typeface="標楷體" panose="03000509000000000000" pitchFamily="65" charset="-120"/>
                <a:ea typeface="標楷體" panose="03000509000000000000" pitchFamily="65" charset="-120"/>
              </a:rPr>
              <a:t>6</a:t>
            </a:r>
            <a:r>
              <a:rPr lang="zh-TW" altLang="en-US" sz="1800" dirty="0">
                <a:latin typeface="標楷體" panose="03000509000000000000" pitchFamily="65" charset="-120"/>
                <a:ea typeface="標楷體" panose="03000509000000000000" pitchFamily="65" charset="-120"/>
              </a:rPr>
              <a:t>款</a:t>
            </a:r>
            <a:r>
              <a:rPr lang="en-US" altLang="zh-TW" sz="1800" dirty="0">
                <a:latin typeface="標楷體" panose="03000509000000000000" pitchFamily="65" charset="-120"/>
                <a:ea typeface="標楷體" panose="03000509000000000000" pitchFamily="65" charset="-120"/>
              </a:rPr>
              <a:t>)</a:t>
            </a:r>
            <a:r>
              <a:rPr lang="zh-TW" altLang="en-US" sz="1800" dirty="0">
                <a:latin typeface="標楷體" panose="03000509000000000000" pitchFamily="65" charset="-120"/>
                <a:ea typeface="標楷體" panose="03000509000000000000" pitchFamily="65" charset="-120"/>
              </a:rPr>
              <a:t>受兒童及少年性剝削防制條例規定處罰，或受性騷擾防治法第二十條或第二十五條規定處罰，</a:t>
            </a:r>
            <a:r>
              <a:rPr lang="zh-TW" altLang="en-US" sz="1800" b="1" dirty="0">
                <a:latin typeface="標楷體" panose="03000509000000000000" pitchFamily="65" charset="-120"/>
                <a:ea typeface="標楷體" panose="03000509000000000000" pitchFamily="65" charset="-120"/>
              </a:rPr>
              <a:t>經學校性別平等教育委員會確認</a:t>
            </a:r>
            <a:r>
              <a:rPr lang="zh-TW" altLang="en-US" sz="1800" dirty="0">
                <a:latin typeface="標楷體" panose="03000509000000000000" pitchFamily="65" charset="-120"/>
                <a:ea typeface="標楷體" panose="03000509000000000000" pitchFamily="65" charset="-120"/>
              </a:rPr>
              <a:t>，有解聘及</a:t>
            </a:r>
            <a:br>
              <a:rPr lang="zh-TW" altLang="en-US" sz="1800" dirty="0">
                <a:latin typeface="標楷體" panose="03000509000000000000" pitchFamily="65" charset="-120"/>
                <a:ea typeface="標楷體" panose="03000509000000000000" pitchFamily="65" charset="-120"/>
              </a:rPr>
            </a:br>
            <a:r>
              <a:rPr lang="zh-TW" altLang="en-US" sz="1800" dirty="0">
                <a:latin typeface="標楷體" panose="03000509000000000000" pitchFamily="65" charset="-120"/>
                <a:ea typeface="標楷體" panose="03000509000000000000" pitchFamily="65" charset="-120"/>
              </a:rPr>
              <a:t>終身不得聘任為教師之必要。</a:t>
            </a:r>
            <a:endParaRPr lang="en-US" altLang="zh-TW" sz="1800" dirty="0">
              <a:latin typeface="標楷體" panose="03000509000000000000" pitchFamily="65" charset="-120"/>
              <a:ea typeface="標楷體" panose="03000509000000000000" pitchFamily="65" charset="-120"/>
            </a:endParaRPr>
          </a:p>
          <a:p>
            <a:pPr marL="320040" lvl="1" indent="0">
              <a:buNone/>
            </a:pPr>
            <a:r>
              <a:rPr lang="zh-TW" altLang="en-US" sz="1800" dirty="0">
                <a:latin typeface="標楷體" panose="03000509000000000000" pitchFamily="65" charset="-120"/>
                <a:ea typeface="標楷體" panose="03000509000000000000" pitchFamily="65" charset="-120"/>
              </a:rPr>
              <a:t>→以上三款</a:t>
            </a:r>
            <a:r>
              <a:rPr lang="zh-TW" altLang="en-US" sz="1800" dirty="0">
                <a:solidFill>
                  <a:srgbClr val="0070C0"/>
                </a:solidFill>
                <a:latin typeface="標楷體" panose="03000509000000000000" pitchFamily="65" charset="-120"/>
                <a:ea typeface="標楷體" panose="03000509000000000000" pitchFamily="65" charset="-120"/>
              </a:rPr>
              <a:t>免經教評會審議</a:t>
            </a:r>
            <a:r>
              <a:rPr lang="zh-TW" altLang="en-US" sz="1800" dirty="0">
                <a:latin typeface="標楷體" panose="03000509000000000000" pitchFamily="65" charset="-120"/>
                <a:ea typeface="標楷體" panose="03000509000000000000" pitchFamily="65" charset="-120"/>
              </a:rPr>
              <a:t>，</a:t>
            </a:r>
            <a:r>
              <a:rPr lang="zh-TW" altLang="en-US" sz="1800" dirty="0">
                <a:solidFill>
                  <a:srgbClr val="0070C0"/>
                </a:solidFill>
                <a:latin typeface="標楷體" panose="03000509000000000000" pitchFamily="65" charset="-120"/>
                <a:ea typeface="標楷體" panose="03000509000000000000" pitchFamily="65" charset="-120"/>
              </a:rPr>
              <a:t>由學校逕報主管機關核准後，予以解聘</a:t>
            </a:r>
            <a:endParaRPr lang="en-US" altLang="zh-TW" sz="1800" dirty="0">
              <a:solidFill>
                <a:srgbClr val="0070C0"/>
              </a:solidFill>
              <a:latin typeface="標楷體" panose="03000509000000000000" pitchFamily="65" charset="-120"/>
              <a:ea typeface="標楷體" panose="03000509000000000000" pitchFamily="65" charset="-120"/>
            </a:endParaRPr>
          </a:p>
          <a:p>
            <a:pPr lvl="1"/>
            <a:r>
              <a:rPr lang="en-US" altLang="zh-TW" sz="1800" dirty="0">
                <a:latin typeface="標楷體" panose="03000509000000000000" pitchFamily="65" charset="-120"/>
                <a:ea typeface="標楷體" panose="03000509000000000000" pitchFamily="65" charset="-120"/>
              </a:rPr>
              <a:t>(</a:t>
            </a:r>
            <a:r>
              <a:rPr lang="zh-TW" altLang="en-US" sz="1800" dirty="0">
                <a:latin typeface="標楷體" panose="03000509000000000000" pitchFamily="65" charset="-120"/>
                <a:ea typeface="標楷體" panose="03000509000000000000" pitchFamily="65" charset="-120"/>
              </a:rPr>
              <a:t>第</a:t>
            </a:r>
            <a:r>
              <a:rPr lang="en-US" altLang="zh-TW" sz="1800" dirty="0">
                <a:latin typeface="標楷體" panose="03000509000000000000" pitchFamily="65" charset="-120"/>
                <a:ea typeface="標楷體" panose="03000509000000000000" pitchFamily="65" charset="-120"/>
              </a:rPr>
              <a:t>8</a:t>
            </a:r>
            <a:r>
              <a:rPr lang="zh-TW" altLang="en-US" sz="1800" dirty="0">
                <a:latin typeface="標楷體" panose="03000509000000000000" pitchFamily="65" charset="-120"/>
                <a:ea typeface="標楷體" panose="03000509000000000000" pitchFamily="65" charset="-120"/>
              </a:rPr>
              <a:t>款</a:t>
            </a:r>
            <a:r>
              <a:rPr lang="en-US" altLang="zh-TW" sz="1800" dirty="0">
                <a:latin typeface="標楷體" panose="03000509000000000000" pitchFamily="65" charset="-120"/>
                <a:ea typeface="標楷體" panose="03000509000000000000" pitchFamily="65" charset="-120"/>
              </a:rPr>
              <a:t>)</a:t>
            </a:r>
            <a:r>
              <a:rPr lang="zh-TW" altLang="en-US" sz="1800" b="1" dirty="0">
                <a:latin typeface="標楷體" panose="03000509000000000000" pitchFamily="65" charset="-120"/>
                <a:ea typeface="標楷體" panose="03000509000000000000" pitchFamily="65" charset="-120"/>
              </a:rPr>
              <a:t>知悉</a:t>
            </a:r>
            <a:r>
              <a:rPr lang="zh-TW" altLang="en-US" sz="1800" dirty="0">
                <a:latin typeface="標楷體" panose="03000509000000000000" pitchFamily="65" charset="-120"/>
                <a:ea typeface="標楷體" panose="03000509000000000000" pitchFamily="65" charset="-120"/>
              </a:rPr>
              <a:t>服務學校發生</a:t>
            </a:r>
            <a:r>
              <a:rPr lang="zh-TW" altLang="en-US" sz="1800" b="1" dirty="0">
                <a:latin typeface="標楷體" panose="03000509000000000000" pitchFamily="65" charset="-120"/>
                <a:ea typeface="標楷體" panose="03000509000000000000" pitchFamily="65" charset="-120"/>
              </a:rPr>
              <a:t>疑似校園性侵害事件</a:t>
            </a:r>
            <a:r>
              <a:rPr lang="zh-TW" altLang="en-US" sz="1800" dirty="0">
                <a:latin typeface="標楷體" panose="03000509000000000000" pitchFamily="65" charset="-120"/>
                <a:ea typeface="標楷體" panose="03000509000000000000" pitchFamily="65" charset="-120"/>
              </a:rPr>
              <a:t>，</a:t>
            </a:r>
            <a:r>
              <a:rPr lang="zh-TW" altLang="en-US" sz="1800" b="1" dirty="0">
                <a:latin typeface="標楷體" panose="03000509000000000000" pitchFamily="65" charset="-120"/>
                <a:ea typeface="標楷體" panose="03000509000000000000" pitchFamily="65" charset="-120"/>
              </a:rPr>
              <a:t>未</a:t>
            </a:r>
            <a:r>
              <a:rPr lang="zh-TW" altLang="en-US" sz="1800" dirty="0">
                <a:latin typeface="標楷體" panose="03000509000000000000" pitchFamily="65" charset="-120"/>
                <a:ea typeface="標楷體" panose="03000509000000000000" pitchFamily="65" charset="-120"/>
              </a:rPr>
              <a:t>依性別平等教育法規定</a:t>
            </a:r>
            <a:r>
              <a:rPr lang="zh-TW" altLang="en-US" sz="1800" b="1" dirty="0">
                <a:latin typeface="標楷體" panose="03000509000000000000" pitchFamily="65" charset="-120"/>
                <a:ea typeface="標楷體" panose="03000509000000000000" pitchFamily="65" charset="-120"/>
              </a:rPr>
              <a:t>通報</a:t>
            </a:r>
            <a:r>
              <a:rPr lang="zh-TW" altLang="en-US" sz="1800" dirty="0">
                <a:latin typeface="標楷體" panose="03000509000000000000" pitchFamily="65" charset="-120"/>
                <a:ea typeface="標楷體" panose="03000509000000000000" pitchFamily="65" charset="-120"/>
              </a:rPr>
              <a:t>，</a:t>
            </a:r>
            <a:r>
              <a:rPr lang="zh-TW" altLang="en-US" sz="1800" b="1" dirty="0">
                <a:latin typeface="標楷體" panose="03000509000000000000" pitchFamily="65" charset="-120"/>
                <a:ea typeface="標楷體" panose="03000509000000000000" pitchFamily="65" charset="-120"/>
              </a:rPr>
              <a:t>致再度發生</a:t>
            </a:r>
            <a:r>
              <a:rPr lang="zh-TW" altLang="en-US" sz="1800" dirty="0">
                <a:latin typeface="標楷體" panose="03000509000000000000" pitchFamily="65" charset="-120"/>
                <a:ea typeface="標楷體" panose="03000509000000000000" pitchFamily="65" charset="-120"/>
              </a:rPr>
              <a:t>校園性侵害事件；</a:t>
            </a:r>
            <a:r>
              <a:rPr lang="zh-TW" altLang="en-US" sz="1800" b="1" dirty="0">
                <a:latin typeface="標楷體" panose="03000509000000000000" pitchFamily="65" charset="-120"/>
                <a:ea typeface="標楷體" panose="03000509000000000000" pitchFamily="65" charset="-120"/>
              </a:rPr>
              <a:t>或偽造、變造、湮滅或隱匿</a:t>
            </a:r>
            <a:r>
              <a:rPr lang="zh-TW" altLang="en-US" sz="1800" dirty="0">
                <a:latin typeface="標楷體" panose="03000509000000000000" pitchFamily="65" charset="-120"/>
                <a:ea typeface="標楷體" panose="03000509000000000000" pitchFamily="65" charset="-120"/>
              </a:rPr>
              <a:t>他人所犯校園性侵害事件之證據，經有關機關查證屬實。</a:t>
            </a:r>
            <a:endParaRPr lang="en-US" altLang="zh-TW" sz="1800" dirty="0">
              <a:latin typeface="標楷體" panose="03000509000000000000" pitchFamily="65" charset="-120"/>
              <a:ea typeface="標楷體" panose="03000509000000000000" pitchFamily="65" charset="-120"/>
            </a:endParaRPr>
          </a:p>
          <a:p>
            <a:pPr marL="320040" lvl="1" indent="0">
              <a:buNone/>
            </a:pPr>
            <a:r>
              <a:rPr lang="zh-TW" altLang="en-US" sz="1800" dirty="0">
                <a:latin typeface="標楷體" panose="03000509000000000000" pitchFamily="65" charset="-120"/>
                <a:ea typeface="標楷體" panose="03000509000000000000" pitchFamily="65" charset="-120"/>
              </a:rPr>
              <a:t>→應</a:t>
            </a:r>
            <a:r>
              <a:rPr lang="zh-TW" altLang="en-US" sz="1800" dirty="0">
                <a:solidFill>
                  <a:srgbClr val="0070C0"/>
                </a:solidFill>
                <a:latin typeface="標楷體" panose="03000509000000000000" pitchFamily="65" charset="-120"/>
                <a:ea typeface="標楷體" panose="03000509000000000000" pitchFamily="65" charset="-120"/>
              </a:rPr>
              <a:t>經教評會</a:t>
            </a:r>
            <a:r>
              <a:rPr lang="zh-TW" altLang="en-US" sz="1800" dirty="0">
                <a:latin typeface="標楷體" panose="03000509000000000000" pitchFamily="65" charset="-120"/>
                <a:ea typeface="標楷體" panose="03000509000000000000" pitchFamily="65" charset="-120"/>
              </a:rPr>
              <a:t>委員三分之二以上出席及出席委員三分之二以上之</a:t>
            </a:r>
            <a:r>
              <a:rPr lang="zh-TW" altLang="en-US" sz="1800" dirty="0">
                <a:solidFill>
                  <a:srgbClr val="0070C0"/>
                </a:solidFill>
                <a:latin typeface="標楷體" panose="03000509000000000000" pitchFamily="65" charset="-120"/>
                <a:ea typeface="標楷體" panose="03000509000000000000" pitchFamily="65" charset="-120"/>
              </a:rPr>
              <a:t>審議通過，</a:t>
            </a:r>
            <a:endParaRPr lang="en-US" altLang="zh-TW" sz="1800" dirty="0">
              <a:solidFill>
                <a:srgbClr val="0070C0"/>
              </a:solidFill>
              <a:latin typeface="標楷體" panose="03000509000000000000" pitchFamily="65" charset="-120"/>
              <a:ea typeface="標楷體" panose="03000509000000000000" pitchFamily="65" charset="-120"/>
            </a:endParaRPr>
          </a:p>
          <a:p>
            <a:pPr marL="320040" lvl="1" indent="0">
              <a:buNone/>
            </a:pPr>
            <a:r>
              <a:rPr lang="zh-TW" altLang="en-US" sz="1800" dirty="0">
                <a:solidFill>
                  <a:srgbClr val="0070C0"/>
                </a:solidFill>
                <a:latin typeface="標楷體" panose="03000509000000000000" pitchFamily="65" charset="-120"/>
                <a:ea typeface="標楷體" panose="03000509000000000000" pitchFamily="65" charset="-120"/>
              </a:rPr>
              <a:t>     並報主管機關核准後，予以解聘</a:t>
            </a:r>
            <a:r>
              <a:rPr lang="zh-TW" altLang="en-US" sz="1800" dirty="0">
                <a:latin typeface="標楷體" panose="03000509000000000000" pitchFamily="65" charset="-120"/>
                <a:ea typeface="標楷體" panose="03000509000000000000" pitchFamily="65" charset="-120"/>
              </a:rPr>
              <a:t>。</a:t>
            </a:r>
          </a:p>
          <a:p>
            <a:r>
              <a:rPr lang="zh-TW" altLang="en-US" sz="2400" b="1" dirty="0">
                <a:solidFill>
                  <a:srgbClr val="FF0000"/>
                </a:solidFill>
                <a:latin typeface="標楷體" panose="03000509000000000000" pitchFamily="65" charset="-120"/>
                <a:ea typeface="標楷體" panose="03000509000000000000" pitchFamily="65" charset="-120"/>
              </a:rPr>
              <a:t>有以上各款情形者，如已聘任，應予解聘</a:t>
            </a:r>
            <a:r>
              <a:rPr lang="en-US" altLang="zh-TW" sz="2400" b="1" dirty="0">
                <a:solidFill>
                  <a:srgbClr val="FF0000"/>
                </a:solidFill>
                <a:latin typeface="標楷體" panose="03000509000000000000" pitchFamily="65" charset="-120"/>
                <a:ea typeface="標楷體" panose="03000509000000000000" pitchFamily="65" charset="-120"/>
              </a:rPr>
              <a:t>(</a:t>
            </a:r>
            <a:r>
              <a:rPr lang="zh-TW" altLang="en-US" sz="2400" b="1" dirty="0">
                <a:solidFill>
                  <a:srgbClr val="FF0000"/>
                </a:solidFill>
                <a:latin typeface="標楷體" panose="03000509000000000000" pitchFamily="65" charset="-120"/>
                <a:ea typeface="標楷體" panose="03000509000000000000" pitchFamily="65" charset="-120"/>
              </a:rPr>
              <a:t>第</a:t>
            </a:r>
            <a:r>
              <a:rPr lang="en-US" altLang="zh-TW" sz="2400" b="1" dirty="0">
                <a:solidFill>
                  <a:srgbClr val="FF0000"/>
                </a:solidFill>
                <a:latin typeface="標楷體" panose="03000509000000000000" pitchFamily="65" charset="-120"/>
                <a:ea typeface="標楷體" panose="03000509000000000000" pitchFamily="65" charset="-120"/>
              </a:rPr>
              <a:t>19</a:t>
            </a:r>
            <a:r>
              <a:rPr lang="zh-TW" altLang="en-US" sz="2400" b="1" dirty="0">
                <a:solidFill>
                  <a:srgbClr val="FF0000"/>
                </a:solidFill>
                <a:latin typeface="標楷體" panose="03000509000000000000" pitchFamily="65" charset="-120"/>
                <a:ea typeface="標楷體" panose="03000509000000000000" pitchFamily="65" charset="-120"/>
              </a:rPr>
              <a:t>條</a:t>
            </a:r>
            <a:r>
              <a:rPr lang="en-US" altLang="zh-TW" sz="2400" b="1" dirty="0">
                <a:solidFill>
                  <a:srgbClr val="FF0000"/>
                </a:solidFill>
                <a:latin typeface="標楷體" panose="03000509000000000000" pitchFamily="65" charset="-120"/>
                <a:ea typeface="標楷體" panose="03000509000000000000" pitchFamily="65" charset="-120"/>
              </a:rPr>
              <a:t>)</a:t>
            </a:r>
            <a:endParaRPr lang="zh-TW" altLang="en-US" sz="2400" b="1" dirty="0">
              <a:solidFill>
                <a:srgbClr val="FF0000"/>
              </a:solidFill>
              <a:latin typeface="標楷體" panose="03000509000000000000" pitchFamily="65" charset="-120"/>
              <a:ea typeface="標楷體" panose="03000509000000000000" pitchFamily="65" charset="-120"/>
            </a:endParaRPr>
          </a:p>
        </p:txBody>
      </p:sp>
      <p:pic>
        <p:nvPicPr>
          <p:cNvPr id="5" name="Picture 6" descr="http://me.youthwant.com.tw/club/club/ac_file/96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1013" y="155575"/>
            <a:ext cx="860425"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p:cNvSpPr>
            <a:spLocks noGrp="1"/>
          </p:cNvSpPr>
          <p:nvPr>
            <p:ph type="sldNum" sz="quarter" idx="12"/>
          </p:nvPr>
        </p:nvSpPr>
        <p:spPr/>
        <p:txBody>
          <a:bodyPr/>
          <a:lstStyle/>
          <a:p>
            <a:fld id="{B83A31F8-1AE2-4946-A3DB-4D2A5AB1AD9D}" type="slidenum">
              <a:rPr lang="zh-TW" altLang="en-US" smtClean="0"/>
              <a:pPr/>
              <a:t>2</a:t>
            </a:fld>
            <a:endParaRPr lang="zh-TW" altLang="en-US"/>
          </a:p>
        </p:txBody>
      </p:sp>
      <p:sp>
        <p:nvSpPr>
          <p:cNvPr id="4" name="內容版面配置區 3"/>
          <p:cNvSpPr>
            <a:spLocks noGrp="1"/>
          </p:cNvSpPr>
          <p:nvPr>
            <p:ph sz="quarter" idx="1"/>
          </p:nvPr>
        </p:nvSpPr>
        <p:spPr/>
        <p:txBody>
          <a:bodyPr>
            <a:normAutofit lnSpcReduction="10000"/>
          </a:bodyPr>
          <a:lstStyle/>
          <a:p>
            <a:r>
              <a:rPr lang="zh-TW" altLang="en-US" sz="3200" dirty="0">
                <a:solidFill>
                  <a:srgbClr val="0000FF"/>
                </a:solidFill>
                <a:latin typeface="標楷體" panose="03000509000000000000" pitchFamily="65" charset="-120"/>
                <a:ea typeface="標楷體" panose="03000509000000000000" pitchFamily="65" charset="-120"/>
              </a:rPr>
              <a:t>法源依據</a:t>
            </a:r>
            <a:endParaRPr lang="en-US" altLang="zh-TW" sz="3200" dirty="0">
              <a:solidFill>
                <a:srgbClr val="0000FF"/>
              </a:solidFill>
              <a:latin typeface="標楷體" panose="03000509000000000000" pitchFamily="65" charset="-120"/>
              <a:ea typeface="標楷體" panose="03000509000000000000" pitchFamily="65" charset="-120"/>
            </a:endParaRPr>
          </a:p>
          <a:p>
            <a:pPr marL="0" indent="0">
              <a:buNone/>
            </a:pPr>
            <a:r>
              <a:rPr lang="zh-TW" altLang="en-US" sz="2400" dirty="0">
                <a:latin typeface="標楷體" panose="03000509000000000000" pitchFamily="65" charset="-120"/>
                <a:ea typeface="標楷體" panose="03000509000000000000" pitchFamily="65" charset="-120"/>
              </a:rPr>
              <a:t>性別平等工作法</a:t>
            </a:r>
            <a:endParaRPr lang="en-US" altLang="zh-TW" sz="2400" dirty="0">
              <a:latin typeface="標楷體" panose="03000509000000000000" pitchFamily="65" charset="-120"/>
              <a:ea typeface="標楷體" panose="03000509000000000000" pitchFamily="65" charset="-120"/>
            </a:endParaRPr>
          </a:p>
          <a:p>
            <a:pPr marL="0" indent="0">
              <a:buNone/>
            </a:pPr>
            <a:r>
              <a:rPr lang="zh-TW" altLang="en-US" sz="2400" dirty="0">
                <a:latin typeface="標楷體" panose="03000509000000000000" pitchFamily="65" charset="-120"/>
                <a:ea typeface="標楷體" panose="03000509000000000000" pitchFamily="65" charset="-120"/>
              </a:rPr>
              <a:t>性別平等教育法</a:t>
            </a:r>
            <a:endParaRPr lang="en-US" altLang="zh-TW" sz="2400" dirty="0">
              <a:latin typeface="標楷體" panose="03000509000000000000" pitchFamily="65" charset="-120"/>
              <a:ea typeface="標楷體" panose="03000509000000000000" pitchFamily="65" charset="-120"/>
            </a:endParaRPr>
          </a:p>
          <a:p>
            <a:pPr marL="0" indent="0">
              <a:buNone/>
            </a:pPr>
            <a:r>
              <a:rPr lang="zh-TW" altLang="en-US" sz="2400" dirty="0">
                <a:latin typeface="標楷體" panose="03000509000000000000" pitchFamily="65" charset="-120"/>
                <a:ea typeface="標楷體" panose="03000509000000000000" pitchFamily="65" charset="-120"/>
              </a:rPr>
              <a:t>性騷擾防治法</a:t>
            </a:r>
            <a:endParaRPr lang="en-US" altLang="zh-TW" sz="2400" dirty="0">
              <a:latin typeface="標楷體" panose="03000509000000000000" pitchFamily="65" charset="-120"/>
              <a:ea typeface="標楷體" panose="03000509000000000000" pitchFamily="65" charset="-120"/>
            </a:endParaRPr>
          </a:p>
          <a:p>
            <a:pPr marL="0" indent="0">
              <a:buNone/>
            </a:pPr>
            <a:r>
              <a:rPr lang="zh-TW" altLang="en-US" sz="2400" dirty="0">
                <a:latin typeface="標楷體" panose="03000509000000000000" pitchFamily="65" charset="-120"/>
                <a:ea typeface="標楷體" panose="03000509000000000000" pitchFamily="65" charset="-120"/>
              </a:rPr>
              <a:t>校園別事件防治準則</a:t>
            </a:r>
            <a:endParaRPr lang="en-US" altLang="zh-TW" sz="2400" dirty="0">
              <a:latin typeface="標楷體" panose="03000509000000000000" pitchFamily="65" charset="-120"/>
              <a:ea typeface="標楷體" panose="03000509000000000000" pitchFamily="65" charset="-120"/>
            </a:endParaRPr>
          </a:p>
          <a:p>
            <a:pPr marL="0" indent="0">
              <a:buNone/>
            </a:pPr>
            <a:r>
              <a:rPr lang="zh-TW" altLang="zh-TW" sz="2400" dirty="0">
                <a:latin typeface="標楷體" panose="03000509000000000000" pitchFamily="65" charset="-120"/>
                <a:ea typeface="標楷體" panose="03000509000000000000" pitchFamily="65" charset="-120"/>
              </a:rPr>
              <a:t>工作場所性騷擾防治措施申訴及懲戒辦法訂定準則</a:t>
            </a:r>
            <a:endParaRPr lang="en-US" altLang="zh-TW" sz="2400" dirty="0">
              <a:latin typeface="標楷體" panose="03000509000000000000" pitchFamily="65" charset="-120"/>
              <a:ea typeface="標楷體" panose="03000509000000000000" pitchFamily="65" charset="-120"/>
            </a:endParaRPr>
          </a:p>
          <a:p>
            <a:r>
              <a:rPr lang="zh-TW" altLang="en-US" sz="3200" dirty="0">
                <a:solidFill>
                  <a:srgbClr val="0000FF"/>
                </a:solidFill>
                <a:latin typeface="標楷體" panose="03000509000000000000" pitchFamily="65" charset="-120"/>
                <a:ea typeface="標楷體" panose="03000509000000000000" pitchFamily="65" charset="-120"/>
              </a:rPr>
              <a:t>本校規定</a:t>
            </a:r>
            <a:endParaRPr lang="en-US" altLang="zh-TW" sz="3200" dirty="0">
              <a:solidFill>
                <a:srgbClr val="0000FF"/>
              </a:solidFill>
              <a:latin typeface="標楷體" panose="03000509000000000000" pitchFamily="65" charset="-120"/>
              <a:ea typeface="標楷體" panose="03000509000000000000" pitchFamily="65" charset="-120"/>
            </a:endParaRPr>
          </a:p>
          <a:p>
            <a:pPr marL="0" indent="0">
              <a:buNone/>
            </a:pPr>
            <a:r>
              <a:rPr lang="zh-TW" altLang="en-US" sz="2400" dirty="0">
                <a:latin typeface="標楷體" panose="03000509000000000000" pitchFamily="65" charset="-120"/>
                <a:ea typeface="標楷體" panose="03000509000000000000" pitchFamily="65" charset="-120"/>
              </a:rPr>
              <a:t>長庚大學校園性侵害性騷擾或性霸凌防治規定→</a:t>
            </a:r>
            <a:endParaRPr lang="en-US" altLang="zh-TW" sz="2400" dirty="0">
              <a:latin typeface="標楷體" panose="03000509000000000000" pitchFamily="65" charset="-120"/>
              <a:ea typeface="標楷體" panose="03000509000000000000" pitchFamily="65" charset="-120"/>
            </a:endParaRPr>
          </a:p>
          <a:p>
            <a:pPr marL="0" indent="0">
              <a:buNone/>
            </a:pPr>
            <a:r>
              <a:rPr lang="zh-TW" altLang="en-US" sz="2400" dirty="0">
                <a:latin typeface="標楷體" panose="03000509000000000000" pitchFamily="65" charset="-120"/>
                <a:ea typeface="標楷體" panose="03000509000000000000" pitchFamily="65" charset="-120"/>
              </a:rPr>
              <a:t>長庚大學</a:t>
            </a:r>
            <a:r>
              <a:rPr lang="zh-TW" altLang="en-US" sz="2400" dirty="0">
                <a:solidFill>
                  <a:srgbClr val="FF0000"/>
                </a:solidFill>
                <a:latin typeface="標楷體" panose="03000509000000000000" pitchFamily="65" charset="-120"/>
                <a:ea typeface="標楷體" panose="03000509000000000000" pitchFamily="65" charset="-120"/>
              </a:rPr>
              <a:t>校園性別事件</a:t>
            </a:r>
            <a:r>
              <a:rPr lang="zh-TW" altLang="en-US" sz="2400" dirty="0">
                <a:latin typeface="標楷體" panose="03000509000000000000" pitchFamily="65" charset="-120"/>
                <a:ea typeface="標楷體" panose="03000509000000000000" pitchFamily="65" charset="-120"/>
              </a:rPr>
              <a:t>防治規定</a:t>
            </a:r>
            <a:endParaRPr lang="en-US" altLang="zh-TW" sz="2400" dirty="0">
              <a:latin typeface="標楷體" panose="03000509000000000000" pitchFamily="65" charset="-120"/>
              <a:ea typeface="標楷體" panose="03000509000000000000" pitchFamily="65" charset="-120"/>
            </a:endParaRPr>
          </a:p>
          <a:p>
            <a:pPr marL="0" indent="0">
              <a:buNone/>
            </a:pPr>
            <a:r>
              <a:rPr lang="zh-TW" altLang="zh-TW" sz="2400" dirty="0">
                <a:latin typeface="標楷體" panose="03000509000000000000" pitchFamily="65" charset="-120"/>
                <a:ea typeface="標楷體" panose="03000509000000000000" pitchFamily="65" charset="-120"/>
              </a:rPr>
              <a:t>長庚大學工作場所性騷擾防治措施、申訴及懲戒辦法</a:t>
            </a:r>
            <a:endParaRPr lang="en-US" altLang="zh-TW" sz="2400" dirty="0">
              <a:latin typeface="標楷體" panose="03000509000000000000" pitchFamily="65" charset="-120"/>
              <a:ea typeface="標楷體" panose="03000509000000000000" pitchFamily="65" charset="-120"/>
            </a:endParaRPr>
          </a:p>
          <a:p>
            <a:pPr marL="0" indent="0">
              <a:buNone/>
            </a:pPr>
            <a:endParaRPr lang="zh-TW" altLang="en-US" dirty="0"/>
          </a:p>
        </p:txBody>
      </p:sp>
      <p:sp>
        <p:nvSpPr>
          <p:cNvPr id="5" name="圓角矩形 4"/>
          <p:cNvSpPr/>
          <p:nvPr/>
        </p:nvSpPr>
        <p:spPr>
          <a:xfrm>
            <a:off x="2915816" y="436996"/>
            <a:ext cx="3816424" cy="584775"/>
          </a:xfrm>
          <a:prstGeom prst="roundRect">
            <a:avLst/>
          </a:prstGeom>
          <a:solidFill>
            <a:srgbClr val="FFFF0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 name="標題 1"/>
          <p:cNvSpPr txBox="1">
            <a:spLocks/>
          </p:cNvSpPr>
          <p:nvPr/>
        </p:nvSpPr>
        <p:spPr>
          <a:xfrm>
            <a:off x="2987824" y="453998"/>
            <a:ext cx="3744416" cy="644224"/>
          </a:xfrm>
          <a:prstGeom prst="rect">
            <a:avLst/>
          </a:prstGeom>
        </p:spPr>
        <p:txBody>
          <a:bodyPr bIns="91440" anchor="b" anchorCtr="0">
            <a:normAutofit fontScale="90000" lnSpcReduction="10000"/>
          </a:bodyPr>
          <a:lstStyle>
            <a:lvl1pPr algn="l" rtl="0" eaLnBrk="1" latinLnBrk="0" hangingPunct="1">
              <a:spcBef>
                <a:spcPct val="0"/>
              </a:spcBef>
              <a:buNone/>
              <a:defRPr kumimoji="0" sz="4000" kern="1200">
                <a:solidFill>
                  <a:schemeClr val="tx2"/>
                </a:solidFill>
                <a:latin typeface="標楷體" panose="03000509000000000000" pitchFamily="65" charset="-120"/>
                <a:ea typeface="標楷體" panose="03000509000000000000" pitchFamily="65" charset="-120"/>
                <a:cs typeface="+mj-cs"/>
              </a:defRPr>
            </a:lvl1pPr>
          </a:lstStyle>
          <a:p>
            <a:pPr algn="ctr"/>
            <a:r>
              <a:rPr lang="zh-TW" altLang="en-US" b="1" dirty="0">
                <a:solidFill>
                  <a:srgbClr val="FF0000"/>
                </a:solidFill>
              </a:rPr>
              <a:t>法規依據</a:t>
            </a:r>
          </a:p>
        </p:txBody>
      </p:sp>
      <p:sp>
        <p:nvSpPr>
          <p:cNvPr id="7" name="文字方塊 6"/>
          <p:cNvSpPr txBox="1"/>
          <p:nvPr/>
        </p:nvSpPr>
        <p:spPr>
          <a:xfrm>
            <a:off x="3594466" y="1913664"/>
            <a:ext cx="2376264" cy="523220"/>
          </a:xfrm>
          <a:prstGeom prst="rect">
            <a:avLst/>
          </a:prstGeom>
          <a:noFill/>
        </p:spPr>
        <p:txBody>
          <a:bodyPr wrap="square" rtlCol="0">
            <a:spAutoFit/>
          </a:bodyPr>
          <a:lstStyle/>
          <a:p>
            <a:r>
              <a:rPr lang="zh-TW" altLang="en-US" sz="2800" b="1" dirty="0">
                <a:solidFill>
                  <a:srgbClr val="0070C0"/>
                </a:solidFill>
                <a:ea typeface="全真顏體" panose="02010609000101010101" pitchFamily="49" charset="-120"/>
              </a:rPr>
              <a:t>保障工作權</a:t>
            </a:r>
            <a:endParaRPr lang="en-US" altLang="zh-TW" sz="2800" b="1" dirty="0">
              <a:solidFill>
                <a:srgbClr val="0070C0"/>
              </a:solidFill>
              <a:ea typeface="全真顏體" panose="02010609000101010101" pitchFamily="49" charset="-120"/>
            </a:endParaRPr>
          </a:p>
        </p:txBody>
      </p:sp>
      <p:sp>
        <p:nvSpPr>
          <p:cNvPr id="8" name="文字方塊 7"/>
          <p:cNvSpPr txBox="1"/>
          <p:nvPr/>
        </p:nvSpPr>
        <p:spPr>
          <a:xfrm>
            <a:off x="3594466" y="2436884"/>
            <a:ext cx="2412268" cy="523220"/>
          </a:xfrm>
          <a:prstGeom prst="rect">
            <a:avLst/>
          </a:prstGeom>
          <a:noFill/>
        </p:spPr>
        <p:txBody>
          <a:bodyPr wrap="square" rtlCol="0">
            <a:spAutoFit/>
          </a:bodyPr>
          <a:lstStyle/>
          <a:p>
            <a:r>
              <a:rPr lang="zh-TW" altLang="en-US" sz="2800" b="1" dirty="0">
                <a:solidFill>
                  <a:srgbClr val="0070C0"/>
                </a:solidFill>
                <a:ea typeface="全真顏體" panose="02010609000101010101" pitchFamily="49" charset="-120"/>
              </a:rPr>
              <a:t>保障受教權</a:t>
            </a:r>
          </a:p>
        </p:txBody>
      </p:sp>
    </p:spTree>
    <p:extLst>
      <p:ext uri="{BB962C8B-B14F-4D97-AF65-F5344CB8AC3E}">
        <p14:creationId xmlns:p14="http://schemas.microsoft.com/office/powerpoint/2010/main" val="3609669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80">
                                          <p:stCondLst>
                                            <p:cond delay="0"/>
                                          </p:stCondLst>
                                        </p:cTn>
                                        <p:tgtEl>
                                          <p:spTgt spid="7"/>
                                        </p:tgtEl>
                                      </p:cBhvr>
                                    </p:animEffect>
                                    <p:anim calcmode="lin" valueType="num">
                                      <p:cBhvr>
                                        <p:cTn id="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3" dur="26">
                                          <p:stCondLst>
                                            <p:cond delay="650"/>
                                          </p:stCondLst>
                                        </p:cTn>
                                        <p:tgtEl>
                                          <p:spTgt spid="7"/>
                                        </p:tgtEl>
                                      </p:cBhvr>
                                      <p:to x="100000" y="60000"/>
                                    </p:animScale>
                                    <p:animScale>
                                      <p:cBhvr>
                                        <p:cTn id="14" dur="166" decel="50000">
                                          <p:stCondLst>
                                            <p:cond delay="676"/>
                                          </p:stCondLst>
                                        </p:cTn>
                                        <p:tgtEl>
                                          <p:spTgt spid="7"/>
                                        </p:tgtEl>
                                      </p:cBhvr>
                                      <p:to x="100000" y="100000"/>
                                    </p:animScale>
                                    <p:animScale>
                                      <p:cBhvr>
                                        <p:cTn id="15" dur="26">
                                          <p:stCondLst>
                                            <p:cond delay="1312"/>
                                          </p:stCondLst>
                                        </p:cTn>
                                        <p:tgtEl>
                                          <p:spTgt spid="7"/>
                                        </p:tgtEl>
                                      </p:cBhvr>
                                      <p:to x="100000" y="80000"/>
                                    </p:animScale>
                                    <p:animScale>
                                      <p:cBhvr>
                                        <p:cTn id="16" dur="166" decel="50000">
                                          <p:stCondLst>
                                            <p:cond delay="1338"/>
                                          </p:stCondLst>
                                        </p:cTn>
                                        <p:tgtEl>
                                          <p:spTgt spid="7"/>
                                        </p:tgtEl>
                                      </p:cBhvr>
                                      <p:to x="100000" y="100000"/>
                                    </p:animScale>
                                    <p:animScale>
                                      <p:cBhvr>
                                        <p:cTn id="17" dur="26">
                                          <p:stCondLst>
                                            <p:cond delay="1642"/>
                                          </p:stCondLst>
                                        </p:cTn>
                                        <p:tgtEl>
                                          <p:spTgt spid="7"/>
                                        </p:tgtEl>
                                      </p:cBhvr>
                                      <p:to x="100000" y="90000"/>
                                    </p:animScale>
                                    <p:animScale>
                                      <p:cBhvr>
                                        <p:cTn id="18" dur="166" decel="50000">
                                          <p:stCondLst>
                                            <p:cond delay="1668"/>
                                          </p:stCondLst>
                                        </p:cTn>
                                        <p:tgtEl>
                                          <p:spTgt spid="7"/>
                                        </p:tgtEl>
                                      </p:cBhvr>
                                      <p:to x="100000" y="100000"/>
                                    </p:animScale>
                                    <p:animScale>
                                      <p:cBhvr>
                                        <p:cTn id="19" dur="26">
                                          <p:stCondLst>
                                            <p:cond delay="1808"/>
                                          </p:stCondLst>
                                        </p:cTn>
                                        <p:tgtEl>
                                          <p:spTgt spid="7"/>
                                        </p:tgtEl>
                                      </p:cBhvr>
                                      <p:to x="100000" y="95000"/>
                                    </p:animScale>
                                    <p:animScale>
                                      <p:cBhvr>
                                        <p:cTn id="20" dur="166" decel="50000">
                                          <p:stCondLst>
                                            <p:cond delay="1834"/>
                                          </p:stCondLst>
                                        </p:cTn>
                                        <p:tgtEl>
                                          <p:spTgt spid="7"/>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barn(inVertical)">
                                      <p:cBhvr>
                                        <p:cTn id="2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200" b="1" dirty="0">
                <a:solidFill>
                  <a:srgbClr val="00B050"/>
                </a:solidFill>
              </a:rPr>
              <a:t>教師法第</a:t>
            </a:r>
            <a:r>
              <a:rPr lang="en-US" altLang="zh-TW" sz="3200" b="1" dirty="0">
                <a:solidFill>
                  <a:srgbClr val="00B050"/>
                </a:solidFill>
              </a:rPr>
              <a:t>15</a:t>
            </a:r>
            <a:r>
              <a:rPr lang="zh-TW" altLang="en-US" sz="3200" b="1" dirty="0">
                <a:solidFill>
                  <a:srgbClr val="00B050"/>
                </a:solidFill>
              </a:rPr>
              <a:t>條有關校園性平事件</a:t>
            </a:r>
          </a:p>
        </p:txBody>
      </p:sp>
      <p:sp>
        <p:nvSpPr>
          <p:cNvPr id="3" name="投影片編號版面配置區 2"/>
          <p:cNvSpPr>
            <a:spLocks noGrp="1"/>
          </p:cNvSpPr>
          <p:nvPr>
            <p:ph type="sldNum" sz="quarter" idx="12"/>
          </p:nvPr>
        </p:nvSpPr>
        <p:spPr/>
        <p:txBody>
          <a:bodyPr>
            <a:normAutofit/>
          </a:bodyPr>
          <a:lstStyle/>
          <a:p>
            <a:fld id="{B83A31F8-1AE2-4946-A3DB-4D2A5AB1AD9D}" type="slidenum">
              <a:rPr lang="zh-TW" altLang="en-US" smtClean="0"/>
              <a:pPr/>
              <a:t>20</a:t>
            </a:fld>
            <a:endParaRPr lang="zh-TW" altLang="en-US"/>
          </a:p>
        </p:txBody>
      </p:sp>
      <p:pic>
        <p:nvPicPr>
          <p:cNvPr id="5" name="Picture 6" descr="http://me.youthwant.com.tw/club/club/ac_file/96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1013" y="155575"/>
            <a:ext cx="860425"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內容版面配置區 3"/>
          <p:cNvSpPr>
            <a:spLocks noGrp="1"/>
          </p:cNvSpPr>
          <p:nvPr>
            <p:ph sz="quarter" idx="1"/>
          </p:nvPr>
        </p:nvSpPr>
        <p:spPr>
          <a:xfrm>
            <a:off x="639762" y="1417638"/>
            <a:ext cx="7772400" cy="4572000"/>
          </a:xfrm>
        </p:spPr>
        <p:txBody>
          <a:bodyPr>
            <a:noAutofit/>
          </a:bodyPr>
          <a:lstStyle/>
          <a:p>
            <a:r>
              <a:rPr lang="zh-TW" altLang="en-US" sz="2400" b="1" dirty="0">
                <a:solidFill>
                  <a:srgbClr val="FF0000"/>
                </a:solidFill>
                <a:latin typeface="標楷體" panose="03000509000000000000" pitchFamily="65" charset="-120"/>
                <a:ea typeface="標楷體" panose="03000509000000000000" pitchFamily="65" charset="-120"/>
              </a:rPr>
              <a:t>應予解聘，且應議決一年至四年不得聘任為教師：</a:t>
            </a:r>
            <a:endParaRPr lang="en-US" altLang="zh-TW" sz="2400" b="1" dirty="0">
              <a:solidFill>
                <a:srgbClr val="FF0000"/>
              </a:solidFill>
              <a:latin typeface="標楷體" panose="03000509000000000000" pitchFamily="65" charset="-120"/>
              <a:ea typeface="標楷體" panose="03000509000000000000" pitchFamily="65" charset="-120"/>
            </a:endParaRPr>
          </a:p>
          <a:p>
            <a:pPr lvl="1"/>
            <a:r>
              <a:rPr lang="en-US" altLang="zh-TW" sz="2000" dirty="0">
                <a:latin typeface="標楷體" panose="03000509000000000000" pitchFamily="65" charset="-120"/>
                <a:ea typeface="標楷體" panose="03000509000000000000" pitchFamily="65" charset="-120"/>
              </a:rPr>
              <a:t>(</a:t>
            </a:r>
            <a:r>
              <a:rPr lang="zh-TW" altLang="en-US" sz="2000" dirty="0">
                <a:latin typeface="標楷體" panose="03000509000000000000" pitchFamily="65" charset="-120"/>
                <a:ea typeface="標楷體" panose="03000509000000000000" pitchFamily="65" charset="-120"/>
              </a:rPr>
              <a:t>第</a:t>
            </a:r>
            <a:r>
              <a:rPr lang="en-US" altLang="zh-TW" sz="2000" dirty="0">
                <a:latin typeface="標楷體" panose="03000509000000000000" pitchFamily="65" charset="-120"/>
                <a:ea typeface="標楷體" panose="03000509000000000000" pitchFamily="65" charset="-120"/>
              </a:rPr>
              <a:t>1</a:t>
            </a:r>
            <a:r>
              <a:rPr lang="zh-TW" altLang="en-US" sz="2000" dirty="0">
                <a:latin typeface="標楷體" panose="03000509000000000000" pitchFamily="65" charset="-120"/>
                <a:ea typeface="標楷體" panose="03000509000000000000" pitchFamily="65" charset="-120"/>
              </a:rPr>
              <a:t>款</a:t>
            </a:r>
            <a:r>
              <a:rPr lang="en-US" altLang="zh-TW" sz="2000" dirty="0">
                <a:latin typeface="標楷體" panose="03000509000000000000" pitchFamily="65" charset="-120"/>
                <a:ea typeface="標楷體" panose="03000509000000000000" pitchFamily="65" charset="-120"/>
              </a:rPr>
              <a:t>)</a:t>
            </a:r>
            <a:r>
              <a:rPr lang="zh-TW" altLang="en-US" sz="2000" dirty="0">
                <a:latin typeface="標楷體" panose="03000509000000000000" pitchFamily="65" charset="-120"/>
                <a:ea typeface="標楷體" panose="03000509000000000000" pitchFamily="65" charset="-120"/>
              </a:rPr>
              <a:t>經學校性別平等教育委員會或依法組成之相關委員會調查確認有性騷擾或性霸凌行為，有解聘之必要。</a:t>
            </a:r>
            <a:endParaRPr lang="en-US" altLang="zh-TW" sz="2000" dirty="0">
              <a:latin typeface="標楷體" panose="03000509000000000000" pitchFamily="65" charset="-120"/>
              <a:ea typeface="標楷體" panose="03000509000000000000" pitchFamily="65" charset="-120"/>
            </a:endParaRPr>
          </a:p>
          <a:p>
            <a:pPr lvl="1"/>
            <a:r>
              <a:rPr lang="en-US" altLang="zh-TW" sz="2000" dirty="0">
                <a:latin typeface="標楷體" panose="03000509000000000000" pitchFamily="65" charset="-120"/>
                <a:ea typeface="標楷體" panose="03000509000000000000" pitchFamily="65" charset="-120"/>
              </a:rPr>
              <a:t>(</a:t>
            </a:r>
            <a:r>
              <a:rPr lang="zh-TW" altLang="en-US" sz="2000" dirty="0">
                <a:latin typeface="標楷體" panose="03000509000000000000" pitchFamily="65" charset="-120"/>
                <a:ea typeface="標楷體" panose="03000509000000000000" pitchFamily="65" charset="-120"/>
              </a:rPr>
              <a:t>第</a:t>
            </a:r>
            <a:r>
              <a:rPr lang="en-US" altLang="zh-TW" sz="2000" dirty="0">
                <a:latin typeface="標楷體" panose="03000509000000000000" pitchFamily="65" charset="-120"/>
                <a:ea typeface="標楷體" panose="03000509000000000000" pitchFamily="65" charset="-120"/>
              </a:rPr>
              <a:t>2</a:t>
            </a:r>
            <a:r>
              <a:rPr lang="zh-TW" altLang="en-US" sz="2000" dirty="0">
                <a:latin typeface="標楷體" panose="03000509000000000000" pitchFamily="65" charset="-120"/>
                <a:ea typeface="標楷體" panose="03000509000000000000" pitchFamily="65" charset="-120"/>
              </a:rPr>
              <a:t>款</a:t>
            </a:r>
            <a:r>
              <a:rPr lang="en-US" altLang="zh-TW" sz="2000" dirty="0">
                <a:latin typeface="標楷體" panose="03000509000000000000" pitchFamily="65" charset="-120"/>
                <a:ea typeface="標楷體" panose="03000509000000000000" pitchFamily="65" charset="-120"/>
              </a:rPr>
              <a:t>)</a:t>
            </a:r>
            <a:r>
              <a:rPr lang="zh-TW" altLang="en-US" sz="2000" dirty="0">
                <a:latin typeface="標楷體" panose="03000509000000000000" pitchFamily="65" charset="-120"/>
                <a:ea typeface="標楷體" panose="03000509000000000000" pitchFamily="65" charset="-120"/>
              </a:rPr>
              <a:t>受兒童及少年性剝削防制條例規定處罰，或受性騷擾防治法第二十條或第二十五條規定處罰，經學校性別平等教育委員會確認，有解聘之必要。</a:t>
            </a:r>
            <a:endParaRPr lang="en-US" altLang="zh-TW" sz="2000" dirty="0">
              <a:latin typeface="標楷體" panose="03000509000000000000" pitchFamily="65" charset="-120"/>
              <a:ea typeface="標楷體" panose="03000509000000000000" pitchFamily="65" charset="-120"/>
            </a:endParaRPr>
          </a:p>
          <a:p>
            <a:pPr marL="320040" lvl="1" indent="0">
              <a:buNone/>
            </a:pPr>
            <a:r>
              <a:rPr lang="zh-TW" altLang="en-US" sz="2000" dirty="0">
                <a:latin typeface="標楷體" panose="03000509000000000000" pitchFamily="65" charset="-120"/>
                <a:ea typeface="標楷體" panose="03000509000000000000" pitchFamily="65" charset="-120"/>
              </a:rPr>
              <a:t>→以上兩款</a:t>
            </a:r>
            <a:r>
              <a:rPr lang="zh-TW" altLang="en-US" sz="2000" dirty="0">
                <a:solidFill>
                  <a:srgbClr val="0070C0"/>
                </a:solidFill>
                <a:latin typeface="標楷體" panose="03000509000000000000" pitchFamily="65" charset="-120"/>
                <a:ea typeface="標楷體" panose="03000509000000000000" pitchFamily="65" charset="-120"/>
              </a:rPr>
              <a:t>應經教評審會</a:t>
            </a:r>
            <a:r>
              <a:rPr lang="zh-TW" altLang="en-US" sz="2000" dirty="0">
                <a:latin typeface="標楷體" panose="03000509000000000000" pitchFamily="65" charset="-120"/>
                <a:ea typeface="標楷體" panose="03000509000000000000" pitchFamily="65" charset="-120"/>
              </a:rPr>
              <a:t>委員二分之一以上出席及出席委員二分</a:t>
            </a:r>
            <a:endParaRPr lang="en-US" altLang="zh-TW" sz="2000" dirty="0">
              <a:latin typeface="標楷體" panose="03000509000000000000" pitchFamily="65" charset="-120"/>
              <a:ea typeface="標楷體" panose="03000509000000000000" pitchFamily="65" charset="-120"/>
            </a:endParaRPr>
          </a:p>
          <a:p>
            <a:pPr marL="320040" lvl="1" indent="0">
              <a:buNone/>
            </a:pPr>
            <a:r>
              <a:rPr lang="zh-TW" altLang="en-US" sz="2000" dirty="0">
                <a:latin typeface="標楷體" panose="03000509000000000000" pitchFamily="65" charset="-120"/>
                <a:ea typeface="標楷體" panose="03000509000000000000" pitchFamily="65" charset="-120"/>
              </a:rPr>
              <a:t>    之一以上之</a:t>
            </a:r>
            <a:r>
              <a:rPr lang="zh-TW" altLang="en-US" sz="2000" dirty="0">
                <a:solidFill>
                  <a:srgbClr val="0070C0"/>
                </a:solidFill>
                <a:latin typeface="標楷體" panose="03000509000000000000" pitchFamily="65" charset="-120"/>
                <a:ea typeface="標楷體" panose="03000509000000000000" pitchFamily="65" charset="-120"/>
              </a:rPr>
              <a:t>審議通過，並報主管機關核准後，予以解聘</a:t>
            </a:r>
            <a:r>
              <a:rPr lang="zh-TW" altLang="en-US" sz="2000" dirty="0">
                <a:latin typeface="標楷體" panose="03000509000000000000" pitchFamily="65" charset="-120"/>
                <a:ea typeface="標楷體" panose="03000509000000000000" pitchFamily="65" charset="-120"/>
              </a:rPr>
              <a:t>。</a:t>
            </a:r>
            <a:endParaRPr lang="en-US" altLang="zh-TW" sz="2000" dirty="0">
              <a:latin typeface="標楷體" panose="03000509000000000000" pitchFamily="65" charset="-120"/>
              <a:ea typeface="標楷體" panose="03000509000000000000" pitchFamily="65" charset="-120"/>
            </a:endParaRPr>
          </a:p>
          <a:p>
            <a:r>
              <a:rPr lang="zh-TW" altLang="en-US" sz="2400" b="1" dirty="0">
                <a:solidFill>
                  <a:srgbClr val="FF0000"/>
                </a:solidFill>
                <a:latin typeface="標楷體" panose="03000509000000000000" pitchFamily="65" charset="-120"/>
                <a:ea typeface="標楷體" panose="03000509000000000000" pitchFamily="65" charset="-120"/>
              </a:rPr>
              <a:t>有以上各款情形者，於該議決一年至四年期間，如已聘任，應予解聘</a:t>
            </a:r>
            <a:r>
              <a:rPr lang="en-US" altLang="zh-TW" sz="2400" b="1" dirty="0">
                <a:solidFill>
                  <a:srgbClr val="FF0000"/>
                </a:solidFill>
                <a:latin typeface="標楷體" panose="03000509000000000000" pitchFamily="65" charset="-120"/>
                <a:ea typeface="標楷體" panose="03000509000000000000" pitchFamily="65" charset="-120"/>
              </a:rPr>
              <a:t>(</a:t>
            </a:r>
            <a:r>
              <a:rPr lang="zh-TW" altLang="en-US" sz="2400" b="1" dirty="0">
                <a:solidFill>
                  <a:srgbClr val="FF0000"/>
                </a:solidFill>
                <a:latin typeface="標楷體" panose="03000509000000000000" pitchFamily="65" charset="-120"/>
                <a:ea typeface="標楷體" panose="03000509000000000000" pitchFamily="65" charset="-120"/>
              </a:rPr>
              <a:t>第</a:t>
            </a:r>
            <a:r>
              <a:rPr lang="en-US" altLang="zh-TW" sz="2400" b="1" dirty="0">
                <a:solidFill>
                  <a:srgbClr val="FF0000"/>
                </a:solidFill>
                <a:latin typeface="標楷體" panose="03000509000000000000" pitchFamily="65" charset="-120"/>
                <a:ea typeface="標楷體" panose="03000509000000000000" pitchFamily="65" charset="-120"/>
              </a:rPr>
              <a:t>19</a:t>
            </a:r>
            <a:r>
              <a:rPr lang="zh-TW" altLang="en-US" sz="2400" b="1" dirty="0">
                <a:solidFill>
                  <a:srgbClr val="FF0000"/>
                </a:solidFill>
                <a:latin typeface="標楷體" panose="03000509000000000000" pitchFamily="65" charset="-120"/>
                <a:ea typeface="標楷體" panose="03000509000000000000" pitchFamily="65" charset="-120"/>
              </a:rPr>
              <a:t>條</a:t>
            </a:r>
            <a:r>
              <a:rPr lang="en-US" altLang="zh-TW" sz="2400" b="1" dirty="0">
                <a:solidFill>
                  <a:srgbClr val="FF0000"/>
                </a:solidFill>
                <a:latin typeface="標楷體" panose="03000509000000000000" pitchFamily="65" charset="-120"/>
                <a:ea typeface="標楷體" panose="03000509000000000000" pitchFamily="65" charset="-120"/>
              </a:rPr>
              <a:t>)</a:t>
            </a:r>
            <a:endParaRPr lang="zh-TW" altLang="en-US" sz="2400" b="1" dirty="0">
              <a:solidFill>
                <a:srgbClr val="FF0000"/>
              </a:solidFill>
              <a:latin typeface="標楷體" panose="03000509000000000000" pitchFamily="65" charset="-120"/>
              <a:ea typeface="標楷體" panose="03000509000000000000" pitchFamily="65" charset="-120"/>
            </a:endParaRPr>
          </a:p>
          <a:p>
            <a:pPr marL="0" indent="0">
              <a:buNone/>
            </a:pPr>
            <a:endParaRPr lang="zh-TW" altLang="en-US" sz="22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200" b="1" dirty="0">
                <a:solidFill>
                  <a:srgbClr val="00B050"/>
                </a:solidFill>
              </a:rPr>
              <a:t>教師法第</a:t>
            </a:r>
            <a:r>
              <a:rPr lang="en-US" altLang="zh-TW" sz="3200" b="1" dirty="0">
                <a:solidFill>
                  <a:srgbClr val="00B050"/>
                </a:solidFill>
              </a:rPr>
              <a:t>18</a:t>
            </a:r>
            <a:r>
              <a:rPr lang="zh-TW" altLang="en-US" sz="3200" b="1" dirty="0">
                <a:solidFill>
                  <a:srgbClr val="00B050"/>
                </a:solidFill>
              </a:rPr>
              <a:t>條有關校園性平事件</a:t>
            </a:r>
          </a:p>
        </p:txBody>
      </p:sp>
      <p:sp>
        <p:nvSpPr>
          <p:cNvPr id="3" name="投影片編號版面配置區 2"/>
          <p:cNvSpPr>
            <a:spLocks noGrp="1"/>
          </p:cNvSpPr>
          <p:nvPr>
            <p:ph type="sldNum" sz="quarter" idx="12"/>
          </p:nvPr>
        </p:nvSpPr>
        <p:spPr/>
        <p:txBody>
          <a:bodyPr>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B83A31F8-1AE2-4946-A3DB-4D2A5AB1AD9D}" type="slidenum">
              <a:rPr kumimoji="0" lang="zh-TW" altLang="en-US" sz="1400" b="0" i="0" u="none" strike="noStrike" kern="1200" cap="none" spc="0" normalizeH="0" baseline="0" noProof="0" smtClean="0">
                <a:ln>
                  <a:noFill/>
                </a:ln>
                <a:solidFill>
                  <a:srgbClr val="FFFFFF"/>
                </a:solidFill>
                <a:effectLst/>
                <a:uLnTx/>
                <a:uFillTx/>
                <a:latin typeface="Franklin Gothic Book"/>
                <a:ea typeface="微軟正黑體" panose="020B0604030504040204" pitchFamily="34" charset="-120"/>
                <a:cs typeface="+mj-cs"/>
              </a:rPr>
              <a:pPr marL="0" marR="0" lvl="0" indent="0" algn="ctr" defTabSz="914400" rtl="0" eaLnBrk="1" fontAlgn="auto" latinLnBrk="0" hangingPunct="1">
                <a:lnSpc>
                  <a:spcPct val="100000"/>
                </a:lnSpc>
                <a:spcBef>
                  <a:spcPts val="0"/>
                </a:spcBef>
                <a:spcAft>
                  <a:spcPts val="0"/>
                </a:spcAft>
                <a:buClrTx/>
                <a:buSzTx/>
                <a:buFontTx/>
                <a:buNone/>
                <a:tabLst/>
                <a:defRPr/>
              </a:pPr>
              <a:t>21</a:t>
            </a:fld>
            <a:endParaRPr kumimoji="0" lang="zh-TW" altLang="en-US" sz="1400" b="0" i="0" u="none" strike="noStrike" kern="1200" cap="none" spc="0" normalizeH="0" baseline="0" noProof="0">
              <a:ln>
                <a:noFill/>
              </a:ln>
              <a:solidFill>
                <a:srgbClr val="FFFFFF"/>
              </a:solidFill>
              <a:effectLst/>
              <a:uLnTx/>
              <a:uFillTx/>
              <a:latin typeface="Franklin Gothic Book"/>
              <a:ea typeface="微軟正黑體" panose="020B0604030504040204" pitchFamily="34" charset="-120"/>
              <a:cs typeface="+mj-cs"/>
            </a:endParaRPr>
          </a:p>
        </p:txBody>
      </p:sp>
      <p:pic>
        <p:nvPicPr>
          <p:cNvPr id="5" name="Picture 6" descr="http://me.youthwant.com.tw/club/club/ac_file/96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1013" y="155575"/>
            <a:ext cx="860425"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內容版面配置區 3"/>
          <p:cNvSpPr>
            <a:spLocks noGrp="1"/>
          </p:cNvSpPr>
          <p:nvPr>
            <p:ph sz="quarter" idx="1"/>
          </p:nvPr>
        </p:nvSpPr>
        <p:spPr>
          <a:xfrm>
            <a:off x="603504" y="1417638"/>
            <a:ext cx="7772400" cy="5249862"/>
          </a:xfrm>
        </p:spPr>
        <p:txBody>
          <a:bodyPr>
            <a:noAutofit/>
          </a:bodyPr>
          <a:lstStyle/>
          <a:p>
            <a:r>
              <a:rPr lang="zh-TW" altLang="en-US" sz="2400" b="1" dirty="0">
                <a:solidFill>
                  <a:srgbClr val="FF0000"/>
                </a:solidFill>
                <a:latin typeface="標楷體" panose="03000509000000000000" pitchFamily="65" charset="-120"/>
                <a:ea typeface="標楷體" panose="03000509000000000000" pitchFamily="65" charset="-120"/>
              </a:rPr>
              <a:t>作為懲罰性質之「終局停聘」：</a:t>
            </a:r>
            <a:endParaRPr lang="en-US" altLang="zh-TW" sz="2400" b="1" dirty="0">
              <a:solidFill>
                <a:srgbClr val="FF0000"/>
              </a:solidFill>
              <a:latin typeface="標楷體" panose="03000509000000000000" pitchFamily="65" charset="-120"/>
              <a:ea typeface="標楷體" panose="03000509000000000000" pitchFamily="65" charset="-120"/>
            </a:endParaRPr>
          </a:p>
          <a:p>
            <a:pPr lvl="1"/>
            <a:r>
              <a:rPr lang="zh-TW" altLang="en-US" sz="2000" dirty="0">
                <a:latin typeface="標楷體" panose="03000509000000000000" pitchFamily="65" charset="-120"/>
                <a:ea typeface="標楷體" panose="03000509000000000000" pitchFamily="65" charset="-120"/>
              </a:rPr>
              <a:t>教師行為違反相關法規，</a:t>
            </a:r>
            <a:r>
              <a:rPr lang="zh-TW" altLang="en-US" sz="2000" dirty="0">
                <a:solidFill>
                  <a:srgbClr val="0070C0"/>
                </a:solidFill>
                <a:latin typeface="標楷體" panose="03000509000000000000" pitchFamily="65" charset="-120"/>
                <a:ea typeface="標楷體" panose="03000509000000000000" pitchFamily="65" charset="-120"/>
              </a:rPr>
              <a:t>經學校或有關機關查證屬實，未達解聘之程度，而有停聘之必要者</a:t>
            </a:r>
            <a:r>
              <a:rPr lang="zh-TW" altLang="en-US" sz="2000" dirty="0">
                <a:latin typeface="標楷體" panose="03000509000000000000" pitchFamily="65" charset="-120"/>
                <a:ea typeface="標楷體" panose="03000509000000000000" pitchFamily="65" charset="-120"/>
              </a:rPr>
              <a:t>，得審酌案件情節，經教評會委員三分之二以上出席及出席委員三分之二以上之</a:t>
            </a:r>
            <a:r>
              <a:rPr lang="zh-TW" altLang="en-US" sz="2000" dirty="0">
                <a:solidFill>
                  <a:srgbClr val="0070C0"/>
                </a:solidFill>
                <a:latin typeface="標楷體" panose="03000509000000000000" pitchFamily="65" charset="-120"/>
                <a:ea typeface="標楷體" panose="03000509000000000000" pitchFamily="65" charset="-120"/>
              </a:rPr>
              <a:t>審議通過，議決停聘六個月至三年，並報主管機關核准後，予以終局停聘</a:t>
            </a:r>
            <a:r>
              <a:rPr lang="zh-TW" altLang="en-US" sz="2000" dirty="0">
                <a:latin typeface="標楷體" panose="03000509000000000000" pitchFamily="65" charset="-120"/>
                <a:ea typeface="標楷體" panose="03000509000000000000" pitchFamily="65" charset="-120"/>
              </a:rPr>
              <a:t>。</a:t>
            </a:r>
            <a:endParaRPr lang="en-US" altLang="zh-TW" sz="2000" dirty="0">
              <a:latin typeface="標楷體" panose="03000509000000000000" pitchFamily="65" charset="-120"/>
              <a:ea typeface="標楷體" panose="03000509000000000000" pitchFamily="65" charset="-120"/>
            </a:endParaRPr>
          </a:p>
          <a:p>
            <a:pPr lvl="1"/>
            <a:r>
              <a:rPr lang="zh-TW" altLang="en-US" sz="2000" dirty="0">
                <a:latin typeface="標楷體" panose="03000509000000000000" pitchFamily="65" charset="-120"/>
                <a:ea typeface="標楷體" panose="03000509000000000000" pitchFamily="65" charset="-120"/>
              </a:rPr>
              <a:t>前項停聘期間，</a:t>
            </a:r>
            <a:r>
              <a:rPr lang="zh-TW" altLang="en-US" sz="2000" dirty="0">
                <a:solidFill>
                  <a:srgbClr val="0070C0"/>
                </a:solidFill>
                <a:latin typeface="標楷體" panose="03000509000000000000" pitchFamily="65" charset="-120"/>
                <a:ea typeface="標楷體" panose="03000509000000000000" pitchFamily="65" charset="-120"/>
              </a:rPr>
              <a:t>不得申請退休、資遣或在學校任教</a:t>
            </a:r>
            <a:r>
              <a:rPr lang="zh-TW" altLang="en-US" sz="2000" dirty="0">
                <a:latin typeface="標楷體" panose="03000509000000000000" pitchFamily="65" charset="-120"/>
                <a:ea typeface="標楷體" panose="03000509000000000000" pitchFamily="65" charset="-120"/>
              </a:rPr>
              <a:t>。</a:t>
            </a:r>
            <a:endParaRPr lang="en-US" altLang="zh-TW" sz="2000" dirty="0">
              <a:latin typeface="標楷體" panose="03000509000000000000" pitchFamily="65" charset="-120"/>
              <a:ea typeface="標楷體" panose="03000509000000000000" pitchFamily="65" charset="-120"/>
            </a:endParaRPr>
          </a:p>
          <a:p>
            <a:pPr marL="274320" lvl="1" indent="-274320">
              <a:spcBef>
                <a:spcPts val="580"/>
              </a:spcBef>
              <a:buClr>
                <a:schemeClr val="accent1"/>
              </a:buClr>
            </a:pPr>
            <a:r>
              <a:rPr lang="zh-TW" altLang="en-US" b="1" dirty="0">
                <a:solidFill>
                  <a:srgbClr val="FF0000"/>
                </a:solidFill>
                <a:latin typeface="標楷體" panose="03000509000000000000" pitchFamily="65" charset="-120"/>
                <a:ea typeface="標楷體" panose="03000509000000000000" pitchFamily="65" charset="-120"/>
              </a:rPr>
              <a:t>於該停聘六個月至三年期間，其他學校不得聘任其</a:t>
            </a:r>
            <a:br>
              <a:rPr lang="zh-TW" altLang="en-US" b="1" dirty="0">
                <a:solidFill>
                  <a:srgbClr val="FF0000"/>
                </a:solidFill>
                <a:latin typeface="標楷體" panose="03000509000000000000" pitchFamily="65" charset="-120"/>
                <a:ea typeface="標楷體" panose="03000509000000000000" pitchFamily="65" charset="-120"/>
              </a:rPr>
            </a:br>
            <a:r>
              <a:rPr lang="zh-TW" altLang="en-US" b="1" dirty="0">
                <a:solidFill>
                  <a:srgbClr val="FF0000"/>
                </a:solidFill>
                <a:latin typeface="標楷體" panose="03000509000000000000" pitchFamily="65" charset="-120"/>
                <a:ea typeface="標楷體" panose="03000509000000000000" pitchFamily="65" charset="-120"/>
              </a:rPr>
              <a:t>為教師；已聘任者，應予以解聘</a:t>
            </a:r>
            <a:r>
              <a:rPr lang="en-US" altLang="zh-TW" b="1" dirty="0">
                <a:solidFill>
                  <a:srgbClr val="FF0000"/>
                </a:solidFill>
                <a:latin typeface="標楷體" panose="03000509000000000000" pitchFamily="65" charset="-120"/>
                <a:ea typeface="標楷體" panose="03000509000000000000" pitchFamily="65" charset="-120"/>
              </a:rPr>
              <a:t>(</a:t>
            </a:r>
            <a:r>
              <a:rPr lang="zh-TW" altLang="en-US" b="1" dirty="0">
                <a:solidFill>
                  <a:srgbClr val="FF0000"/>
                </a:solidFill>
                <a:latin typeface="標楷體" panose="03000509000000000000" pitchFamily="65" charset="-120"/>
                <a:ea typeface="標楷體" panose="03000509000000000000" pitchFamily="65" charset="-120"/>
              </a:rPr>
              <a:t>第</a:t>
            </a:r>
            <a:r>
              <a:rPr lang="en-US" altLang="zh-TW" b="1" dirty="0">
                <a:solidFill>
                  <a:srgbClr val="FF0000"/>
                </a:solidFill>
                <a:latin typeface="標楷體" panose="03000509000000000000" pitchFamily="65" charset="-120"/>
                <a:ea typeface="標楷體" panose="03000509000000000000" pitchFamily="65" charset="-120"/>
              </a:rPr>
              <a:t>19</a:t>
            </a:r>
            <a:r>
              <a:rPr lang="zh-TW" altLang="en-US" b="1" dirty="0">
                <a:solidFill>
                  <a:srgbClr val="FF0000"/>
                </a:solidFill>
                <a:latin typeface="標楷體" panose="03000509000000000000" pitchFamily="65" charset="-120"/>
                <a:ea typeface="標楷體" panose="03000509000000000000" pitchFamily="65" charset="-120"/>
              </a:rPr>
              <a:t>條</a:t>
            </a:r>
            <a:r>
              <a:rPr lang="en-US" altLang="zh-TW" b="1" dirty="0">
                <a:solidFill>
                  <a:srgbClr val="FF0000"/>
                </a:solidFill>
                <a:latin typeface="標楷體" panose="03000509000000000000" pitchFamily="65" charset="-120"/>
                <a:ea typeface="標楷體" panose="03000509000000000000" pitchFamily="65" charset="-120"/>
              </a:rPr>
              <a:t>)</a:t>
            </a:r>
          </a:p>
          <a:p>
            <a:r>
              <a:rPr lang="zh-TW" altLang="en-US" sz="2400" b="1" dirty="0">
                <a:solidFill>
                  <a:srgbClr val="FF0000"/>
                </a:solidFill>
                <a:latin typeface="標楷體" panose="03000509000000000000" pitchFamily="65" charset="-120"/>
                <a:ea typeface="標楷體" panose="03000509000000000000" pitchFamily="65" charset="-120"/>
                <a:sym typeface="Microsoft JhengHei"/>
              </a:rPr>
              <a:t>第</a:t>
            </a:r>
            <a:r>
              <a:rPr lang="en-US" altLang="zh-TW" sz="2400" b="1" dirty="0">
                <a:solidFill>
                  <a:srgbClr val="FF0000"/>
                </a:solidFill>
                <a:latin typeface="標楷體" panose="03000509000000000000" pitchFamily="65" charset="-120"/>
                <a:ea typeface="標楷體" panose="03000509000000000000" pitchFamily="65" charset="-120"/>
                <a:sym typeface="Microsoft JhengHei"/>
              </a:rPr>
              <a:t>23</a:t>
            </a:r>
            <a:r>
              <a:rPr lang="zh-TW" altLang="en-US" sz="2400" b="1" dirty="0">
                <a:solidFill>
                  <a:srgbClr val="FF0000"/>
                </a:solidFill>
                <a:latin typeface="標楷體" panose="03000509000000000000" pitchFamily="65" charset="-120"/>
                <a:ea typeface="標楷體" panose="03000509000000000000" pitchFamily="65" charset="-120"/>
                <a:sym typeface="Microsoft JhengHei"/>
              </a:rPr>
              <a:t>條</a:t>
            </a:r>
            <a:endParaRPr lang="en-US" altLang="zh-TW" sz="2400" b="1" dirty="0">
              <a:solidFill>
                <a:srgbClr val="FF0000"/>
              </a:solidFill>
              <a:latin typeface="標楷體" panose="03000509000000000000" pitchFamily="65" charset="-120"/>
              <a:ea typeface="標楷體" panose="03000509000000000000" pitchFamily="65" charset="-120"/>
              <a:sym typeface="Microsoft JhengHei"/>
            </a:endParaRPr>
          </a:p>
          <a:p>
            <a:pPr lvl="1"/>
            <a:r>
              <a:rPr lang="en-US" altLang="zh-TW" sz="2000" dirty="0">
                <a:latin typeface="標楷體" panose="03000509000000000000" pitchFamily="65" charset="-120"/>
                <a:ea typeface="標楷體" panose="03000509000000000000" pitchFamily="65" charset="-120"/>
                <a:sym typeface="Microsoft JhengHei"/>
              </a:rPr>
              <a:t>(1)</a:t>
            </a:r>
            <a:r>
              <a:rPr lang="zh-TW" altLang="en-US" sz="2000" dirty="0">
                <a:latin typeface="標楷體" panose="03000509000000000000" pitchFamily="65" charset="-120"/>
                <a:ea typeface="標楷體" panose="03000509000000000000" pitchFamily="65" charset="-120"/>
                <a:sym typeface="Microsoft JhengHei"/>
              </a:rPr>
              <a:t>停聘期間，服務學校應予</a:t>
            </a:r>
            <a:r>
              <a:rPr lang="zh-TW" altLang="en-US" sz="2000" dirty="0">
                <a:solidFill>
                  <a:srgbClr val="0070C0"/>
                </a:solidFill>
                <a:latin typeface="標楷體" panose="03000509000000000000" pitchFamily="65" charset="-120"/>
                <a:ea typeface="標楷體" panose="03000509000000000000" pitchFamily="65" charset="-120"/>
                <a:sym typeface="Microsoft JhengHei"/>
              </a:rPr>
              <a:t>保留底缺</a:t>
            </a:r>
            <a:endParaRPr lang="en-US" altLang="zh-TW" sz="2000" dirty="0">
              <a:solidFill>
                <a:srgbClr val="0070C0"/>
              </a:solidFill>
              <a:latin typeface="標楷體" panose="03000509000000000000" pitchFamily="65" charset="-120"/>
              <a:ea typeface="標楷體" panose="03000509000000000000" pitchFamily="65" charset="-120"/>
              <a:sym typeface="Microsoft JhengHei"/>
            </a:endParaRPr>
          </a:p>
          <a:p>
            <a:pPr lvl="1"/>
            <a:r>
              <a:rPr lang="en-US" altLang="zh-TW" sz="2000" dirty="0">
                <a:latin typeface="標楷體" panose="03000509000000000000" pitchFamily="65" charset="-120"/>
                <a:ea typeface="標楷體" panose="03000509000000000000" pitchFamily="65" charset="-120"/>
                <a:sym typeface="Microsoft JhengHei"/>
              </a:rPr>
              <a:t>(2)</a:t>
            </a:r>
            <a:r>
              <a:rPr lang="zh-TW" altLang="en-US" sz="2000" dirty="0">
                <a:latin typeface="標楷體" panose="03000509000000000000" pitchFamily="65" charset="-120"/>
                <a:ea typeface="標楷體" panose="03000509000000000000" pitchFamily="65" charset="-120"/>
                <a:sym typeface="Microsoft JhengHei"/>
              </a:rPr>
              <a:t>停聘期間</a:t>
            </a:r>
            <a:r>
              <a:rPr lang="zh-TW" altLang="en-US" sz="2000" dirty="0">
                <a:solidFill>
                  <a:srgbClr val="0070C0"/>
                </a:solidFill>
                <a:latin typeface="標楷體" panose="03000509000000000000" pitchFamily="65" charset="-120"/>
                <a:ea typeface="標楷體" panose="03000509000000000000" pitchFamily="65" charset="-120"/>
                <a:sym typeface="Microsoft JhengHei"/>
              </a:rPr>
              <a:t>屆滿後</a:t>
            </a:r>
            <a:r>
              <a:rPr lang="zh-TW" altLang="en-US" sz="2000" dirty="0">
                <a:latin typeface="標楷體" panose="03000509000000000000" pitchFamily="65" charset="-120"/>
                <a:ea typeface="標楷體" panose="03000509000000000000" pitchFamily="65" charset="-120"/>
                <a:sym typeface="Microsoft JhengHei"/>
              </a:rPr>
              <a:t>，學校</a:t>
            </a:r>
            <a:r>
              <a:rPr lang="zh-TW" altLang="en-US" sz="2000" dirty="0">
                <a:solidFill>
                  <a:srgbClr val="0070C0"/>
                </a:solidFill>
                <a:latin typeface="標楷體" panose="03000509000000000000" pitchFamily="65" charset="-120"/>
                <a:ea typeface="標楷體" panose="03000509000000000000" pitchFamily="65" charset="-120"/>
                <a:sym typeface="Microsoft JhengHei"/>
              </a:rPr>
              <a:t>應予復聘</a:t>
            </a:r>
            <a:r>
              <a:rPr lang="zh-TW" altLang="en-US" sz="2000" dirty="0">
                <a:latin typeface="標楷體" panose="03000509000000000000" pitchFamily="65" charset="-120"/>
                <a:ea typeface="標楷體" panose="03000509000000000000" pitchFamily="65" charset="-120"/>
                <a:sym typeface="Microsoft JhengHei"/>
              </a:rPr>
              <a:t>。</a:t>
            </a:r>
            <a:endParaRPr lang="en-US" altLang="zh-TW" sz="2000" dirty="0">
              <a:latin typeface="標楷體" panose="03000509000000000000" pitchFamily="65" charset="-120"/>
              <a:ea typeface="標楷體" panose="03000509000000000000" pitchFamily="65" charset="-120"/>
              <a:sym typeface="Microsoft JhengHei"/>
            </a:endParaRPr>
          </a:p>
          <a:p>
            <a:pPr lvl="1"/>
            <a:r>
              <a:rPr lang="en-US" altLang="zh-TW" sz="2000" dirty="0">
                <a:latin typeface="標楷體" panose="03000509000000000000" pitchFamily="65" charset="-120"/>
                <a:ea typeface="標楷體" panose="03000509000000000000" pitchFamily="65" charset="-120"/>
                <a:sym typeface="Microsoft JhengHei"/>
              </a:rPr>
              <a:t>(3)</a:t>
            </a:r>
            <a:r>
              <a:rPr lang="zh-TW" altLang="en-US" sz="2000" dirty="0">
                <a:latin typeface="標楷體" panose="03000509000000000000" pitchFamily="65" charset="-120"/>
                <a:ea typeface="標楷體" panose="03000509000000000000" pitchFamily="65" charset="-120"/>
              </a:rPr>
              <a:t>停聘期間</a:t>
            </a:r>
            <a:r>
              <a:rPr lang="zh-TW" altLang="en-US" sz="2000" dirty="0">
                <a:solidFill>
                  <a:srgbClr val="0070C0"/>
                </a:solidFill>
                <a:latin typeface="標楷體" panose="03000509000000000000" pitchFamily="65" charset="-120"/>
                <a:ea typeface="標楷體" panose="03000509000000000000" pitchFamily="65" charset="-120"/>
              </a:rPr>
              <a:t>屆滿前</a:t>
            </a:r>
            <a:r>
              <a:rPr lang="zh-TW" altLang="en-US" sz="2000" dirty="0">
                <a:latin typeface="標楷體" panose="03000509000000000000" pitchFamily="65" charset="-120"/>
                <a:ea typeface="標楷體" panose="03000509000000000000" pitchFamily="65" charset="-120"/>
              </a:rPr>
              <a:t>，停聘</a:t>
            </a:r>
            <a:r>
              <a:rPr lang="zh-TW" altLang="en-US" sz="2000" dirty="0">
                <a:solidFill>
                  <a:srgbClr val="0070C0"/>
                </a:solidFill>
                <a:latin typeface="標楷體" panose="03000509000000000000" pitchFamily="65" charset="-120"/>
                <a:ea typeface="標楷體" panose="03000509000000000000" pitchFamily="65" charset="-120"/>
              </a:rPr>
              <a:t>事由已消滅者，得申請復聘</a:t>
            </a:r>
            <a:r>
              <a:rPr lang="zh-TW" altLang="en-US" sz="2000" dirty="0">
                <a:latin typeface="標楷體" panose="03000509000000000000" pitchFamily="65" charset="-120"/>
                <a:ea typeface="標楷體" panose="03000509000000000000" pitchFamily="65" charset="-120"/>
              </a:rPr>
              <a:t>。</a:t>
            </a:r>
            <a:endParaRPr lang="en-US" altLang="zh-TW" sz="2000" dirty="0">
              <a:latin typeface="標楷體" panose="03000509000000000000" pitchFamily="65" charset="-120"/>
              <a:ea typeface="標楷體" panose="03000509000000000000" pitchFamily="65" charset="-120"/>
              <a:sym typeface="Microsoft JhengHei"/>
            </a:endParaRPr>
          </a:p>
          <a:p>
            <a:pPr lvl="1"/>
            <a:r>
              <a:rPr lang="en-US" altLang="zh-TW" sz="2000" dirty="0">
                <a:latin typeface="標楷體" panose="03000509000000000000" pitchFamily="65" charset="-120"/>
                <a:ea typeface="標楷體" panose="03000509000000000000" pitchFamily="65" charset="-120"/>
                <a:sym typeface="Microsoft JhengHei"/>
              </a:rPr>
              <a:t>(4)</a:t>
            </a:r>
            <a:r>
              <a:rPr lang="zh-TW" altLang="en-US" sz="2000" dirty="0">
                <a:latin typeface="標楷體" panose="03000509000000000000" pitchFamily="65" charset="-120"/>
                <a:ea typeface="標楷體" panose="03000509000000000000" pitchFamily="65" charset="-120"/>
                <a:sym typeface="Microsoft JhengHei"/>
              </a:rPr>
              <a:t>停聘期間</a:t>
            </a:r>
            <a:r>
              <a:rPr lang="zh-TW" altLang="en-US" sz="2000" dirty="0">
                <a:solidFill>
                  <a:srgbClr val="0070C0"/>
                </a:solidFill>
                <a:latin typeface="標楷體" panose="03000509000000000000" pitchFamily="65" charset="-120"/>
                <a:ea typeface="標楷體" panose="03000509000000000000" pitchFamily="65" charset="-120"/>
                <a:sym typeface="Microsoft JhengHei"/>
              </a:rPr>
              <a:t>不發給待遇</a:t>
            </a:r>
            <a:r>
              <a:rPr lang="zh-TW" altLang="en-US" sz="2000" dirty="0">
                <a:latin typeface="標楷體" panose="03000509000000000000" pitchFamily="65" charset="-120"/>
                <a:ea typeface="標楷體" panose="03000509000000000000" pitchFamily="65" charset="-120"/>
                <a:sym typeface="Microsoft JhengHei"/>
              </a:rPr>
              <a:t>。</a:t>
            </a:r>
            <a:r>
              <a:rPr lang="en-US" altLang="zh-TW" sz="2000" dirty="0">
                <a:latin typeface="標楷體" panose="03000509000000000000" pitchFamily="65" charset="-120"/>
                <a:ea typeface="標楷體" panose="03000509000000000000" pitchFamily="65" charset="-120"/>
                <a:sym typeface="Microsoft JhengHei"/>
              </a:rPr>
              <a:t>(</a:t>
            </a:r>
            <a:r>
              <a:rPr lang="zh-TW" altLang="en-US" sz="2000" dirty="0">
                <a:latin typeface="標楷體" panose="03000509000000000000" pitchFamily="65" charset="-120"/>
                <a:ea typeface="標楷體" panose="03000509000000000000" pitchFamily="65" charset="-120"/>
                <a:sym typeface="Microsoft JhengHei"/>
              </a:rPr>
              <a:t>第</a:t>
            </a:r>
            <a:r>
              <a:rPr lang="en-US" altLang="zh-TW" sz="2000" dirty="0">
                <a:latin typeface="標楷體" panose="03000509000000000000" pitchFamily="65" charset="-120"/>
                <a:ea typeface="標楷體" panose="03000509000000000000" pitchFamily="65" charset="-120"/>
                <a:sym typeface="Microsoft JhengHei"/>
              </a:rPr>
              <a:t>25</a:t>
            </a:r>
            <a:r>
              <a:rPr lang="zh-TW" altLang="en-US" sz="2000" dirty="0">
                <a:latin typeface="標楷體" panose="03000509000000000000" pitchFamily="65" charset="-120"/>
                <a:ea typeface="標楷體" panose="03000509000000000000" pitchFamily="65" charset="-120"/>
                <a:sym typeface="Microsoft JhengHei"/>
              </a:rPr>
              <a:t>條</a:t>
            </a:r>
            <a:r>
              <a:rPr lang="en-US" altLang="zh-TW" sz="2000" dirty="0">
                <a:latin typeface="標楷體" panose="03000509000000000000" pitchFamily="65" charset="-120"/>
                <a:ea typeface="標楷體" panose="03000509000000000000" pitchFamily="65" charset="-120"/>
                <a:sym typeface="Microsoft JhengHei"/>
              </a:rPr>
              <a:t>)</a:t>
            </a:r>
            <a:endParaRPr lang="zh-TW" altLang="en-US" sz="2000" dirty="0">
              <a:latin typeface="標楷體" panose="03000509000000000000" pitchFamily="65" charset="-120"/>
              <a:ea typeface="標楷體" panose="03000509000000000000" pitchFamily="65" charset="-120"/>
              <a:sym typeface="Microsoft JhengHei"/>
            </a:endParaRPr>
          </a:p>
        </p:txBody>
      </p:sp>
    </p:spTree>
    <p:extLst>
      <p:ext uri="{BB962C8B-B14F-4D97-AF65-F5344CB8AC3E}">
        <p14:creationId xmlns:p14="http://schemas.microsoft.com/office/powerpoint/2010/main" val="39059624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a:solidFill>
                  <a:srgbClr val="00B050"/>
                </a:solidFill>
              </a:rPr>
              <a:t>教師法第</a:t>
            </a:r>
            <a:r>
              <a:rPr lang="en-US" altLang="zh-TW" b="1" dirty="0">
                <a:solidFill>
                  <a:srgbClr val="00B050"/>
                </a:solidFill>
              </a:rPr>
              <a:t>22</a:t>
            </a:r>
            <a:r>
              <a:rPr lang="zh-TW" altLang="en-US" b="1" dirty="0">
                <a:solidFill>
                  <a:srgbClr val="00B050"/>
                </a:solidFill>
              </a:rPr>
              <a:t>條有關校園性平事件</a:t>
            </a:r>
            <a:endParaRPr lang="zh-TW" altLang="en-US" dirty="0"/>
          </a:p>
        </p:txBody>
      </p:sp>
      <p:sp>
        <p:nvSpPr>
          <p:cNvPr id="3" name="投影片編號版面配置區 2"/>
          <p:cNvSpPr>
            <a:spLocks noGrp="1"/>
          </p:cNvSpPr>
          <p:nvPr>
            <p:ph type="sldNum" sz="quarter" idx="12"/>
          </p:nvPr>
        </p:nvSpPr>
        <p:spPr/>
        <p:txBody>
          <a:bodyPr/>
          <a:lstStyle/>
          <a:p>
            <a:fld id="{B83A31F8-1AE2-4946-A3DB-4D2A5AB1AD9D}" type="slidenum">
              <a:rPr lang="zh-TW" altLang="en-US" smtClean="0"/>
              <a:pPr/>
              <a:t>22</a:t>
            </a:fld>
            <a:endParaRPr lang="zh-TW" altLang="en-US"/>
          </a:p>
        </p:txBody>
      </p:sp>
      <p:sp>
        <p:nvSpPr>
          <p:cNvPr id="4" name="內容版面配置區 3"/>
          <p:cNvSpPr>
            <a:spLocks noGrp="1"/>
          </p:cNvSpPr>
          <p:nvPr>
            <p:ph sz="quarter" idx="1"/>
          </p:nvPr>
        </p:nvSpPr>
        <p:spPr>
          <a:xfrm>
            <a:off x="914400" y="1447800"/>
            <a:ext cx="7772400" cy="5219700"/>
          </a:xfrm>
        </p:spPr>
        <p:txBody>
          <a:bodyPr>
            <a:normAutofit fontScale="55000" lnSpcReduction="20000"/>
          </a:bodyPr>
          <a:lstStyle/>
          <a:p>
            <a:r>
              <a:rPr lang="zh-TW" altLang="en-US" sz="3600" b="1" dirty="0">
                <a:solidFill>
                  <a:srgbClr val="FF0000"/>
                </a:solidFill>
                <a:latin typeface="標楷體" panose="03000509000000000000" pitchFamily="65" charset="-120"/>
                <a:ea typeface="標楷體" panose="03000509000000000000" pitchFamily="65" charset="-120"/>
              </a:rPr>
              <a:t>暫時停聘，靜候調查：</a:t>
            </a:r>
            <a:endParaRPr lang="en-US" altLang="zh-TW" sz="3600" b="1" dirty="0">
              <a:solidFill>
                <a:srgbClr val="FF0000"/>
              </a:solidFill>
              <a:latin typeface="標楷體" panose="03000509000000000000" pitchFamily="65" charset="-120"/>
              <a:ea typeface="標楷體" panose="03000509000000000000" pitchFamily="65" charset="-120"/>
            </a:endParaRPr>
          </a:p>
          <a:p>
            <a:r>
              <a:rPr lang="zh-TW" altLang="en-US" sz="3300" dirty="0">
                <a:latin typeface="標楷體" panose="03000509000000000000" pitchFamily="65" charset="-120"/>
                <a:ea typeface="標楷體" panose="03000509000000000000" pitchFamily="65" charset="-120"/>
              </a:rPr>
              <a:t>發生第</a:t>
            </a:r>
            <a:r>
              <a:rPr lang="en-US" altLang="zh-TW" sz="3300" dirty="0">
                <a:latin typeface="標楷體" panose="03000509000000000000" pitchFamily="65" charset="-120"/>
                <a:ea typeface="標楷體" panose="03000509000000000000" pitchFamily="65" charset="-120"/>
              </a:rPr>
              <a:t>14</a:t>
            </a:r>
            <a:r>
              <a:rPr lang="zh-TW" altLang="en-US" sz="3300" dirty="0">
                <a:latin typeface="標楷體" panose="03000509000000000000" pitchFamily="65" charset="-120"/>
                <a:ea typeface="標楷體" panose="03000509000000000000" pitchFamily="65" charset="-120"/>
              </a:rPr>
              <a:t>條第</a:t>
            </a:r>
            <a:r>
              <a:rPr lang="en-US" altLang="zh-TW" sz="3300" dirty="0">
                <a:latin typeface="標楷體" panose="03000509000000000000" pitchFamily="65" charset="-120"/>
                <a:ea typeface="標楷體" panose="03000509000000000000" pitchFamily="65" charset="-120"/>
              </a:rPr>
              <a:t>1</a:t>
            </a:r>
            <a:r>
              <a:rPr lang="zh-TW" altLang="en-US" sz="3300" dirty="0">
                <a:latin typeface="標楷體" panose="03000509000000000000" pitchFamily="65" charset="-120"/>
                <a:ea typeface="標楷體" panose="03000509000000000000" pitchFamily="65" charset="-120"/>
              </a:rPr>
              <a:t>項第</a:t>
            </a:r>
            <a:r>
              <a:rPr lang="en-US" altLang="zh-TW" sz="3300" dirty="0">
                <a:latin typeface="標楷體" panose="03000509000000000000" pitchFamily="65" charset="-120"/>
                <a:ea typeface="標楷體" panose="03000509000000000000" pitchFamily="65" charset="-120"/>
              </a:rPr>
              <a:t>4-6</a:t>
            </a:r>
            <a:r>
              <a:rPr lang="zh-TW" altLang="en-US" sz="3300" dirty="0">
                <a:latin typeface="標楷體" panose="03000509000000000000" pitchFamily="65" charset="-120"/>
                <a:ea typeface="標楷體" panose="03000509000000000000" pitchFamily="65" charset="-120"/>
              </a:rPr>
              <a:t>款或第</a:t>
            </a:r>
            <a:r>
              <a:rPr lang="en-US" altLang="zh-TW" sz="3300" dirty="0">
                <a:latin typeface="標楷體" panose="03000509000000000000" pitchFamily="65" charset="-120"/>
                <a:ea typeface="標楷體" panose="03000509000000000000" pitchFamily="65" charset="-120"/>
              </a:rPr>
              <a:t>15</a:t>
            </a:r>
            <a:r>
              <a:rPr lang="zh-TW" altLang="en-US" sz="3300" dirty="0">
                <a:latin typeface="標楷體" panose="03000509000000000000" pitchFamily="65" charset="-120"/>
                <a:ea typeface="標楷體" panose="03000509000000000000" pitchFamily="65" charset="-120"/>
              </a:rPr>
              <a:t>條第</a:t>
            </a:r>
            <a:r>
              <a:rPr lang="en-US" altLang="zh-TW" sz="3300" dirty="0">
                <a:latin typeface="標楷體" panose="03000509000000000000" pitchFamily="65" charset="-120"/>
                <a:ea typeface="標楷體" panose="03000509000000000000" pitchFamily="65" charset="-120"/>
              </a:rPr>
              <a:t>1</a:t>
            </a:r>
            <a:r>
              <a:rPr lang="zh-TW" altLang="en-US" sz="3300" dirty="0">
                <a:latin typeface="標楷體" panose="03000509000000000000" pitchFamily="65" charset="-120"/>
                <a:ea typeface="標楷體" panose="03000509000000000000" pitchFamily="65" charset="-120"/>
              </a:rPr>
              <a:t>項第</a:t>
            </a:r>
            <a:r>
              <a:rPr lang="en-US" altLang="zh-TW" sz="3300" dirty="0">
                <a:latin typeface="標楷體" panose="03000509000000000000" pitchFamily="65" charset="-120"/>
                <a:ea typeface="標楷體" panose="03000509000000000000" pitchFamily="65" charset="-120"/>
              </a:rPr>
              <a:t>1-2</a:t>
            </a:r>
            <a:r>
              <a:rPr lang="zh-TW" altLang="en-US" sz="3300" dirty="0">
                <a:latin typeface="標楷體" panose="03000509000000000000" pitchFamily="65" charset="-120"/>
                <a:ea typeface="標楷體" panose="03000509000000000000" pitchFamily="65" charset="-120"/>
              </a:rPr>
              <a:t>款之：</a:t>
            </a:r>
            <a:endParaRPr lang="en-US" altLang="zh-TW" sz="3300" dirty="0">
              <a:latin typeface="標楷體" panose="03000509000000000000" pitchFamily="65" charset="-120"/>
              <a:ea typeface="標楷體" panose="03000509000000000000" pitchFamily="65" charset="-120"/>
            </a:endParaRPr>
          </a:p>
          <a:p>
            <a:pPr marL="0" indent="0">
              <a:buNone/>
            </a:pPr>
            <a:r>
              <a:rPr lang="zh-TW" altLang="en-US" sz="2900" dirty="0">
                <a:latin typeface="標楷體" panose="03000509000000000000" pitchFamily="65" charset="-120"/>
                <a:ea typeface="標楷體" panose="03000509000000000000" pitchFamily="65" charset="-120"/>
              </a:rPr>
              <a:t>   </a:t>
            </a:r>
            <a:r>
              <a:rPr lang="en-US" altLang="zh-TW" sz="2900" dirty="0">
                <a:latin typeface="標楷體" panose="03000509000000000000" pitchFamily="65" charset="-120"/>
                <a:ea typeface="標楷體" panose="03000509000000000000" pitchFamily="65" charset="-120"/>
              </a:rPr>
              <a:t>(1)</a:t>
            </a:r>
            <a:r>
              <a:rPr lang="zh-TW" altLang="en-US" sz="2900" dirty="0">
                <a:latin typeface="標楷體" panose="03000509000000000000" pitchFamily="65" charset="-120"/>
                <a:ea typeface="標楷體" panose="03000509000000000000" pitchFamily="65" charset="-120"/>
              </a:rPr>
              <a:t>學校應於</a:t>
            </a:r>
            <a:r>
              <a:rPr lang="zh-TW" altLang="en-US" sz="2900" dirty="0">
                <a:solidFill>
                  <a:srgbClr val="0070C0"/>
                </a:solidFill>
                <a:latin typeface="標楷體" panose="03000509000000000000" pitchFamily="65" charset="-120"/>
                <a:ea typeface="標楷體" panose="03000509000000000000" pitchFamily="65" charset="-120"/>
              </a:rPr>
              <a:t>知悉之日起一個月內經教評會審議通過後，免報主管機關核准，暫</a:t>
            </a:r>
            <a:endParaRPr lang="en-US" altLang="zh-TW" sz="2900" dirty="0">
              <a:solidFill>
                <a:srgbClr val="0070C0"/>
              </a:solidFill>
              <a:latin typeface="標楷體" panose="03000509000000000000" pitchFamily="65" charset="-120"/>
              <a:ea typeface="標楷體" panose="03000509000000000000" pitchFamily="65" charset="-120"/>
            </a:endParaRPr>
          </a:p>
          <a:p>
            <a:pPr marL="0" indent="0">
              <a:buNone/>
            </a:pPr>
            <a:r>
              <a:rPr lang="zh-TW" altLang="en-US" sz="2900" dirty="0">
                <a:solidFill>
                  <a:srgbClr val="0070C0"/>
                </a:solidFill>
                <a:latin typeface="標楷體" panose="03000509000000000000" pitchFamily="65" charset="-120"/>
                <a:ea typeface="標楷體" panose="03000509000000000000" pitchFamily="65" charset="-120"/>
              </a:rPr>
              <a:t>      時予以停聘六個月以下，並靜候調查</a:t>
            </a:r>
            <a:endParaRPr lang="en-US" altLang="zh-TW" sz="2900" dirty="0">
              <a:latin typeface="標楷體" panose="03000509000000000000" pitchFamily="65" charset="-120"/>
              <a:ea typeface="標楷體" panose="03000509000000000000" pitchFamily="65" charset="-120"/>
            </a:endParaRPr>
          </a:p>
          <a:p>
            <a:pPr marL="0" indent="0">
              <a:buNone/>
            </a:pPr>
            <a:r>
              <a:rPr lang="zh-TW" altLang="en-US" sz="2900" dirty="0">
                <a:latin typeface="標楷體" panose="03000509000000000000" pitchFamily="65" charset="-120"/>
                <a:ea typeface="標楷體" panose="03000509000000000000" pitchFamily="65" charset="-120"/>
              </a:rPr>
              <a:t>   </a:t>
            </a:r>
            <a:r>
              <a:rPr lang="en-US" altLang="zh-TW" sz="2900" dirty="0">
                <a:latin typeface="標楷體" panose="03000509000000000000" pitchFamily="65" charset="-120"/>
                <a:ea typeface="標楷體" panose="03000509000000000000" pitchFamily="65" charset="-120"/>
              </a:rPr>
              <a:t>(2)</a:t>
            </a:r>
            <a:r>
              <a:rPr lang="zh-TW" altLang="en-US" sz="2900" dirty="0">
                <a:latin typeface="標楷體" panose="03000509000000000000" pitchFamily="65" charset="-120"/>
                <a:ea typeface="標楷體" panose="03000509000000000000" pitchFamily="65" charset="-120"/>
              </a:rPr>
              <a:t>必要時，得經教評會審議通過後，延長停聘二次，每次不得逾三個月。</a:t>
            </a:r>
            <a:endParaRPr lang="en-US" altLang="zh-TW" sz="2900" dirty="0">
              <a:latin typeface="標楷體" panose="03000509000000000000" pitchFamily="65" charset="-120"/>
              <a:ea typeface="標楷體" panose="03000509000000000000" pitchFamily="65" charset="-120"/>
            </a:endParaRPr>
          </a:p>
          <a:p>
            <a:pPr marL="0" indent="0">
              <a:buNone/>
            </a:pPr>
            <a:r>
              <a:rPr lang="zh-TW" altLang="en-US" sz="2900" dirty="0">
                <a:solidFill>
                  <a:srgbClr val="0070C0"/>
                </a:solidFill>
                <a:latin typeface="標楷體" panose="03000509000000000000" pitchFamily="65" charset="-120"/>
                <a:ea typeface="標楷體" panose="03000509000000000000" pitchFamily="65" charset="-120"/>
              </a:rPr>
              <a:t>   </a:t>
            </a:r>
            <a:r>
              <a:rPr lang="en-US" altLang="zh-TW" sz="2900" dirty="0">
                <a:solidFill>
                  <a:srgbClr val="0070C0"/>
                </a:solidFill>
                <a:latin typeface="標楷體" panose="03000509000000000000" pitchFamily="65" charset="-120"/>
                <a:ea typeface="標楷體" panose="03000509000000000000" pitchFamily="65" charset="-120"/>
              </a:rPr>
              <a:t>(3)</a:t>
            </a:r>
            <a:r>
              <a:rPr lang="zh-TW" altLang="en-US" sz="2900" dirty="0">
                <a:solidFill>
                  <a:srgbClr val="0070C0"/>
                </a:solidFill>
                <a:latin typeface="標楷體" panose="03000509000000000000" pitchFamily="65" charset="-120"/>
                <a:ea typeface="標楷體" panose="03000509000000000000" pitchFamily="65" charset="-120"/>
              </a:rPr>
              <a:t>經調查屬實者，於報主管機關後，至主管機關核准及學校解聘前，應予</a:t>
            </a:r>
            <a:endParaRPr lang="en-US" altLang="zh-TW" sz="2900" dirty="0">
              <a:solidFill>
                <a:srgbClr val="0070C0"/>
              </a:solidFill>
              <a:latin typeface="標楷體" panose="03000509000000000000" pitchFamily="65" charset="-120"/>
              <a:ea typeface="標楷體" panose="03000509000000000000" pitchFamily="65" charset="-120"/>
            </a:endParaRPr>
          </a:p>
          <a:p>
            <a:pPr marL="0" indent="0">
              <a:buNone/>
            </a:pPr>
            <a:r>
              <a:rPr lang="zh-TW" altLang="en-US" sz="2900" dirty="0">
                <a:solidFill>
                  <a:srgbClr val="0070C0"/>
                </a:solidFill>
                <a:latin typeface="標楷體" panose="03000509000000000000" pitchFamily="65" charset="-120"/>
                <a:ea typeface="標楷體" panose="03000509000000000000" pitchFamily="65" charset="-120"/>
              </a:rPr>
              <a:t>      停聘，免經教評會審議</a:t>
            </a:r>
            <a:r>
              <a:rPr lang="zh-TW" altLang="en-US" sz="2900" dirty="0">
                <a:latin typeface="標楷體" panose="03000509000000000000" pitchFamily="65" charset="-120"/>
                <a:ea typeface="標楷體" panose="03000509000000000000" pitchFamily="65" charset="-120"/>
              </a:rPr>
              <a:t>。</a:t>
            </a:r>
            <a:endParaRPr lang="en-US" altLang="zh-TW" sz="2900" dirty="0">
              <a:latin typeface="標楷體" panose="03000509000000000000" pitchFamily="65" charset="-120"/>
              <a:ea typeface="標楷體" panose="03000509000000000000" pitchFamily="65" charset="-120"/>
            </a:endParaRPr>
          </a:p>
          <a:p>
            <a:pPr marL="0" indent="0">
              <a:buNone/>
            </a:pPr>
            <a:r>
              <a:rPr lang="zh-TW" altLang="en-US" sz="2900" dirty="0">
                <a:latin typeface="標楷體" panose="03000509000000000000" pitchFamily="65" charset="-120"/>
                <a:ea typeface="標楷體" panose="03000509000000000000" pitchFamily="65" charset="-120"/>
              </a:rPr>
              <a:t>   </a:t>
            </a:r>
            <a:r>
              <a:rPr lang="en-US" altLang="zh-TW" sz="2900" dirty="0">
                <a:latin typeface="標楷體" panose="03000509000000000000" pitchFamily="65" charset="-120"/>
                <a:ea typeface="標楷體" panose="03000509000000000000" pitchFamily="65" charset="-120"/>
              </a:rPr>
              <a:t>(4)</a:t>
            </a:r>
            <a:r>
              <a:rPr lang="zh-TW" altLang="en-US" sz="2900" dirty="0">
                <a:latin typeface="標楷體" panose="03000509000000000000" pitchFamily="65" charset="-120"/>
                <a:ea typeface="標楷體" panose="03000509000000000000" pitchFamily="65" charset="-120"/>
              </a:rPr>
              <a:t>停聘期間不發給待遇；停聘事由消滅後，未受解聘或終局停聘處分，並回復</a:t>
            </a:r>
            <a:endParaRPr lang="en-US" altLang="zh-TW" sz="2900" dirty="0">
              <a:latin typeface="標楷體" panose="03000509000000000000" pitchFamily="65" charset="-120"/>
              <a:ea typeface="標楷體" panose="03000509000000000000" pitchFamily="65" charset="-120"/>
            </a:endParaRPr>
          </a:p>
          <a:p>
            <a:pPr marL="0" indent="0">
              <a:buNone/>
            </a:pPr>
            <a:r>
              <a:rPr lang="zh-TW" altLang="en-US" sz="2900" dirty="0">
                <a:latin typeface="標楷體" panose="03000509000000000000" pitchFamily="65" charset="-120"/>
                <a:ea typeface="標楷體" panose="03000509000000000000" pitchFamily="65" charset="-120"/>
              </a:rPr>
              <a:t>      聘任者，補發其停聘期間全數本薪（年功薪）。</a:t>
            </a:r>
            <a:r>
              <a:rPr lang="en-US" altLang="zh-TW" sz="2900" dirty="0">
                <a:latin typeface="標楷體" panose="03000509000000000000" pitchFamily="65" charset="-120"/>
                <a:ea typeface="標楷體" panose="03000509000000000000" pitchFamily="65" charset="-120"/>
              </a:rPr>
              <a:t>(</a:t>
            </a:r>
            <a:r>
              <a:rPr lang="zh-TW" altLang="en-US" sz="2900" dirty="0">
                <a:latin typeface="標楷體" panose="03000509000000000000" pitchFamily="65" charset="-120"/>
                <a:ea typeface="標楷體" panose="03000509000000000000" pitchFamily="65" charset="-120"/>
              </a:rPr>
              <a:t>第</a:t>
            </a:r>
            <a:r>
              <a:rPr lang="en-US" altLang="zh-TW" sz="2900" dirty="0">
                <a:latin typeface="標楷體" panose="03000509000000000000" pitchFamily="65" charset="-120"/>
                <a:ea typeface="標楷體" panose="03000509000000000000" pitchFamily="65" charset="-120"/>
              </a:rPr>
              <a:t>25</a:t>
            </a:r>
            <a:r>
              <a:rPr lang="zh-TW" altLang="en-US" sz="2900" dirty="0">
                <a:latin typeface="標楷體" panose="03000509000000000000" pitchFamily="65" charset="-120"/>
                <a:ea typeface="標楷體" panose="03000509000000000000" pitchFamily="65" charset="-120"/>
              </a:rPr>
              <a:t>條</a:t>
            </a:r>
            <a:r>
              <a:rPr lang="en-US" altLang="zh-TW" sz="2900" dirty="0">
                <a:latin typeface="標楷體" panose="03000509000000000000" pitchFamily="65" charset="-120"/>
                <a:ea typeface="標楷體" panose="03000509000000000000" pitchFamily="65" charset="-120"/>
              </a:rPr>
              <a:t>)</a:t>
            </a:r>
          </a:p>
          <a:p>
            <a:r>
              <a:rPr lang="zh-TW" altLang="en-US" sz="3300" dirty="0">
                <a:latin typeface="標楷體" panose="03000509000000000000" pitchFamily="65" charset="-120"/>
                <a:ea typeface="標楷體" panose="03000509000000000000" pitchFamily="65" charset="-120"/>
              </a:rPr>
              <a:t>發生第</a:t>
            </a:r>
            <a:r>
              <a:rPr lang="en-US" altLang="zh-TW" sz="3300" dirty="0">
                <a:latin typeface="標楷體" panose="03000509000000000000" pitchFamily="65" charset="-120"/>
                <a:ea typeface="標楷體" panose="03000509000000000000" pitchFamily="65" charset="-120"/>
              </a:rPr>
              <a:t>14</a:t>
            </a:r>
            <a:r>
              <a:rPr lang="zh-TW" altLang="en-US" sz="3300" dirty="0">
                <a:latin typeface="標楷體" panose="03000509000000000000" pitchFamily="65" charset="-120"/>
                <a:ea typeface="標楷體" panose="03000509000000000000" pitchFamily="65" charset="-120"/>
              </a:rPr>
              <a:t>條第</a:t>
            </a:r>
            <a:r>
              <a:rPr lang="en-US" altLang="zh-TW" sz="3300" dirty="0">
                <a:latin typeface="標楷體" panose="03000509000000000000" pitchFamily="65" charset="-120"/>
                <a:ea typeface="標楷體" panose="03000509000000000000" pitchFamily="65" charset="-120"/>
              </a:rPr>
              <a:t>1</a:t>
            </a:r>
            <a:r>
              <a:rPr lang="zh-TW" altLang="en-US" sz="3300" dirty="0">
                <a:latin typeface="標楷體" panose="03000509000000000000" pitchFamily="65" charset="-120"/>
                <a:ea typeface="標楷體" panose="03000509000000000000" pitchFamily="65" charset="-120"/>
              </a:rPr>
              <a:t>項第</a:t>
            </a:r>
            <a:r>
              <a:rPr lang="en-US" altLang="zh-TW" sz="3300" dirty="0">
                <a:latin typeface="標楷體" panose="03000509000000000000" pitchFamily="65" charset="-120"/>
                <a:ea typeface="標楷體" panose="03000509000000000000" pitchFamily="65" charset="-120"/>
              </a:rPr>
              <a:t>8</a:t>
            </a:r>
            <a:r>
              <a:rPr lang="zh-TW" altLang="en-US" sz="3300" dirty="0">
                <a:latin typeface="標楷體" panose="03000509000000000000" pitchFamily="65" charset="-120"/>
                <a:ea typeface="標楷體" panose="03000509000000000000" pitchFamily="65" charset="-120"/>
              </a:rPr>
              <a:t>款：</a:t>
            </a:r>
            <a:br>
              <a:rPr lang="zh-TW" altLang="en-US" sz="3300" dirty="0">
                <a:latin typeface="標楷體" panose="03000509000000000000" pitchFamily="65" charset="-120"/>
                <a:ea typeface="標楷體" panose="03000509000000000000" pitchFamily="65" charset="-120"/>
              </a:rPr>
            </a:br>
            <a:r>
              <a:rPr lang="en-US" altLang="zh-TW" sz="2900" dirty="0">
                <a:latin typeface="標楷體" panose="03000509000000000000" pitchFamily="65" charset="-120"/>
                <a:ea typeface="標楷體" panose="03000509000000000000" pitchFamily="65" charset="-120"/>
              </a:rPr>
              <a:t>(1)</a:t>
            </a:r>
            <a:r>
              <a:rPr lang="zh-TW" altLang="en-US" sz="2900" dirty="0">
                <a:latin typeface="標楷體" panose="03000509000000000000" pitchFamily="65" charset="-120"/>
                <a:ea typeface="標楷體" panose="03000509000000000000" pitchFamily="65" charset="-120"/>
              </a:rPr>
              <a:t>服務學校</a:t>
            </a:r>
            <a:r>
              <a:rPr lang="zh-TW" altLang="en-US" sz="2900" dirty="0">
                <a:solidFill>
                  <a:srgbClr val="0070C0"/>
                </a:solidFill>
                <a:latin typeface="標楷體" panose="03000509000000000000" pitchFamily="65" charset="-120"/>
                <a:ea typeface="標楷體" panose="03000509000000000000" pitchFamily="65" charset="-120"/>
              </a:rPr>
              <a:t>認為有先行停聘進行調查之必要者，應經教評會審議通過，免報主管</a:t>
            </a:r>
            <a:endParaRPr lang="en-US" altLang="zh-TW" sz="2900" dirty="0">
              <a:solidFill>
                <a:srgbClr val="0070C0"/>
              </a:solidFill>
              <a:latin typeface="標楷體" panose="03000509000000000000" pitchFamily="65" charset="-120"/>
              <a:ea typeface="標楷體" panose="03000509000000000000" pitchFamily="65" charset="-120"/>
            </a:endParaRPr>
          </a:p>
          <a:p>
            <a:pPr marL="0" indent="0">
              <a:buNone/>
            </a:pPr>
            <a:r>
              <a:rPr lang="zh-TW" altLang="en-US" sz="2900" dirty="0">
                <a:solidFill>
                  <a:srgbClr val="0070C0"/>
                </a:solidFill>
                <a:latin typeface="標楷體" panose="03000509000000000000" pitchFamily="65" charset="-120"/>
                <a:ea typeface="標楷體" panose="03000509000000000000" pitchFamily="65" charset="-120"/>
              </a:rPr>
              <a:t>      機關核准，暫時予以停聘三個月以下。</a:t>
            </a:r>
            <a:endParaRPr lang="en-US" altLang="zh-TW" sz="2900" dirty="0">
              <a:latin typeface="標楷體" panose="03000509000000000000" pitchFamily="65" charset="-120"/>
              <a:ea typeface="標楷體" panose="03000509000000000000" pitchFamily="65" charset="-120"/>
            </a:endParaRPr>
          </a:p>
          <a:p>
            <a:pPr marL="0" indent="0">
              <a:buNone/>
            </a:pPr>
            <a:r>
              <a:rPr lang="zh-TW" altLang="en-US" sz="2900" dirty="0">
                <a:latin typeface="標楷體" panose="03000509000000000000" pitchFamily="65" charset="-120"/>
                <a:ea typeface="標楷體" panose="03000509000000000000" pitchFamily="65" charset="-120"/>
              </a:rPr>
              <a:t>   </a:t>
            </a:r>
            <a:r>
              <a:rPr lang="en-US" altLang="zh-TW" sz="2900" dirty="0">
                <a:latin typeface="標楷體" panose="03000509000000000000" pitchFamily="65" charset="-120"/>
                <a:ea typeface="標楷體" panose="03000509000000000000" pitchFamily="65" charset="-120"/>
              </a:rPr>
              <a:t>(2)</a:t>
            </a:r>
            <a:r>
              <a:rPr lang="zh-TW" altLang="en-US" sz="2900" dirty="0">
                <a:latin typeface="標楷體" panose="03000509000000000000" pitchFamily="65" charset="-120"/>
                <a:ea typeface="標楷體" panose="03000509000000000000" pitchFamily="65" charset="-120"/>
              </a:rPr>
              <a:t>必要時得經教評會審議通過後，延長停聘一次，且不得逾三個月。</a:t>
            </a:r>
            <a:endParaRPr lang="en-US" altLang="zh-TW" sz="2900" dirty="0">
              <a:latin typeface="標楷體" panose="03000509000000000000" pitchFamily="65" charset="-120"/>
              <a:ea typeface="標楷體" panose="03000509000000000000" pitchFamily="65" charset="-120"/>
            </a:endParaRPr>
          </a:p>
          <a:p>
            <a:pPr marL="0" indent="0">
              <a:buNone/>
            </a:pPr>
            <a:r>
              <a:rPr lang="zh-TW" altLang="en-US" sz="2900" dirty="0">
                <a:latin typeface="標楷體" panose="03000509000000000000" pitchFamily="65" charset="-120"/>
                <a:ea typeface="標楷體" panose="03000509000000000000" pitchFamily="65" charset="-120"/>
              </a:rPr>
              <a:t>   </a:t>
            </a:r>
            <a:r>
              <a:rPr lang="en-US" altLang="zh-TW" sz="2900" dirty="0">
                <a:latin typeface="標楷體" panose="03000509000000000000" pitchFamily="65" charset="-120"/>
                <a:ea typeface="標楷體" panose="03000509000000000000" pitchFamily="65" charset="-120"/>
              </a:rPr>
              <a:t>(3)</a:t>
            </a:r>
            <a:r>
              <a:rPr lang="zh-TW" altLang="en-US" sz="2900" dirty="0">
                <a:latin typeface="標楷體" panose="03000509000000000000" pitchFamily="65" charset="-120"/>
                <a:ea typeface="標楷體" panose="03000509000000000000" pitchFamily="65" charset="-120"/>
              </a:rPr>
              <a:t>經調查屬實者，於報主管機關後，至主管機關核准及學校解聘前，</a:t>
            </a:r>
            <a:r>
              <a:rPr lang="zh-TW" altLang="en-US" sz="2900" dirty="0">
                <a:solidFill>
                  <a:srgbClr val="0070C0"/>
                </a:solidFill>
                <a:latin typeface="標楷體" panose="03000509000000000000" pitchFamily="65" charset="-120"/>
                <a:ea typeface="標楷體" panose="03000509000000000000" pitchFamily="65" charset="-120"/>
              </a:rPr>
              <a:t>得經教評會</a:t>
            </a:r>
            <a:endParaRPr lang="en-US" altLang="zh-TW" sz="2900" dirty="0">
              <a:solidFill>
                <a:srgbClr val="0070C0"/>
              </a:solidFill>
              <a:latin typeface="標楷體" panose="03000509000000000000" pitchFamily="65" charset="-120"/>
              <a:ea typeface="標楷體" panose="03000509000000000000" pitchFamily="65" charset="-120"/>
            </a:endParaRPr>
          </a:p>
          <a:p>
            <a:pPr marL="0" indent="0">
              <a:buNone/>
            </a:pPr>
            <a:r>
              <a:rPr lang="zh-TW" altLang="en-US" sz="2900" dirty="0">
                <a:solidFill>
                  <a:srgbClr val="0070C0"/>
                </a:solidFill>
                <a:latin typeface="標楷體" panose="03000509000000000000" pitchFamily="65" charset="-120"/>
                <a:ea typeface="標楷體" panose="03000509000000000000" pitchFamily="65" charset="-120"/>
              </a:rPr>
              <a:t>      審議通過後，予以停聘。</a:t>
            </a:r>
            <a:endParaRPr lang="en-US" altLang="zh-TW" sz="2900" dirty="0">
              <a:solidFill>
                <a:srgbClr val="0070C0"/>
              </a:solidFill>
              <a:latin typeface="標楷體" panose="03000509000000000000" pitchFamily="65" charset="-120"/>
              <a:ea typeface="標楷體" panose="03000509000000000000" pitchFamily="65" charset="-120"/>
            </a:endParaRPr>
          </a:p>
          <a:p>
            <a:pPr marL="0" indent="0">
              <a:buNone/>
            </a:pPr>
            <a:r>
              <a:rPr lang="zh-TW" altLang="en-US" sz="2900" dirty="0">
                <a:latin typeface="標楷體" panose="03000509000000000000" pitchFamily="65" charset="-120"/>
                <a:ea typeface="標楷體" panose="03000509000000000000" pitchFamily="65" charset="-120"/>
              </a:rPr>
              <a:t>   </a:t>
            </a:r>
            <a:r>
              <a:rPr lang="en-US" altLang="zh-TW" sz="2900" dirty="0">
                <a:latin typeface="標楷體" panose="03000509000000000000" pitchFamily="65" charset="-120"/>
                <a:ea typeface="標楷體" panose="03000509000000000000" pitchFamily="65" charset="-120"/>
              </a:rPr>
              <a:t>(4)</a:t>
            </a:r>
            <a:r>
              <a:rPr lang="zh-TW" altLang="en-US" sz="2900" dirty="0">
                <a:latin typeface="標楷體" panose="03000509000000000000" pitchFamily="65" charset="-120"/>
                <a:ea typeface="標楷體" panose="03000509000000000000" pitchFamily="65" charset="-120"/>
              </a:rPr>
              <a:t>於停聘期間發給半數本薪（年功薪）；調查後未受解聘或終局停聘處分，並</a:t>
            </a:r>
            <a:endParaRPr lang="en-US" altLang="zh-TW" sz="2900" dirty="0">
              <a:latin typeface="標楷體" panose="03000509000000000000" pitchFamily="65" charset="-120"/>
              <a:ea typeface="標楷體" panose="03000509000000000000" pitchFamily="65" charset="-120"/>
            </a:endParaRPr>
          </a:p>
          <a:p>
            <a:pPr marL="0" indent="0">
              <a:buNone/>
            </a:pPr>
            <a:r>
              <a:rPr lang="zh-TW" altLang="en-US" sz="2900" dirty="0">
                <a:latin typeface="標楷體" panose="03000509000000000000" pitchFamily="65" charset="-120"/>
                <a:ea typeface="標楷體" panose="03000509000000000000" pitchFamily="65" charset="-120"/>
              </a:rPr>
              <a:t>      回復聘任者，補發其停聘期間另半數本薪（年功薪）。</a:t>
            </a:r>
            <a:br>
              <a:rPr lang="zh-TW" altLang="en-US" dirty="0">
                <a:latin typeface="標楷體" panose="03000509000000000000" pitchFamily="65" charset="-120"/>
                <a:ea typeface="標楷體" panose="03000509000000000000" pitchFamily="65" charset="-120"/>
              </a:rPr>
            </a:br>
            <a:r>
              <a:rPr lang="zh-TW" altLang="en-US" sz="3300" dirty="0">
                <a:latin typeface="標楷體" panose="03000509000000000000" pitchFamily="65" charset="-120"/>
                <a:ea typeface="標楷體" panose="03000509000000000000" pitchFamily="65" charset="-120"/>
              </a:rPr>
              <a:t>→前二項情形應經教師評審委員會委員二分之一以上出席及出席委員二分之一以上之審議通過。</a:t>
            </a:r>
          </a:p>
        </p:txBody>
      </p:sp>
    </p:spTree>
    <p:extLst>
      <p:ext uri="{BB962C8B-B14F-4D97-AF65-F5344CB8AC3E}">
        <p14:creationId xmlns:p14="http://schemas.microsoft.com/office/powerpoint/2010/main" val="16110553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200" b="1" dirty="0">
                <a:solidFill>
                  <a:srgbClr val="FF0000"/>
                </a:solidFill>
              </a:rPr>
              <a:t>教育人員任用條例有關性平事件</a:t>
            </a:r>
          </a:p>
        </p:txBody>
      </p:sp>
      <p:sp>
        <p:nvSpPr>
          <p:cNvPr id="3" name="投影片編號版面配置區 2"/>
          <p:cNvSpPr>
            <a:spLocks noGrp="1"/>
          </p:cNvSpPr>
          <p:nvPr>
            <p:ph type="sldNum" sz="quarter" idx="12"/>
          </p:nvPr>
        </p:nvSpPr>
        <p:spPr/>
        <p:txBody>
          <a:bodyPr>
            <a:normAutofit/>
          </a:bodyPr>
          <a:lstStyle/>
          <a:p>
            <a:fld id="{B83A31F8-1AE2-4946-A3DB-4D2A5AB1AD9D}" type="slidenum">
              <a:rPr lang="zh-TW" altLang="en-US" smtClean="0"/>
              <a:pPr/>
              <a:t>23</a:t>
            </a:fld>
            <a:endParaRPr lang="zh-TW" altLang="en-US"/>
          </a:p>
        </p:txBody>
      </p:sp>
      <p:sp>
        <p:nvSpPr>
          <p:cNvPr id="4" name="內容版面配置區 3"/>
          <p:cNvSpPr>
            <a:spLocks noGrp="1"/>
          </p:cNvSpPr>
          <p:nvPr>
            <p:ph sz="quarter" idx="1"/>
          </p:nvPr>
        </p:nvSpPr>
        <p:spPr/>
        <p:txBody>
          <a:bodyPr>
            <a:normAutofit fontScale="92500" lnSpcReduction="20000"/>
          </a:bodyPr>
          <a:lstStyle/>
          <a:p>
            <a:r>
              <a:rPr lang="zh-TW" altLang="en-US" b="1" dirty="0">
                <a:latin typeface="標楷體" panose="03000509000000000000" pitchFamily="65" charset="-120"/>
                <a:ea typeface="標楷體" panose="03000509000000000000" pitchFamily="65" charset="-120"/>
              </a:rPr>
              <a:t>第</a:t>
            </a:r>
            <a:r>
              <a:rPr lang="en-US" altLang="zh-TW" b="1" dirty="0">
                <a:latin typeface="標楷體" panose="03000509000000000000" pitchFamily="65" charset="-120"/>
                <a:ea typeface="標楷體" panose="03000509000000000000" pitchFamily="65" charset="-120"/>
              </a:rPr>
              <a:t>31</a:t>
            </a:r>
            <a:r>
              <a:rPr lang="zh-TW" altLang="en-US" b="1" dirty="0">
                <a:latin typeface="標楷體" panose="03000509000000000000" pitchFamily="65" charset="-120"/>
                <a:ea typeface="標楷體" panose="03000509000000000000" pitchFamily="65" charset="-120"/>
              </a:rPr>
              <a:t>條</a:t>
            </a:r>
            <a:endParaRPr lang="en-US" altLang="zh-TW" b="1" dirty="0">
              <a:latin typeface="標楷體" panose="03000509000000000000" pitchFamily="65" charset="-120"/>
              <a:ea typeface="標楷體" panose="03000509000000000000" pitchFamily="65" charset="-120"/>
            </a:endParaRPr>
          </a:p>
          <a:p>
            <a:pPr marL="0" indent="0">
              <a:buNone/>
            </a:pPr>
            <a:r>
              <a:rPr lang="zh-TW" altLang="en-US" sz="2200" b="1" dirty="0">
                <a:solidFill>
                  <a:srgbClr val="FF0000"/>
                </a:solidFill>
                <a:latin typeface="標楷體" panose="03000509000000000000" pitchFamily="65" charset="-120"/>
                <a:ea typeface="標楷體" panose="03000509000000000000" pitchFamily="65" charset="-120"/>
              </a:rPr>
              <a:t>不得為教育人員，其已任用者，報請主管教育行政機關核准後，予以解聘或免職</a:t>
            </a:r>
            <a:r>
              <a:rPr lang="zh-TW" altLang="en-US" sz="2200" dirty="0">
                <a:solidFill>
                  <a:srgbClr val="FF0000"/>
                </a:solidFill>
                <a:latin typeface="標楷體" panose="03000509000000000000" pitchFamily="65" charset="-120"/>
                <a:ea typeface="標楷體" panose="03000509000000000000" pitchFamily="65" charset="-120"/>
              </a:rPr>
              <a:t>。</a:t>
            </a:r>
            <a:endParaRPr lang="en-US" altLang="zh-TW" sz="2200" dirty="0">
              <a:solidFill>
                <a:srgbClr val="FF0000"/>
              </a:solidFill>
              <a:latin typeface="標楷體" panose="03000509000000000000" pitchFamily="65" charset="-120"/>
              <a:ea typeface="標楷體" panose="03000509000000000000" pitchFamily="65" charset="-120"/>
            </a:endParaRPr>
          </a:p>
          <a:p>
            <a:pPr lvl="1"/>
            <a:r>
              <a:rPr lang="zh-TW" altLang="en-US" dirty="0">
                <a:latin typeface="標楷體" panose="03000509000000000000" pitchFamily="65" charset="-120"/>
                <a:ea typeface="標楷體" panose="03000509000000000000" pitchFamily="65" charset="-120"/>
              </a:rPr>
              <a:t>曾犯性侵害犯罪防治法第</a:t>
            </a:r>
            <a:r>
              <a:rPr lang="en-US" altLang="zh-TW" dirty="0">
                <a:latin typeface="標楷體" panose="03000509000000000000" pitchFamily="65" charset="-120"/>
                <a:ea typeface="標楷體" panose="03000509000000000000" pitchFamily="65" charset="-120"/>
              </a:rPr>
              <a:t>2</a:t>
            </a:r>
            <a:r>
              <a:rPr lang="zh-TW" altLang="en-US" dirty="0">
                <a:latin typeface="標楷體" panose="03000509000000000000" pitchFamily="65" charset="-120"/>
                <a:ea typeface="標楷體" panose="03000509000000000000" pitchFamily="65" charset="-120"/>
              </a:rPr>
              <a:t>條第</a:t>
            </a:r>
            <a:r>
              <a:rPr lang="en-US" altLang="zh-TW" dirty="0">
                <a:latin typeface="標楷體" panose="03000509000000000000" pitchFamily="65" charset="-120"/>
                <a:ea typeface="標楷體" panose="03000509000000000000" pitchFamily="65" charset="-120"/>
              </a:rPr>
              <a:t>1</a:t>
            </a:r>
            <a:r>
              <a:rPr lang="zh-TW" altLang="en-US" dirty="0">
                <a:latin typeface="標楷體" panose="03000509000000000000" pitchFamily="65" charset="-120"/>
                <a:ea typeface="標楷體" panose="03000509000000000000" pitchFamily="65" charset="-120"/>
              </a:rPr>
              <a:t>項所定之罪，經有罪判決確定。</a:t>
            </a:r>
            <a:endParaRPr lang="en-US" altLang="zh-TW" dirty="0">
              <a:latin typeface="標楷體" panose="03000509000000000000" pitchFamily="65" charset="-120"/>
              <a:ea typeface="標楷體" panose="03000509000000000000" pitchFamily="65" charset="-120"/>
            </a:endParaRPr>
          </a:p>
          <a:p>
            <a:pPr lvl="1"/>
            <a:r>
              <a:rPr lang="zh-TW" altLang="en-US" dirty="0">
                <a:latin typeface="標楷體" panose="03000509000000000000" pitchFamily="65" charset="-120"/>
                <a:ea typeface="標楷體" panose="03000509000000000000" pitchFamily="65" charset="-120"/>
              </a:rPr>
              <a:t>經學校性別平等教育委員會或依法組成之相關委員會調查確認有性侵害行為屬實。</a:t>
            </a:r>
          </a:p>
          <a:p>
            <a:pPr lvl="1"/>
            <a:r>
              <a:rPr lang="zh-TW" altLang="en-US" dirty="0">
                <a:latin typeface="標楷體" panose="03000509000000000000" pitchFamily="65" charset="-120"/>
                <a:ea typeface="標楷體" panose="03000509000000000000" pitchFamily="65" charset="-120"/>
              </a:rPr>
              <a:t>經學校性別平等教育委員會或依法組成之相關委員會調查確認有性騷擾或性霸凌行為，且情節重大。</a:t>
            </a:r>
          </a:p>
          <a:p>
            <a:pPr lvl="1"/>
            <a:r>
              <a:rPr lang="zh-TW" altLang="en-US" dirty="0">
                <a:latin typeface="標楷體" panose="03000509000000000000" pitchFamily="65" charset="-120"/>
                <a:ea typeface="標楷體" panose="03000509000000000000" pitchFamily="65" charset="-120"/>
              </a:rPr>
              <a:t>知悉服務學校發生疑似校園性侵害事件，未依性別平等教育法規定通報，致再度發生校園性侵害事件；或偽造、變造、湮滅或隱匿他人所犯校園性侵害事件之證據，經有關機關查證屬實行為不檢有損師道，經有關機關查證屬實，或涉及性侵害之行為，經學校性別平等教育委員會調查屬實。</a:t>
            </a:r>
            <a:endParaRPr lang="en-US" altLang="zh-TW" dirty="0">
              <a:latin typeface="標楷體" panose="03000509000000000000" pitchFamily="65" charset="-120"/>
              <a:ea typeface="標楷體" panose="03000509000000000000" pitchFamily="65" charset="-120"/>
            </a:endParaRPr>
          </a:p>
        </p:txBody>
      </p:sp>
      <p:pic>
        <p:nvPicPr>
          <p:cNvPr id="5" name="Picture 6" descr="http://me.youthwant.com.tw/club/club/ac_file/96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1013" y="155575"/>
            <a:ext cx="860425"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200" b="1" dirty="0">
                <a:solidFill>
                  <a:srgbClr val="FF0000"/>
                </a:solidFill>
              </a:rPr>
              <a:t>處理校園性別平等事件小提醒</a:t>
            </a:r>
          </a:p>
        </p:txBody>
      </p:sp>
      <p:sp>
        <p:nvSpPr>
          <p:cNvPr id="3" name="投影片編號版面配置區 2"/>
          <p:cNvSpPr>
            <a:spLocks noGrp="1"/>
          </p:cNvSpPr>
          <p:nvPr>
            <p:ph type="sldNum" sz="quarter" idx="12"/>
          </p:nvPr>
        </p:nvSpPr>
        <p:spPr/>
        <p:txBody>
          <a:bodyPr/>
          <a:lstStyle/>
          <a:p>
            <a:fld id="{B83A31F8-1AE2-4946-A3DB-4D2A5AB1AD9D}" type="slidenum">
              <a:rPr lang="zh-TW" altLang="en-US" smtClean="0"/>
              <a:pPr/>
              <a:t>24</a:t>
            </a:fld>
            <a:endParaRPr lang="zh-TW" altLang="en-US"/>
          </a:p>
        </p:txBody>
      </p:sp>
      <p:sp>
        <p:nvSpPr>
          <p:cNvPr id="4" name="內容版面配置區 3"/>
          <p:cNvSpPr>
            <a:spLocks noGrp="1"/>
          </p:cNvSpPr>
          <p:nvPr>
            <p:ph sz="quarter" idx="1"/>
          </p:nvPr>
        </p:nvSpPr>
        <p:spPr>
          <a:xfrm>
            <a:off x="914400" y="1447800"/>
            <a:ext cx="7978080" cy="4572000"/>
          </a:xfrm>
        </p:spPr>
        <p:txBody>
          <a:bodyPr>
            <a:normAutofit fontScale="92500" lnSpcReduction="10000"/>
          </a:bodyPr>
          <a:lstStyle/>
          <a:p>
            <a:r>
              <a:rPr lang="zh-TW" altLang="zh-TW" dirty="0">
                <a:latin typeface="標楷體" panose="03000509000000000000" pitchFamily="65" charset="-120"/>
                <a:ea typeface="標楷體" panose="03000509000000000000" pitchFamily="65" charset="-120"/>
              </a:rPr>
              <a:t>知悉疑似</a:t>
            </a:r>
            <a:r>
              <a:rPr lang="zh-TW" altLang="en-US" dirty="0">
                <a:latin typeface="標楷體" panose="03000509000000000000" pitchFamily="65" charset="-120"/>
                <a:ea typeface="標楷體" panose="03000509000000000000" pitchFamily="65" charset="-120"/>
              </a:rPr>
              <a:t>校園</a:t>
            </a:r>
            <a:r>
              <a:rPr lang="zh-TW" altLang="zh-TW" dirty="0">
                <a:latin typeface="標楷體" panose="03000509000000000000" pitchFamily="65" charset="-120"/>
                <a:ea typeface="標楷體" panose="03000509000000000000" pitchFamily="65" charset="-120"/>
              </a:rPr>
              <a:t>性平案件時，請遵守保密原則。</a:t>
            </a:r>
          </a:p>
          <a:p>
            <a:pPr lvl="0"/>
            <a:r>
              <a:rPr lang="zh-TW" altLang="zh-TW" dirty="0">
                <a:latin typeface="標楷體" panose="03000509000000000000" pitchFamily="65" charset="-120"/>
                <a:ea typeface="標楷體" panose="03000509000000000000" pitchFamily="65" charset="-120"/>
              </a:rPr>
              <a:t>事件發生時，請告知當事人</a:t>
            </a:r>
            <a:r>
              <a:rPr lang="zh-TW" altLang="en-US" dirty="0">
                <a:latin typeface="標楷體" panose="03000509000000000000" pitchFamily="65" charset="-120"/>
                <a:ea typeface="標楷體" panose="03000509000000000000" pitchFamily="65" charset="-120"/>
              </a:rPr>
              <a:t>通報之義務，並</a:t>
            </a:r>
            <a:r>
              <a:rPr lang="zh-TW" altLang="zh-TW" dirty="0">
                <a:latin typeface="標楷體" panose="03000509000000000000" pitchFamily="65" charset="-120"/>
                <a:ea typeface="標楷體" panose="03000509000000000000" pitchFamily="65" charset="-120"/>
              </a:rPr>
              <a:t>簡要告知後續處理的流程</a:t>
            </a:r>
            <a:r>
              <a:rPr lang="en-US" altLang="zh-TW" dirty="0">
                <a:latin typeface="標楷體" panose="03000509000000000000" pitchFamily="65" charset="-120"/>
                <a:ea typeface="標楷體" panose="03000509000000000000" pitchFamily="65" charset="-120"/>
              </a:rPr>
              <a:t>(</a:t>
            </a:r>
            <a:r>
              <a:rPr lang="zh-TW" altLang="zh-TW" dirty="0">
                <a:latin typeface="標楷體" panose="03000509000000000000" pitchFamily="65" charset="-120"/>
                <a:ea typeface="標楷體" panose="03000509000000000000" pitchFamily="65" charset="-120"/>
              </a:rPr>
              <a:t>事件將交由性平會進行調查處理</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，若當事人表明僅願接受教師協助，仍應知會學校性平會專責人員，告知相關法律規定與可協助處理之範疇。</a:t>
            </a:r>
            <a:endParaRPr lang="zh-TW" altLang="zh-TW" dirty="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事件發生後除</a:t>
            </a:r>
            <a:r>
              <a:rPr lang="zh-TW" altLang="zh-TW" dirty="0">
                <a:latin typeface="標楷體" panose="03000509000000000000" pitchFamily="65" charset="-120"/>
                <a:ea typeface="標楷體" panose="03000509000000000000" pitchFamily="65" charset="-120"/>
              </a:rPr>
              <a:t>安撫雙方當事人情緒外，無需對事件表達太多個人看法及建議。</a:t>
            </a:r>
          </a:p>
          <a:p>
            <a:r>
              <a:rPr lang="zh-TW" altLang="zh-TW" dirty="0">
                <a:latin typeface="標楷體" panose="03000509000000000000" pitchFamily="65" charset="-120"/>
                <a:ea typeface="標楷體" panose="03000509000000000000" pitchFamily="65" charset="-120"/>
              </a:rPr>
              <a:t>性別平等事件樣態複雜，處理時需具性別敏感度與專業性</a:t>
            </a:r>
            <a:r>
              <a:rPr lang="en-US" altLang="zh-TW" dirty="0">
                <a:latin typeface="標楷體" panose="03000509000000000000" pitchFamily="65" charset="-120"/>
                <a:ea typeface="標楷體" panose="03000509000000000000" pitchFamily="65" charset="-120"/>
              </a:rPr>
              <a:t>(</a:t>
            </a:r>
            <a:r>
              <a:rPr lang="zh-TW" altLang="zh-TW" dirty="0">
                <a:latin typeface="標楷體" panose="03000509000000000000" pitchFamily="65" charset="-120"/>
                <a:ea typeface="標楷體" panose="03000509000000000000" pitchFamily="65" charset="-120"/>
              </a:rPr>
              <a:t>含相關法規的適用</a:t>
            </a:r>
            <a:r>
              <a:rPr lang="en-US" altLang="zh-TW" dirty="0">
                <a:latin typeface="標楷體" panose="03000509000000000000" pitchFamily="65" charset="-120"/>
                <a:ea typeface="標楷體" panose="03000509000000000000" pitchFamily="65" charset="-120"/>
              </a:rPr>
              <a:t>)</a:t>
            </a:r>
            <a:r>
              <a:rPr lang="zh-TW" altLang="zh-TW" dirty="0">
                <a:latin typeface="標楷體" panose="03000509000000000000" pitchFamily="65" charset="-120"/>
                <a:ea typeface="標楷體" panose="03000509000000000000" pitchFamily="65" charset="-120"/>
              </a:rPr>
              <a:t>，切勿自行處理。</a:t>
            </a:r>
            <a:endParaRPr lang="en-US" altLang="zh-TW" dirty="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若有相關</a:t>
            </a:r>
            <a:r>
              <a:rPr lang="zh-TW" altLang="zh-TW" dirty="0">
                <a:latin typeface="標楷體" panose="03000509000000000000" pitchFamily="65" charset="-120"/>
                <a:ea typeface="標楷體" panose="03000509000000000000" pitchFamily="65" charset="-120"/>
              </a:rPr>
              <a:t>證物</a:t>
            </a:r>
            <a:r>
              <a:rPr lang="zh-TW" altLang="en-US" dirty="0">
                <a:latin typeface="標楷體" panose="03000509000000000000" pitchFamily="65" charset="-120"/>
                <a:ea typeface="標楷體" panose="03000509000000000000" pitchFamily="65" charset="-120"/>
              </a:rPr>
              <a:t>請協助保留並</a:t>
            </a:r>
            <a:r>
              <a:rPr lang="zh-TW" altLang="zh-TW" dirty="0">
                <a:latin typeface="標楷體" panose="03000509000000000000" pitchFamily="65" charset="-120"/>
                <a:ea typeface="標楷體" panose="03000509000000000000" pitchFamily="65" charset="-120"/>
              </a:rPr>
              <a:t>移交性平會</a:t>
            </a:r>
            <a:r>
              <a:rPr lang="zh-TW" altLang="en-US" dirty="0">
                <a:latin typeface="標楷體" panose="03000509000000000000" pitchFamily="65" charset="-120"/>
                <a:ea typeface="標楷體" panose="03000509000000000000" pitchFamily="65" charset="-120"/>
              </a:rPr>
              <a:t>。</a:t>
            </a:r>
            <a:endParaRPr lang="en-US" altLang="zh-TW" dirty="0">
              <a:latin typeface="標楷體" panose="03000509000000000000" pitchFamily="65" charset="-120"/>
              <a:ea typeface="標楷體" panose="03000509000000000000" pitchFamily="65" charset="-120"/>
            </a:endParaRPr>
          </a:p>
          <a:p>
            <a:pPr lvl="0"/>
            <a:r>
              <a:rPr lang="zh-TW" altLang="zh-TW" dirty="0">
                <a:latin typeface="標楷體" panose="03000509000000000000" pitchFamily="65" charset="-120"/>
                <a:ea typeface="標楷體" panose="03000509000000000000" pitchFamily="65" charset="-120"/>
              </a:rPr>
              <a:t>若為媒體公開疑似性平事件或媒體採訪，請統一由秘書處發言。</a:t>
            </a:r>
          </a:p>
          <a:p>
            <a:endParaRPr lang="zh-TW" altLang="zh-TW" dirty="0"/>
          </a:p>
        </p:txBody>
      </p:sp>
      <p:pic>
        <p:nvPicPr>
          <p:cNvPr id="5" name="Picture 6" descr="http://me.youthwant.com.tw/club/club/ac_file/96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1013" y="155575"/>
            <a:ext cx="860425"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537621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200" b="1" dirty="0">
                <a:solidFill>
                  <a:srgbClr val="FF0000"/>
                </a:solidFill>
              </a:rPr>
              <a:t>常見教師恐涉性騷擾疑慮</a:t>
            </a:r>
          </a:p>
        </p:txBody>
      </p:sp>
      <p:sp>
        <p:nvSpPr>
          <p:cNvPr id="3" name="投影片編號版面配置區 2"/>
          <p:cNvSpPr>
            <a:spLocks noGrp="1"/>
          </p:cNvSpPr>
          <p:nvPr>
            <p:ph type="sldNum" sz="quarter" idx="12"/>
          </p:nvPr>
        </p:nvSpPr>
        <p:spPr/>
        <p:txBody>
          <a:bodyPr/>
          <a:lstStyle/>
          <a:p>
            <a:fld id="{B83A31F8-1AE2-4946-A3DB-4D2A5AB1AD9D}" type="slidenum">
              <a:rPr lang="zh-TW" altLang="en-US" smtClean="0"/>
              <a:pPr/>
              <a:t>25</a:t>
            </a:fld>
            <a:endParaRPr lang="zh-TW" altLang="en-US"/>
          </a:p>
        </p:txBody>
      </p:sp>
      <p:sp>
        <p:nvSpPr>
          <p:cNvPr id="4" name="內容版面配置區 3"/>
          <p:cNvSpPr>
            <a:spLocks noGrp="1"/>
          </p:cNvSpPr>
          <p:nvPr>
            <p:ph sz="quarter" idx="1"/>
          </p:nvPr>
        </p:nvSpPr>
        <p:spPr/>
        <p:txBody>
          <a:bodyPr>
            <a:normAutofit lnSpcReduction="10000"/>
          </a:bodyPr>
          <a:lstStyle/>
          <a:p>
            <a:r>
              <a:rPr lang="zh-TW" altLang="en-US" sz="2400" dirty="0">
                <a:latin typeface="標楷體" panose="03000509000000000000" pitchFamily="65" charset="-120"/>
                <a:ea typeface="標楷體" panose="03000509000000000000" pitchFamily="65" charset="-120"/>
              </a:rPr>
              <a:t>拍攝團體照時，太靠近學生或將手搭在學生肩膀等身體部位</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老師可先站定讓學生自己站定位</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a:t>
            </a:r>
            <a:endParaRPr lang="en-US" altLang="zh-TW" sz="2400" dirty="0">
              <a:latin typeface="標楷體" panose="03000509000000000000" pitchFamily="65" charset="-120"/>
              <a:ea typeface="標楷體" panose="03000509000000000000" pitchFamily="65" charset="-120"/>
            </a:endParaRPr>
          </a:p>
          <a:p>
            <a:r>
              <a:rPr lang="zh-TW" altLang="zh-TW" sz="2400" dirty="0">
                <a:latin typeface="標楷體" panose="03000509000000000000" pitchFamily="65" charset="-120"/>
                <a:ea typeface="標楷體" panose="03000509000000000000" pitchFamily="65" charset="-120"/>
              </a:rPr>
              <a:t>過度關心學生</a:t>
            </a:r>
            <a:r>
              <a:rPr lang="zh-TW" altLang="en-US" sz="2400" dirty="0">
                <a:latin typeface="標楷體" panose="03000509000000000000" pitchFamily="65" charset="-120"/>
                <a:ea typeface="標楷體" panose="03000509000000000000" pitchFamily="65" charset="-120"/>
              </a:rPr>
              <a:t>的</a:t>
            </a:r>
            <a:r>
              <a:rPr lang="zh-TW" altLang="zh-TW" sz="2400" dirty="0">
                <a:latin typeface="標楷體" panose="03000509000000000000" pitchFamily="65" charset="-120"/>
                <a:ea typeface="標楷體" panose="03000509000000000000" pitchFamily="65" charset="-120"/>
              </a:rPr>
              <a:t>家務事或私人感情糾紛</a:t>
            </a:r>
            <a:r>
              <a:rPr lang="zh-TW" altLang="en-US" sz="2400" dirty="0">
                <a:latin typeface="標楷體" panose="03000509000000000000" pitchFamily="65" charset="-120"/>
                <a:ea typeface="標楷體" panose="03000509000000000000" pitchFamily="65" charset="-120"/>
              </a:rPr>
              <a:t>。</a:t>
            </a:r>
            <a:r>
              <a:rPr lang="en-US" altLang="zh-TW" sz="2400" dirty="0">
                <a:latin typeface="標楷體" panose="03000509000000000000" pitchFamily="65" charset="-120"/>
                <a:ea typeface="標楷體" panose="03000509000000000000" pitchFamily="65" charset="-120"/>
              </a:rPr>
              <a:t>(</a:t>
            </a:r>
            <a:r>
              <a:rPr lang="zh-TW" altLang="zh-TW" sz="2400" dirty="0">
                <a:latin typeface="標楷體" panose="03000509000000000000" pitchFamily="65" charset="-120"/>
                <a:ea typeface="標楷體" panose="03000509000000000000" pitchFamily="65" charset="-120"/>
              </a:rPr>
              <a:t>如遇學生遭人不當追求時，在確保學生安全之前題下，協助學生解決問題，如：彈性處理課程分組或向性平會諮詢。</a:t>
            </a:r>
            <a:r>
              <a:rPr lang="en-US" altLang="zh-TW" sz="2400" dirty="0">
                <a:latin typeface="標楷體" panose="03000509000000000000" pitchFamily="65" charset="-120"/>
                <a:ea typeface="標楷體" panose="03000509000000000000" pitchFamily="65" charset="-120"/>
              </a:rPr>
              <a:t>)</a:t>
            </a:r>
          </a:p>
          <a:p>
            <a:r>
              <a:rPr lang="zh-TW" altLang="zh-TW" sz="2400" dirty="0">
                <a:latin typeface="標楷體" panose="03000509000000000000" pitchFamily="65" charset="-120"/>
                <a:ea typeface="標楷體" panose="03000509000000000000" pitchFamily="65" charset="-120"/>
              </a:rPr>
              <a:t>接送</a:t>
            </a:r>
            <a:r>
              <a:rPr lang="zh-TW" altLang="en-US" sz="2400" dirty="0">
                <a:latin typeface="標楷體" panose="03000509000000000000" pitchFamily="65" charset="-120"/>
                <a:ea typeface="標楷體" panose="03000509000000000000" pitchFamily="65" charset="-120"/>
              </a:rPr>
              <a:t>學生。</a:t>
            </a:r>
            <a:endParaRPr lang="en-US" altLang="zh-TW" sz="2400" dirty="0">
              <a:latin typeface="標楷體" panose="03000509000000000000" pitchFamily="65" charset="-120"/>
              <a:ea typeface="標楷體" panose="03000509000000000000" pitchFamily="65" charset="-120"/>
            </a:endParaRPr>
          </a:p>
          <a:p>
            <a:r>
              <a:rPr lang="zh-TW" altLang="en-US" sz="2400" dirty="0">
                <a:latin typeface="標楷體" panose="03000509000000000000" pitchFamily="65" charset="-120"/>
                <a:ea typeface="標楷體" panose="03000509000000000000" pitchFamily="65" charset="-120"/>
              </a:rPr>
              <a:t>為營造輕鬆教學氣氛，</a:t>
            </a:r>
            <a:r>
              <a:rPr lang="zh-TW" altLang="zh-TW" sz="2400" dirty="0">
                <a:latin typeface="標楷體" panose="03000509000000000000" pitchFamily="65" charset="-120"/>
                <a:ea typeface="標楷體" panose="03000509000000000000" pitchFamily="65" charset="-120"/>
              </a:rPr>
              <a:t>在</a:t>
            </a:r>
            <a:r>
              <a:rPr lang="zh-TW" altLang="en-US" sz="2400" dirty="0">
                <a:latin typeface="標楷體" panose="03000509000000000000" pitchFamily="65" charset="-120"/>
                <a:ea typeface="標楷體" panose="03000509000000000000" pitchFamily="65" charset="-120"/>
              </a:rPr>
              <a:t>學習環境</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課堂</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實驗室等</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開黃腔</a:t>
            </a:r>
            <a:r>
              <a:rPr lang="zh-TW" altLang="zh-TW" sz="2400" dirty="0">
                <a:latin typeface="標楷體" panose="03000509000000000000" pitchFamily="65" charset="-120"/>
                <a:ea typeface="標楷體" panose="03000509000000000000" pitchFamily="65" charset="-120"/>
              </a:rPr>
              <a:t>，造成敵意之學習或工作環境。</a:t>
            </a:r>
            <a:endParaRPr lang="en-US" altLang="zh-TW" sz="2400" dirty="0">
              <a:latin typeface="標楷體" panose="03000509000000000000" pitchFamily="65" charset="-120"/>
              <a:ea typeface="標楷體" panose="03000509000000000000" pitchFamily="65" charset="-120"/>
            </a:endParaRPr>
          </a:p>
          <a:p>
            <a:r>
              <a:rPr lang="zh-TW" altLang="en-US" sz="2400" dirty="0">
                <a:latin typeface="標楷體" panose="03000509000000000000" pitchFamily="65" charset="-120"/>
                <a:ea typeface="標楷體" panose="03000509000000000000" pitchFamily="65" charset="-120"/>
              </a:rPr>
              <a:t>與學生在辦公室</a:t>
            </a:r>
            <a:r>
              <a:rPr lang="en-US" altLang="zh-TW" sz="2400" dirty="0">
                <a:latin typeface="標楷體" panose="03000509000000000000" pitchFamily="65" charset="-120"/>
                <a:ea typeface="標楷體" panose="03000509000000000000" pitchFamily="65" charset="-120"/>
              </a:rPr>
              <a:t>meeting</a:t>
            </a:r>
            <a:r>
              <a:rPr lang="zh-TW" altLang="en-US" sz="2400" dirty="0">
                <a:latin typeface="標楷體" panose="03000509000000000000" pitchFamily="65" charset="-120"/>
                <a:ea typeface="標楷體" panose="03000509000000000000" pitchFamily="65" charset="-120"/>
              </a:rPr>
              <a:t>大門緊閉</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可適度開個門縫</a:t>
            </a:r>
            <a:r>
              <a:rPr lang="en-US" altLang="zh-TW" sz="2400" dirty="0">
                <a:latin typeface="標楷體" panose="03000509000000000000" pitchFamily="65" charset="-120"/>
                <a:ea typeface="標楷體" panose="03000509000000000000" pitchFamily="65" charset="-120"/>
              </a:rPr>
              <a:t>)</a:t>
            </a:r>
          </a:p>
          <a:p>
            <a:r>
              <a:rPr lang="zh-TW" altLang="zh-TW" sz="2400" dirty="0">
                <a:latin typeface="標楷體" panose="03000509000000000000" pitchFamily="65" charset="-120"/>
                <a:ea typeface="標楷體" panose="03000509000000000000" pitchFamily="65" charset="-120"/>
              </a:rPr>
              <a:t>如遇學生不當追求老師時，最好及時向主管報告、尋求協助。</a:t>
            </a:r>
            <a:endParaRPr lang="en-US" altLang="zh-TW" sz="2400" dirty="0">
              <a:latin typeface="標楷體" panose="03000509000000000000" pitchFamily="65" charset="-120"/>
              <a:ea typeface="標楷體" panose="03000509000000000000" pitchFamily="65" charset="-120"/>
            </a:endParaRPr>
          </a:p>
          <a:p>
            <a:r>
              <a:rPr lang="zh-TW" altLang="en-US" sz="2400" dirty="0">
                <a:latin typeface="標楷體" panose="03000509000000000000" pitchFamily="65" charset="-120"/>
                <a:ea typeface="標楷體" panose="03000509000000000000" pitchFamily="65" charset="-120"/>
              </a:rPr>
              <a:t>教師與學生交往造成其他學生差別待遇之疑慮。</a:t>
            </a:r>
            <a:endParaRPr lang="zh-TW" altLang="zh-TW" sz="2400" dirty="0">
              <a:latin typeface="標楷體" panose="03000509000000000000" pitchFamily="65" charset="-120"/>
              <a:ea typeface="標楷體" panose="03000509000000000000" pitchFamily="65" charset="-120"/>
            </a:endParaRPr>
          </a:p>
        </p:txBody>
      </p:sp>
      <p:pic>
        <p:nvPicPr>
          <p:cNvPr id="5" name="Picture 6" descr="http://me.youthwant.com.tw/club/club/ac_file/96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1013" y="155575"/>
            <a:ext cx="860425"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207133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200" b="1" dirty="0">
                <a:solidFill>
                  <a:srgbClr val="FF0000"/>
                </a:solidFill>
              </a:rPr>
              <a:t>自保小提醒</a:t>
            </a:r>
          </a:p>
        </p:txBody>
      </p:sp>
      <p:sp>
        <p:nvSpPr>
          <p:cNvPr id="3" name="投影片編號版面配置區 2"/>
          <p:cNvSpPr>
            <a:spLocks noGrp="1"/>
          </p:cNvSpPr>
          <p:nvPr>
            <p:ph type="sldNum" sz="quarter" idx="12"/>
          </p:nvPr>
        </p:nvSpPr>
        <p:spPr/>
        <p:txBody>
          <a:bodyPr>
            <a:normAutofit/>
          </a:bodyPr>
          <a:lstStyle/>
          <a:p>
            <a:fld id="{B83A31F8-1AE2-4946-A3DB-4D2A5AB1AD9D}" type="slidenum">
              <a:rPr lang="zh-TW" altLang="en-US" smtClean="0"/>
              <a:pPr/>
              <a:t>26</a:t>
            </a:fld>
            <a:endParaRPr lang="zh-TW" altLang="en-US"/>
          </a:p>
        </p:txBody>
      </p:sp>
      <p:sp>
        <p:nvSpPr>
          <p:cNvPr id="4" name="內容版面配置區 3"/>
          <p:cNvSpPr>
            <a:spLocks noGrp="1"/>
          </p:cNvSpPr>
          <p:nvPr>
            <p:ph sz="quarter" idx="1"/>
          </p:nvPr>
        </p:nvSpPr>
        <p:spPr/>
        <p:txBody>
          <a:bodyPr>
            <a:normAutofit/>
          </a:bodyPr>
          <a:lstStyle/>
          <a:p>
            <a:pPr marL="0" indent="0">
              <a:buNone/>
            </a:pPr>
            <a:r>
              <a:rPr lang="zh-TW" altLang="en-US" dirty="0">
                <a:latin typeface="標楷體" panose="03000509000000000000" pitchFamily="65" charset="-120"/>
                <a:ea typeface="標楷體" panose="03000509000000000000" pitchFamily="65" charset="-120"/>
              </a:rPr>
              <a:t>不要覺得</a:t>
            </a:r>
          </a:p>
          <a:p>
            <a:pPr marL="0" indent="0">
              <a:buNone/>
            </a:pPr>
            <a:r>
              <a:rPr lang="zh-TW" altLang="en-US" dirty="0">
                <a:latin typeface="標楷體" panose="03000509000000000000" pitchFamily="65" charset="-120"/>
                <a:ea typeface="標楷體" panose="03000509000000000000" pitchFamily="65" charset="-120"/>
              </a:rPr>
              <a:t>「</a:t>
            </a:r>
            <a:r>
              <a:rPr lang="zh-TW" altLang="en-US" dirty="0">
                <a:solidFill>
                  <a:srgbClr val="0000FF"/>
                </a:solidFill>
                <a:latin typeface="標楷體" panose="03000509000000000000" pitchFamily="65" charset="-120"/>
                <a:ea typeface="標楷體" panose="03000509000000000000" pitchFamily="65" charset="-120"/>
              </a:rPr>
              <a:t>開玩笑</a:t>
            </a:r>
            <a:r>
              <a:rPr lang="en-US" altLang="zh-TW" dirty="0">
                <a:solidFill>
                  <a:srgbClr val="0000FF"/>
                </a:solidFill>
                <a:latin typeface="標楷體" panose="03000509000000000000" pitchFamily="65" charset="-120"/>
                <a:ea typeface="標楷體" panose="03000509000000000000" pitchFamily="65" charset="-120"/>
              </a:rPr>
              <a:t>/</a:t>
            </a:r>
            <a:r>
              <a:rPr lang="zh-TW" altLang="en-US" dirty="0">
                <a:solidFill>
                  <a:srgbClr val="0000FF"/>
                </a:solidFill>
                <a:latin typeface="標楷體" panose="03000509000000000000" pitchFamily="65" charset="-120"/>
                <a:ea typeface="標楷體" panose="03000509000000000000" pitchFamily="65" charset="-120"/>
              </a:rPr>
              <a:t>口誤</a:t>
            </a:r>
            <a:r>
              <a:rPr lang="en-US" altLang="zh-TW" dirty="0">
                <a:solidFill>
                  <a:srgbClr val="0000FF"/>
                </a:solidFill>
                <a:latin typeface="標楷體" panose="03000509000000000000" pitchFamily="65" charset="-120"/>
                <a:ea typeface="標楷體" panose="03000509000000000000" pitchFamily="65" charset="-120"/>
              </a:rPr>
              <a:t>/</a:t>
            </a:r>
            <a:r>
              <a:rPr lang="zh-TW" altLang="en-US" dirty="0">
                <a:solidFill>
                  <a:srgbClr val="0000FF"/>
                </a:solidFill>
                <a:latin typeface="標楷體" panose="03000509000000000000" pitchFamily="65" charset="-120"/>
                <a:ea typeface="標楷體" panose="03000509000000000000" pitchFamily="65" charset="-120"/>
              </a:rPr>
              <a:t>我只是</a:t>
            </a:r>
            <a:r>
              <a:rPr lang="en-US" altLang="zh-TW" dirty="0">
                <a:solidFill>
                  <a:srgbClr val="0000FF"/>
                </a:solidFill>
                <a:latin typeface="標楷體" panose="03000509000000000000" pitchFamily="65" charset="-120"/>
                <a:ea typeface="標楷體" panose="03000509000000000000" pitchFamily="65" charset="-120"/>
              </a:rPr>
              <a:t>.../</a:t>
            </a:r>
            <a:r>
              <a:rPr lang="zh-TW" altLang="en-US" dirty="0">
                <a:solidFill>
                  <a:srgbClr val="0000FF"/>
                </a:solidFill>
                <a:latin typeface="標楷體" panose="03000509000000000000" pitchFamily="65" charset="-120"/>
                <a:ea typeface="標楷體" panose="03000509000000000000" pitchFamily="65" charset="-120"/>
              </a:rPr>
              <a:t>我們關係很好，所以這樣應該沒關係</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」可以成為開脫的理由</a:t>
            </a:r>
            <a:endParaRPr lang="en-US" altLang="zh-TW" dirty="0">
              <a:latin typeface="標楷體" panose="03000509000000000000" pitchFamily="65" charset="-120"/>
              <a:ea typeface="標楷體" panose="03000509000000000000" pitchFamily="65" charset="-120"/>
            </a:endParaRPr>
          </a:p>
          <a:p>
            <a:pPr marL="0" indent="0">
              <a:buNone/>
            </a:pPr>
            <a:r>
              <a:rPr lang="zh-TW" altLang="en-US" b="1" dirty="0">
                <a:latin typeface="標楷體" panose="03000509000000000000" pitchFamily="65" charset="-120"/>
                <a:ea typeface="標楷體" panose="03000509000000000000" pitchFamily="65" charset="-120"/>
              </a:rPr>
              <a:t>留意他人對自己言行的反應，才能避免惹禍上身</a:t>
            </a:r>
            <a:endParaRPr lang="zh-TW" altLang="en-US" dirty="0">
              <a:latin typeface="標楷體" panose="03000509000000000000" pitchFamily="65" charset="-120"/>
              <a:ea typeface="標楷體" panose="03000509000000000000" pitchFamily="65" charset="-120"/>
            </a:endParaRPr>
          </a:p>
          <a:p>
            <a:pPr marL="0" indent="0">
              <a:lnSpc>
                <a:spcPct val="170000"/>
              </a:lnSpc>
              <a:buNone/>
            </a:pPr>
            <a:r>
              <a:rPr lang="zh-TW" altLang="zh-TW" dirty="0">
                <a:solidFill>
                  <a:schemeClr val="tx2">
                    <a:lumMod val="10000"/>
                  </a:schemeClr>
                </a:solidFill>
                <a:latin typeface="標楷體" panose="03000509000000000000" pitchFamily="65" charset="-120"/>
                <a:ea typeface="標楷體" panose="03000509000000000000" pitchFamily="65" charset="-120"/>
              </a:rPr>
              <a:t>尊重他人</a:t>
            </a:r>
            <a:r>
              <a:rPr lang="zh-TW" altLang="en-US" dirty="0">
                <a:solidFill>
                  <a:schemeClr val="tx2">
                    <a:lumMod val="10000"/>
                  </a:schemeClr>
                </a:solidFill>
                <a:latin typeface="標楷體" panose="03000509000000000000" pitchFamily="65" charset="-120"/>
                <a:ea typeface="標楷體" panose="03000509000000000000" pitchFamily="65" charset="-120"/>
              </a:rPr>
              <a:t>，</a:t>
            </a:r>
            <a:r>
              <a:rPr lang="zh-TW" altLang="zh-TW" dirty="0">
                <a:solidFill>
                  <a:schemeClr val="tx2">
                    <a:lumMod val="10000"/>
                  </a:schemeClr>
                </a:solidFill>
                <a:latin typeface="標楷體" panose="03000509000000000000" pitchFamily="65" charset="-120"/>
                <a:ea typeface="標楷體" panose="03000509000000000000" pitchFamily="65" charset="-120"/>
              </a:rPr>
              <a:t>注意言詞和態度</a:t>
            </a:r>
            <a:r>
              <a:rPr lang="zh-TW" altLang="en-US" dirty="0">
                <a:solidFill>
                  <a:schemeClr val="tx2">
                    <a:lumMod val="10000"/>
                  </a:schemeClr>
                </a:solidFill>
                <a:latin typeface="標楷體" panose="03000509000000000000" pitchFamily="65" charset="-120"/>
                <a:ea typeface="標楷體" panose="03000509000000000000" pitchFamily="65" charset="-120"/>
              </a:rPr>
              <a:t>，</a:t>
            </a:r>
            <a:r>
              <a:rPr lang="zh-TW" altLang="zh-TW" dirty="0">
                <a:solidFill>
                  <a:schemeClr val="tx2">
                    <a:lumMod val="10000"/>
                  </a:schemeClr>
                </a:solidFill>
                <a:latin typeface="標楷體" panose="03000509000000000000" pitchFamily="65" charset="-120"/>
                <a:ea typeface="標楷體" panose="03000509000000000000" pitchFamily="65" charset="-120"/>
              </a:rPr>
              <a:t>不貶抑任何性別</a:t>
            </a:r>
            <a:endParaRPr lang="en-US" altLang="zh-TW" dirty="0">
              <a:solidFill>
                <a:schemeClr val="tx2">
                  <a:lumMod val="10000"/>
                </a:schemeClr>
              </a:solidFill>
              <a:latin typeface="標楷體" panose="03000509000000000000" pitchFamily="65" charset="-120"/>
              <a:ea typeface="標楷體" panose="03000509000000000000" pitchFamily="65" charset="-120"/>
            </a:endParaRPr>
          </a:p>
          <a:p>
            <a:pPr marL="0" indent="0">
              <a:lnSpc>
                <a:spcPct val="170000"/>
              </a:lnSpc>
              <a:buNone/>
            </a:pPr>
            <a:r>
              <a:rPr lang="zh-TW" altLang="zh-TW" b="1" dirty="0">
                <a:solidFill>
                  <a:srgbClr val="FF0000"/>
                </a:solidFill>
                <a:latin typeface="標楷體" panose="03000509000000000000" pitchFamily="65" charset="-120"/>
                <a:ea typeface="標楷體" panose="03000509000000000000" pitchFamily="65" charset="-120"/>
              </a:rPr>
              <a:t>尊重他人身體自主權</a:t>
            </a:r>
            <a:r>
              <a:rPr lang="zh-TW" altLang="en-US" b="1" dirty="0">
                <a:solidFill>
                  <a:srgbClr val="FF0000"/>
                </a:solidFill>
                <a:latin typeface="標楷體" panose="03000509000000000000" pitchFamily="65" charset="-120"/>
                <a:ea typeface="標楷體" panose="03000509000000000000" pitchFamily="65" charset="-120"/>
              </a:rPr>
              <a:t>！</a:t>
            </a:r>
          </a:p>
        </p:txBody>
      </p:sp>
      <p:pic>
        <p:nvPicPr>
          <p:cNvPr id="5" name="Picture 6" descr="http://me.youthwant.com.tw/club/club/ac_file/96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1013" y="155575"/>
            <a:ext cx="860425"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73543" y="624290"/>
            <a:ext cx="4953744" cy="637370"/>
          </a:xfrm>
        </p:spPr>
        <p:txBody>
          <a:bodyPr>
            <a:normAutofit/>
          </a:bodyPr>
          <a:lstStyle/>
          <a:p>
            <a:r>
              <a:rPr lang="zh-TW" altLang="en-US" sz="3200" b="1" dirty="0">
                <a:solidFill>
                  <a:srgbClr val="FF0000"/>
                </a:solidFill>
              </a:rPr>
              <a:t>性平會聯絡方式</a:t>
            </a:r>
          </a:p>
        </p:txBody>
      </p:sp>
      <p:sp>
        <p:nvSpPr>
          <p:cNvPr id="3" name="投影片編號版面配置區 2"/>
          <p:cNvSpPr>
            <a:spLocks noGrp="1"/>
          </p:cNvSpPr>
          <p:nvPr>
            <p:ph type="sldNum" sz="quarter" idx="12"/>
          </p:nvPr>
        </p:nvSpPr>
        <p:spPr/>
        <p:txBody>
          <a:bodyPr>
            <a:normAutofit/>
          </a:bodyPr>
          <a:lstStyle/>
          <a:p>
            <a:fld id="{B83A31F8-1AE2-4946-A3DB-4D2A5AB1AD9D}" type="slidenum">
              <a:rPr lang="zh-TW" altLang="en-US" smtClean="0"/>
              <a:pPr/>
              <a:t>27</a:t>
            </a:fld>
            <a:endParaRPr lang="zh-TW" altLang="en-US"/>
          </a:p>
        </p:txBody>
      </p:sp>
      <p:sp>
        <p:nvSpPr>
          <p:cNvPr id="4" name="內容版面配置區 3"/>
          <p:cNvSpPr>
            <a:spLocks noGrp="1"/>
          </p:cNvSpPr>
          <p:nvPr>
            <p:ph sz="quarter" idx="1"/>
          </p:nvPr>
        </p:nvSpPr>
        <p:spPr>
          <a:xfrm>
            <a:off x="827584" y="1412776"/>
            <a:ext cx="7327470" cy="4572000"/>
          </a:xfrm>
        </p:spPr>
        <p:txBody>
          <a:bodyPr>
            <a:normAutofit fontScale="92500" lnSpcReduction="10000"/>
          </a:bodyPr>
          <a:lstStyle/>
          <a:p>
            <a:pPr>
              <a:lnSpc>
                <a:spcPct val="200000"/>
              </a:lnSpc>
            </a:pPr>
            <a:r>
              <a:rPr lang="zh-TW" altLang="en-US" dirty="0">
                <a:latin typeface="標楷體" panose="03000509000000000000" pitchFamily="65" charset="-120"/>
                <a:ea typeface="標楷體" panose="03000509000000000000" pitchFamily="65" charset="-120"/>
              </a:rPr>
              <a:t>會務承辦人：姚思萱，分機</a:t>
            </a:r>
            <a:r>
              <a:rPr lang="en-US" altLang="zh-TW" dirty="0">
                <a:latin typeface="標楷體" panose="03000509000000000000" pitchFamily="65" charset="-120"/>
                <a:ea typeface="標楷體" panose="03000509000000000000" pitchFamily="65" charset="-120"/>
              </a:rPr>
              <a:t>2031</a:t>
            </a:r>
          </a:p>
          <a:p>
            <a:pPr>
              <a:lnSpc>
                <a:spcPct val="200000"/>
              </a:lnSpc>
            </a:pPr>
            <a:r>
              <a:rPr lang="zh-TW" altLang="en-US" dirty="0">
                <a:latin typeface="標楷體" panose="03000509000000000000" pitchFamily="65" charset="-120"/>
                <a:ea typeface="標楷體" panose="03000509000000000000" pitchFamily="65" charset="-120"/>
              </a:rPr>
              <a:t>申請調查專線：</a:t>
            </a:r>
            <a:r>
              <a:rPr lang="en-US" altLang="zh-TW" dirty="0">
                <a:latin typeface="標楷體" panose="03000509000000000000" pitchFamily="65" charset="-120"/>
                <a:ea typeface="標楷體" panose="03000509000000000000" pitchFamily="65" charset="-120"/>
              </a:rPr>
              <a:t>03-2118428</a:t>
            </a:r>
          </a:p>
          <a:p>
            <a:pPr>
              <a:lnSpc>
                <a:spcPct val="200000"/>
              </a:lnSpc>
            </a:pPr>
            <a:r>
              <a:rPr lang="zh-TW" altLang="en-US" dirty="0">
                <a:latin typeface="標楷體" panose="03000509000000000000" pitchFamily="65" charset="-120"/>
                <a:ea typeface="標楷體" panose="03000509000000000000" pitchFamily="65" charset="-120"/>
              </a:rPr>
              <a:t>申請調查信箱：</a:t>
            </a:r>
            <a:r>
              <a:rPr lang="en-US" altLang="zh-TW" dirty="0">
                <a:latin typeface="標楷體" panose="03000509000000000000" pitchFamily="65" charset="-120"/>
                <a:ea typeface="標楷體" panose="03000509000000000000" pitchFamily="65" charset="-120"/>
              </a:rPr>
              <a:t>gender@mail.cgu.edu.tw </a:t>
            </a:r>
          </a:p>
          <a:p>
            <a:pPr>
              <a:lnSpc>
                <a:spcPct val="200000"/>
              </a:lnSpc>
            </a:pPr>
            <a:r>
              <a:rPr lang="zh-TW" altLang="en-US" dirty="0">
                <a:latin typeface="標楷體" panose="03000509000000000000" pitchFamily="65" charset="-120"/>
                <a:ea typeface="標楷體" panose="03000509000000000000" pitchFamily="65" charset="-120"/>
              </a:rPr>
              <a:t>校安中心專線：</a:t>
            </a:r>
            <a:r>
              <a:rPr lang="en-US" altLang="zh-TW" dirty="0">
                <a:latin typeface="標楷體" panose="03000509000000000000" pitchFamily="65" charset="-120"/>
                <a:ea typeface="標楷體" panose="03000509000000000000" pitchFamily="65" charset="-120"/>
              </a:rPr>
              <a:t>03-2118855</a:t>
            </a:r>
          </a:p>
          <a:p>
            <a:pPr>
              <a:lnSpc>
                <a:spcPct val="200000"/>
              </a:lnSpc>
            </a:pPr>
            <a:r>
              <a:rPr lang="zh-TW" altLang="en-US" dirty="0">
                <a:latin typeface="標楷體" panose="03000509000000000000" pitchFamily="65" charset="-120"/>
                <a:ea typeface="標楷體" panose="03000509000000000000" pitchFamily="65" charset="-120"/>
              </a:rPr>
              <a:t>警衛室：</a:t>
            </a:r>
            <a:r>
              <a:rPr lang="en-US" altLang="zh-TW" dirty="0">
                <a:latin typeface="標楷體" panose="03000509000000000000" pitchFamily="65" charset="-120"/>
                <a:ea typeface="標楷體" panose="03000509000000000000" pitchFamily="65" charset="-120"/>
              </a:rPr>
              <a:t>03-2118800  </a:t>
            </a:r>
            <a:r>
              <a:rPr lang="zh-TW" altLang="en-US" dirty="0">
                <a:latin typeface="標楷體" panose="03000509000000000000" pitchFamily="65" charset="-120"/>
                <a:ea typeface="標楷體" panose="03000509000000000000" pitchFamily="65" charset="-120"/>
              </a:rPr>
              <a:t>分機</a:t>
            </a:r>
            <a:r>
              <a:rPr lang="en-US" altLang="zh-TW" dirty="0">
                <a:latin typeface="標楷體" panose="03000509000000000000" pitchFamily="65" charset="-120"/>
                <a:ea typeface="標楷體" panose="03000509000000000000" pitchFamily="65" charset="-120"/>
              </a:rPr>
              <a:t>5000</a:t>
            </a:r>
          </a:p>
          <a:p>
            <a:pPr>
              <a:lnSpc>
                <a:spcPct val="200000"/>
              </a:lnSpc>
            </a:pPr>
            <a:r>
              <a:rPr lang="zh-TW" altLang="en-US" dirty="0">
                <a:latin typeface="標楷體" panose="03000509000000000000" pitchFamily="65" charset="-120"/>
                <a:ea typeface="標楷體" panose="03000509000000000000" pitchFamily="65" charset="-120"/>
              </a:rPr>
              <a:t>教官值班室：</a:t>
            </a:r>
            <a:r>
              <a:rPr lang="en-US" altLang="zh-TW" dirty="0">
                <a:latin typeface="標楷體" panose="03000509000000000000" pitchFamily="65" charset="-120"/>
                <a:ea typeface="標楷體" panose="03000509000000000000" pitchFamily="65" charset="-120"/>
              </a:rPr>
              <a:t>03-2118800  </a:t>
            </a:r>
            <a:r>
              <a:rPr lang="zh-TW" altLang="en-US" dirty="0">
                <a:latin typeface="標楷體" panose="03000509000000000000" pitchFamily="65" charset="-120"/>
                <a:ea typeface="標楷體" panose="03000509000000000000" pitchFamily="65" charset="-120"/>
              </a:rPr>
              <a:t>分機</a:t>
            </a:r>
            <a:r>
              <a:rPr lang="en-US" altLang="zh-TW" dirty="0">
                <a:latin typeface="標楷體" panose="03000509000000000000" pitchFamily="65" charset="-120"/>
                <a:ea typeface="標楷體" panose="03000509000000000000" pitchFamily="65" charset="-120"/>
              </a:rPr>
              <a:t>2000</a:t>
            </a:r>
          </a:p>
        </p:txBody>
      </p:sp>
      <p:pic>
        <p:nvPicPr>
          <p:cNvPr id="7" name="Picture 6" descr="http://me.youthwant.com.tw/club/club/ac_file/96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1013" y="155575"/>
            <a:ext cx="860425"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200" b="1" dirty="0">
                <a:solidFill>
                  <a:srgbClr val="FF0000"/>
                </a:solidFill>
                <a:latin typeface="標楷體" panose="03000509000000000000" pitchFamily="65" charset="-120"/>
                <a:ea typeface="標楷體" panose="03000509000000000000" pitchFamily="65" charset="-120"/>
              </a:rPr>
              <a:t>性騷擾事件諮詢專線</a:t>
            </a:r>
          </a:p>
        </p:txBody>
      </p:sp>
      <p:sp>
        <p:nvSpPr>
          <p:cNvPr id="3" name="投影片編號版面配置區 2"/>
          <p:cNvSpPr>
            <a:spLocks noGrp="1"/>
          </p:cNvSpPr>
          <p:nvPr>
            <p:ph type="sldNum" sz="quarter" idx="12"/>
          </p:nvPr>
        </p:nvSpPr>
        <p:spPr/>
        <p:txBody>
          <a:bodyPr>
            <a:normAutofit/>
          </a:bodyPr>
          <a:lstStyle/>
          <a:p>
            <a:fld id="{B83A31F8-1AE2-4946-A3DB-4D2A5AB1AD9D}" type="slidenum">
              <a:rPr lang="zh-TW" altLang="en-US" smtClean="0"/>
              <a:pPr/>
              <a:t>28</a:t>
            </a:fld>
            <a:endParaRPr lang="zh-TW" altLang="en-US"/>
          </a:p>
        </p:txBody>
      </p:sp>
      <p:sp>
        <p:nvSpPr>
          <p:cNvPr id="4" name="內容版面配置區 3"/>
          <p:cNvSpPr>
            <a:spLocks noGrp="1"/>
          </p:cNvSpPr>
          <p:nvPr>
            <p:ph sz="quarter" idx="1"/>
          </p:nvPr>
        </p:nvSpPr>
        <p:spPr>
          <a:xfrm>
            <a:off x="662569" y="1330918"/>
            <a:ext cx="7775776" cy="2188840"/>
          </a:xfrm>
        </p:spPr>
        <p:txBody>
          <a:bodyPr>
            <a:normAutofit/>
          </a:bodyPr>
          <a:lstStyle/>
          <a:p>
            <a:pPr>
              <a:lnSpc>
                <a:spcPct val="160000"/>
              </a:lnSpc>
            </a:pPr>
            <a:r>
              <a:rPr lang="zh-TW" altLang="en-US" b="1" dirty="0">
                <a:latin typeface="標楷體" panose="03000509000000000000" pitchFamily="65" charset="-120"/>
                <a:ea typeface="標楷體" panose="03000509000000000000" pitchFamily="65" charset="-120"/>
              </a:rPr>
              <a:t>婦幼保護專線</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性騷擾防治諮詢專線 </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 </a:t>
            </a:r>
            <a:r>
              <a:rPr lang="en-US" altLang="zh-TW" dirty="0">
                <a:latin typeface="標楷體" panose="03000509000000000000" pitchFamily="65" charset="-120"/>
                <a:ea typeface="標楷體" panose="03000509000000000000" pitchFamily="65" charset="-120"/>
              </a:rPr>
              <a:t>113</a:t>
            </a:r>
          </a:p>
          <a:p>
            <a:pPr>
              <a:lnSpc>
                <a:spcPct val="160000"/>
              </a:lnSpc>
            </a:pPr>
            <a:r>
              <a:rPr lang="zh-TW" altLang="en-US" b="1" dirty="0">
                <a:latin typeface="標楷體" panose="03000509000000000000" pitchFamily="65" charset="-120"/>
                <a:ea typeface="標楷體" panose="03000509000000000000" pitchFamily="65" charset="-120"/>
              </a:rPr>
              <a:t>內政部家庭暴力及性侵害防治委員會 </a:t>
            </a:r>
            <a:r>
              <a:rPr lang="en-US" altLang="zh-TW" dirty="0">
                <a:latin typeface="標楷體" panose="03000509000000000000" pitchFamily="65" charset="-120"/>
                <a:ea typeface="標楷體" panose="03000509000000000000" pitchFamily="65" charset="-120"/>
              </a:rPr>
              <a:t>02-89127331</a:t>
            </a:r>
          </a:p>
          <a:p>
            <a:pPr>
              <a:lnSpc>
                <a:spcPct val="160000"/>
              </a:lnSpc>
            </a:pPr>
            <a:r>
              <a:rPr lang="zh-TW" altLang="en-US" b="1" dirty="0">
                <a:latin typeface="標楷體" panose="03000509000000000000" pitchFamily="65" charset="-120"/>
                <a:ea typeface="標楷體" panose="03000509000000000000" pitchFamily="65" charset="-120"/>
              </a:rPr>
              <a:t>勞動部 勞動條件及就業平等司</a:t>
            </a:r>
            <a:r>
              <a:rPr lang="en-US" altLang="zh-TW" dirty="0">
                <a:latin typeface="標楷體" panose="03000509000000000000" pitchFamily="65" charset="-120"/>
                <a:ea typeface="標楷體" panose="03000509000000000000" pitchFamily="65" charset="-120"/>
              </a:rPr>
              <a:t>0800-085151</a:t>
            </a:r>
            <a:endParaRPr lang="zh-TW" altLang="en-US" dirty="0">
              <a:latin typeface="標楷體" panose="03000509000000000000" pitchFamily="65" charset="-120"/>
              <a:ea typeface="標楷體" panose="03000509000000000000" pitchFamily="65" charset="-120"/>
            </a:endParaRPr>
          </a:p>
        </p:txBody>
      </p:sp>
      <p:pic>
        <p:nvPicPr>
          <p:cNvPr id="5" name="Picture 6" descr="http://me.youthwant.com.tw/club/club/ac_file/96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1013" y="155575"/>
            <a:ext cx="860425"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標題 1"/>
          <p:cNvSpPr txBox="1">
            <a:spLocks/>
          </p:cNvSpPr>
          <p:nvPr/>
        </p:nvSpPr>
        <p:spPr>
          <a:xfrm>
            <a:off x="908168" y="3026263"/>
            <a:ext cx="7772400" cy="1143000"/>
          </a:xfrm>
          <a:prstGeom prst="rect">
            <a:avLst/>
          </a:prstGeom>
        </p:spPr>
        <p:txBody>
          <a:bodyPr bIns="91440" anchor="b" anchorCtr="0">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zh-TW" altLang="en-US" sz="3200" b="1" dirty="0">
                <a:solidFill>
                  <a:srgbClr val="FF0000"/>
                </a:solidFill>
                <a:latin typeface="標楷體" panose="03000509000000000000" pitchFamily="65" charset="-120"/>
                <a:ea typeface="標楷體" panose="03000509000000000000" pitchFamily="65" charset="-120"/>
              </a:rPr>
              <a:t>其他參考資料</a:t>
            </a:r>
          </a:p>
        </p:txBody>
      </p:sp>
      <p:sp>
        <p:nvSpPr>
          <p:cNvPr id="7" name="內容版面配置區 3"/>
          <p:cNvSpPr txBox="1">
            <a:spLocks/>
          </p:cNvSpPr>
          <p:nvPr/>
        </p:nvSpPr>
        <p:spPr>
          <a:xfrm>
            <a:off x="662569" y="4075509"/>
            <a:ext cx="7775776" cy="2188840"/>
          </a:xfrm>
          <a:prstGeom prst="rect">
            <a:avLst/>
          </a:prstGeom>
        </p:spPr>
        <p:txBody>
          <a:bodyPr vert="horz">
            <a:normAutofit fontScale="85000" lnSpcReduction="20000"/>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a:lnSpc>
                <a:spcPct val="160000"/>
              </a:lnSpc>
            </a:pPr>
            <a:r>
              <a:rPr lang="zh-TW" altLang="en-US" b="1" dirty="0">
                <a:latin typeface="標楷體" panose="03000509000000000000" pitchFamily="65" charset="-120"/>
                <a:ea typeface="標楷體" panose="03000509000000000000" pitchFamily="65" charset="-120"/>
              </a:rPr>
              <a:t>教育部 </a:t>
            </a:r>
            <a:r>
              <a:rPr lang="zh-TW" altLang="en-US" b="1" dirty="0">
                <a:latin typeface="標楷體" panose="03000509000000000000" pitchFamily="65" charset="-120"/>
                <a:ea typeface="標楷體" panose="03000509000000000000" pitchFamily="65" charset="-120"/>
                <a:hlinkClick r:id="rId4"/>
              </a:rPr>
              <a:t>校園性霸凌防治手冊</a:t>
            </a:r>
            <a:endParaRPr lang="en-US" altLang="zh-TW" b="1" dirty="0">
              <a:latin typeface="標楷體" panose="03000509000000000000" pitchFamily="65" charset="-120"/>
              <a:ea typeface="標楷體" panose="03000509000000000000" pitchFamily="65" charset="-120"/>
            </a:endParaRPr>
          </a:p>
          <a:p>
            <a:pPr>
              <a:lnSpc>
                <a:spcPct val="160000"/>
              </a:lnSpc>
            </a:pPr>
            <a:r>
              <a:rPr lang="zh-TW" altLang="en-US" b="1" dirty="0">
                <a:latin typeface="標楷體" panose="03000509000000000000" pitchFamily="65" charset="-120"/>
                <a:ea typeface="標楷體" panose="03000509000000000000" pitchFamily="65" charset="-120"/>
              </a:rPr>
              <a:t>教育部 </a:t>
            </a:r>
            <a:r>
              <a:rPr lang="zh-TW" altLang="en-US" b="1" dirty="0">
                <a:latin typeface="標楷體" panose="03000509000000000000" pitchFamily="65" charset="-120"/>
                <a:ea typeface="標楷體" panose="03000509000000000000" pitchFamily="65" charset="-120"/>
                <a:hlinkClick r:id="rId5"/>
              </a:rPr>
              <a:t>性別平等教育季刊</a:t>
            </a:r>
            <a:endParaRPr lang="en-US" altLang="zh-TW" b="1" dirty="0">
              <a:latin typeface="標楷體" panose="03000509000000000000" pitchFamily="65" charset="-120"/>
              <a:ea typeface="標楷體" panose="03000509000000000000" pitchFamily="65" charset="-120"/>
            </a:endParaRPr>
          </a:p>
          <a:p>
            <a:pPr>
              <a:lnSpc>
                <a:spcPct val="160000"/>
              </a:lnSpc>
            </a:pPr>
            <a:r>
              <a:rPr lang="zh-TW" altLang="en-US" b="1" dirty="0">
                <a:latin typeface="標楷體" panose="03000509000000000000" pitchFamily="65" charset="-120"/>
                <a:ea typeface="標楷體" panose="03000509000000000000" pitchFamily="65" charset="-120"/>
              </a:rPr>
              <a:t>教育部</a:t>
            </a:r>
            <a:r>
              <a:rPr lang="zh-TW" altLang="en-US" dirty="0"/>
              <a:t> </a:t>
            </a:r>
            <a:r>
              <a:rPr lang="zh-TW" altLang="en-US" b="1" dirty="0">
                <a:latin typeface="標楷體" panose="03000509000000000000" pitchFamily="65" charset="-120"/>
                <a:ea typeface="標楷體" panose="03000509000000000000" pitchFamily="65" charset="-120"/>
                <a:hlinkClick r:id="rId6"/>
              </a:rPr>
              <a:t>多元性別友善教學資源手冊</a:t>
            </a:r>
            <a:r>
              <a:rPr lang="en-US" altLang="zh-TW" b="1" dirty="0">
                <a:latin typeface="標楷體" panose="03000509000000000000" pitchFamily="65" charset="-120"/>
                <a:ea typeface="標楷體" panose="03000509000000000000" pitchFamily="65" charset="-120"/>
                <a:hlinkClick r:id="rId6"/>
              </a:rPr>
              <a:t>–</a:t>
            </a:r>
            <a:r>
              <a:rPr lang="zh-TW" altLang="en-US" b="1" dirty="0">
                <a:latin typeface="標楷體" panose="03000509000000000000" pitchFamily="65" charset="-120"/>
                <a:ea typeface="標楷體" panose="03000509000000000000" pitchFamily="65" charset="-120"/>
                <a:hlinkClick r:id="rId6"/>
              </a:rPr>
              <a:t>大專校院版</a:t>
            </a:r>
            <a:endParaRPr lang="en-US" altLang="zh-TW" b="1" dirty="0">
              <a:latin typeface="標楷體" panose="03000509000000000000" pitchFamily="65" charset="-120"/>
              <a:ea typeface="標楷體" panose="03000509000000000000" pitchFamily="65" charset="-120"/>
            </a:endParaRPr>
          </a:p>
          <a:p>
            <a:pPr>
              <a:lnSpc>
                <a:spcPct val="160000"/>
              </a:lnSpc>
            </a:pPr>
            <a:r>
              <a:rPr lang="zh-TW" altLang="en-US" b="1" dirty="0">
                <a:latin typeface="標楷體" panose="03000509000000000000" pitchFamily="65" charset="-120"/>
                <a:ea typeface="標楷體" panose="03000509000000000000" pitchFamily="65" charset="-120"/>
              </a:rPr>
              <a:t>行政院 </a:t>
            </a:r>
            <a:r>
              <a:rPr lang="zh-TW" altLang="en-US" b="1" dirty="0">
                <a:latin typeface="標楷體" panose="03000509000000000000" pitchFamily="65" charset="-120"/>
                <a:ea typeface="標楷體" panose="03000509000000000000" pitchFamily="65" charset="-120"/>
                <a:hlinkClick r:id="rId7"/>
              </a:rPr>
              <a:t>多元性別專區</a:t>
            </a:r>
            <a:endParaRPr lang="zh-TW" altLang="en-US" dirty="0">
              <a:latin typeface="標楷體" panose="03000509000000000000" pitchFamily="65" charset="-120"/>
              <a:ea typeface="標楷體" panose="03000509000000000000" pitchFamily="65" charset="-12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914400" y="1665312"/>
            <a:ext cx="7772400" cy="4572000"/>
          </a:xfrm>
        </p:spPr>
        <p:txBody>
          <a:bodyPr/>
          <a:lstStyle/>
          <a:p>
            <a:pPr marL="0" indent="0">
              <a:buNone/>
            </a:pPr>
            <a:r>
              <a:rPr lang="zh-TW" altLang="en-US" b="1" dirty="0">
                <a:latin typeface="標楷體" panose="03000509000000000000" pitchFamily="65" charset="-120"/>
                <a:ea typeface="標楷體" panose="03000509000000000000" pitchFamily="65" charset="-120"/>
              </a:rPr>
              <a:t>為促進工作平等措施受雇者有以下權益：</a:t>
            </a:r>
            <a:endParaRPr lang="en-US" altLang="zh-TW" b="1" dirty="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生理假、產假、安胎假、產檢假、陪產檢假、陪產假、家庭照顧假</a:t>
            </a:r>
            <a:endParaRPr lang="en-US" altLang="zh-TW" dirty="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孕期工作內容調整</a:t>
            </a:r>
            <a:r>
              <a:rPr lang="en-US" altLang="zh-TW" sz="2000" dirty="0">
                <a:solidFill>
                  <a:srgbClr val="0070C0"/>
                </a:solidFill>
                <a:latin typeface="標楷體" panose="03000509000000000000" pitchFamily="65" charset="-120"/>
                <a:ea typeface="標楷體" panose="03000509000000000000" pitchFamily="65" charset="-120"/>
              </a:rPr>
              <a:t>(</a:t>
            </a:r>
            <a:r>
              <a:rPr lang="zh-TW" altLang="en-US" sz="2000" dirty="0">
                <a:solidFill>
                  <a:srgbClr val="0070C0"/>
                </a:solidFill>
                <a:latin typeface="標楷體" panose="03000509000000000000" pitchFamily="65" charset="-120"/>
                <a:ea typeface="標楷體" panose="03000509000000000000" pitchFamily="65" charset="-120"/>
              </a:rPr>
              <a:t>勞基法第</a:t>
            </a:r>
            <a:r>
              <a:rPr lang="en-US" altLang="zh-TW" sz="2000" dirty="0">
                <a:solidFill>
                  <a:srgbClr val="0070C0"/>
                </a:solidFill>
                <a:latin typeface="標楷體" panose="03000509000000000000" pitchFamily="65" charset="-120"/>
                <a:ea typeface="標楷體" panose="03000509000000000000" pitchFamily="65" charset="-120"/>
              </a:rPr>
              <a:t>51</a:t>
            </a:r>
            <a:r>
              <a:rPr lang="zh-TW" altLang="en-US" sz="2000" dirty="0">
                <a:solidFill>
                  <a:srgbClr val="0070C0"/>
                </a:solidFill>
                <a:latin typeface="標楷體" panose="03000509000000000000" pitchFamily="65" charset="-120"/>
                <a:ea typeface="標楷體" panose="03000509000000000000" pitchFamily="65" charset="-120"/>
              </a:rPr>
              <a:t>條</a:t>
            </a:r>
            <a:r>
              <a:rPr lang="en-US" altLang="zh-TW" sz="2000" dirty="0">
                <a:solidFill>
                  <a:srgbClr val="0070C0"/>
                </a:solidFill>
                <a:latin typeface="標楷體" panose="03000509000000000000" pitchFamily="65" charset="-120"/>
                <a:ea typeface="標楷體" panose="03000509000000000000" pitchFamily="65" charset="-120"/>
              </a:rPr>
              <a:t>)</a:t>
            </a:r>
          </a:p>
          <a:p>
            <a:r>
              <a:rPr lang="zh-TW" altLang="en-US" dirty="0">
                <a:latin typeface="標楷體" panose="03000509000000000000" pitchFamily="65" charset="-120"/>
                <a:ea typeface="標楷體" panose="03000509000000000000" pitchFamily="65" charset="-120"/>
              </a:rPr>
              <a:t>子女未滿三歲工作時調整、未滿兩歲哺</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集乳時間</a:t>
            </a:r>
            <a:endParaRPr lang="en-US" altLang="zh-TW" dirty="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子女未滿三歲育嬰留職停薪</a:t>
            </a:r>
            <a:endParaRPr lang="en-US" altLang="zh-TW" dirty="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參考人事室考勤管理辦法</a:t>
            </a:r>
            <a:endParaRPr lang="en-US" altLang="zh-TW" dirty="0">
              <a:latin typeface="標楷體" panose="03000509000000000000" pitchFamily="65" charset="-120"/>
              <a:ea typeface="標楷體" panose="03000509000000000000" pitchFamily="65" charset="-120"/>
            </a:endParaRPr>
          </a:p>
          <a:p>
            <a:pPr marL="0" indent="0">
              <a:buNone/>
            </a:pPr>
            <a:endParaRPr lang="en-US" altLang="zh-TW" dirty="0"/>
          </a:p>
          <a:p>
            <a:endParaRPr lang="zh-TW" altLang="en-US" dirty="0"/>
          </a:p>
        </p:txBody>
      </p:sp>
      <p:sp>
        <p:nvSpPr>
          <p:cNvPr id="4" name="文字方塊 3"/>
          <p:cNvSpPr txBox="1"/>
          <p:nvPr/>
        </p:nvSpPr>
        <p:spPr>
          <a:xfrm>
            <a:off x="5436096" y="4092953"/>
            <a:ext cx="3168352" cy="769441"/>
          </a:xfrm>
          <a:prstGeom prst="rect">
            <a:avLst/>
          </a:prstGeom>
          <a:solidFill>
            <a:schemeClr val="accent5">
              <a:lumMod val="60000"/>
              <a:lumOff val="40000"/>
            </a:schemeClr>
          </a:solidFill>
        </p:spPr>
        <p:txBody>
          <a:bodyPr wrap="square" rtlCol="0">
            <a:spAutoFit/>
          </a:bodyPr>
          <a:lstStyle/>
          <a:p>
            <a:r>
              <a:rPr lang="zh-TW" altLang="en-US" sz="4400" dirty="0">
                <a:solidFill>
                  <a:srgbClr val="0070C0"/>
                </a:solidFill>
                <a:latin typeface="標楷體" panose="03000509000000000000" pitchFamily="65" charset="-120"/>
                <a:ea typeface="標楷體" panose="03000509000000000000" pitchFamily="65" charset="-120"/>
              </a:rPr>
              <a:t>男女都適用</a:t>
            </a:r>
          </a:p>
        </p:txBody>
      </p:sp>
      <p:sp>
        <p:nvSpPr>
          <p:cNvPr id="5" name="文字方塊 4"/>
          <p:cNvSpPr txBox="1"/>
          <p:nvPr/>
        </p:nvSpPr>
        <p:spPr>
          <a:xfrm>
            <a:off x="909777" y="5085184"/>
            <a:ext cx="7704856" cy="1200329"/>
          </a:xfrm>
          <a:prstGeom prst="rect">
            <a:avLst/>
          </a:prstGeom>
          <a:solidFill>
            <a:schemeClr val="accent5">
              <a:lumMod val="60000"/>
              <a:lumOff val="40000"/>
            </a:schemeClr>
          </a:solidFill>
        </p:spPr>
        <p:txBody>
          <a:bodyPr wrap="square" rtlCol="0">
            <a:spAutoFit/>
          </a:bodyPr>
          <a:lstStyle/>
          <a:p>
            <a:r>
              <a:rPr lang="zh-TW" altLang="en-US" sz="3600" dirty="0">
                <a:solidFill>
                  <a:srgbClr val="FF0000"/>
                </a:solidFill>
                <a:latin typeface="標楷體" panose="03000509000000000000" pitchFamily="65" charset="-120"/>
                <a:ea typeface="標楷體" panose="03000509000000000000" pitchFamily="65" charset="-120"/>
              </a:rPr>
              <a:t>生理假、安胎假、產檢假、產假及孕期工作調整除外！！</a:t>
            </a:r>
          </a:p>
        </p:txBody>
      </p:sp>
      <p:pic>
        <p:nvPicPr>
          <p:cNvPr id="6" name="Picture 6" descr="http://me.youthwant.com.tw/club/club/ac_file/96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1013" y="155575"/>
            <a:ext cx="860425"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圓角矩形 6"/>
          <p:cNvSpPr/>
          <p:nvPr/>
        </p:nvSpPr>
        <p:spPr>
          <a:xfrm>
            <a:off x="2915816" y="250763"/>
            <a:ext cx="3816424" cy="584775"/>
          </a:xfrm>
          <a:prstGeom prst="roundRect">
            <a:avLst/>
          </a:prstGeom>
          <a:solidFill>
            <a:srgbClr val="FFFF0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標題 1"/>
          <p:cNvSpPr>
            <a:spLocks noGrp="1"/>
          </p:cNvSpPr>
          <p:nvPr>
            <p:ph type="title"/>
          </p:nvPr>
        </p:nvSpPr>
        <p:spPr>
          <a:xfrm>
            <a:off x="2843808" y="260648"/>
            <a:ext cx="3744416" cy="644224"/>
          </a:xfrm>
        </p:spPr>
        <p:txBody>
          <a:bodyPr>
            <a:normAutofit fontScale="90000"/>
          </a:bodyPr>
          <a:lstStyle/>
          <a:p>
            <a:pPr algn="ctr"/>
            <a:r>
              <a:rPr lang="zh-TW" altLang="en-US" b="1" dirty="0">
                <a:solidFill>
                  <a:srgbClr val="FF0000"/>
                </a:solidFill>
                <a:latin typeface="標楷體" panose="03000509000000000000" pitchFamily="65" charset="-120"/>
                <a:ea typeface="標楷體" panose="03000509000000000000" pitchFamily="65" charset="-120"/>
              </a:rPr>
              <a:t>相關權益</a:t>
            </a:r>
          </a:p>
        </p:txBody>
      </p:sp>
      <p:sp>
        <p:nvSpPr>
          <p:cNvPr id="9" name="標題 1"/>
          <p:cNvSpPr txBox="1">
            <a:spLocks/>
          </p:cNvSpPr>
          <p:nvPr/>
        </p:nvSpPr>
        <p:spPr>
          <a:xfrm>
            <a:off x="876005" y="942974"/>
            <a:ext cx="7772400" cy="740411"/>
          </a:xfrm>
          <a:prstGeom prst="rect">
            <a:avLst/>
          </a:prstGeom>
        </p:spPr>
        <p:txBody>
          <a:bodyPr bIns="91440" anchor="b" anchorCtr="0">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zh-TW" altLang="en-US" sz="3200" b="1" dirty="0">
                <a:solidFill>
                  <a:srgbClr val="FF0000"/>
                </a:solidFill>
                <a:latin typeface="標楷體" panose="03000509000000000000" pitchFamily="65" charset="-120"/>
                <a:ea typeface="標楷體" panose="03000509000000000000" pitchFamily="65" charset="-120"/>
              </a:rPr>
              <a:t>性別友善保障</a:t>
            </a:r>
            <a:r>
              <a:rPr lang="en-US" altLang="zh-TW" sz="2000" b="1" dirty="0">
                <a:solidFill>
                  <a:srgbClr val="0070C0"/>
                </a:solidFill>
                <a:latin typeface="標楷體" panose="03000509000000000000" pitchFamily="65" charset="-120"/>
                <a:ea typeface="標楷體" panose="03000509000000000000" pitchFamily="65" charset="-120"/>
              </a:rPr>
              <a:t>(</a:t>
            </a:r>
            <a:r>
              <a:rPr lang="zh-TW" altLang="en-US" sz="2000" b="1" dirty="0">
                <a:solidFill>
                  <a:srgbClr val="0070C0"/>
                </a:solidFill>
                <a:latin typeface="標楷體" panose="03000509000000000000" pitchFamily="65" charset="-120"/>
                <a:ea typeface="標楷體" panose="03000509000000000000" pitchFamily="65" charset="-120"/>
              </a:rPr>
              <a:t>性別平等工作法</a:t>
            </a:r>
            <a:r>
              <a:rPr lang="en-US" altLang="zh-TW" sz="2000" b="1" dirty="0">
                <a:solidFill>
                  <a:srgbClr val="0070C0"/>
                </a:solidFill>
                <a:latin typeface="標楷體" panose="03000509000000000000" pitchFamily="65" charset="-120"/>
                <a:ea typeface="標楷體" panose="03000509000000000000" pitchFamily="65" charset="-120"/>
              </a:rPr>
              <a:t>)</a:t>
            </a:r>
            <a:endParaRPr lang="zh-TW" altLang="en-US" sz="2000" b="1" dirty="0">
              <a:solidFill>
                <a:srgbClr val="0070C0"/>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341769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barn(inVertical)">
                                      <p:cBhvr>
                                        <p:cTn id="1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913569" y="157960"/>
            <a:ext cx="7772400" cy="922114"/>
          </a:xfrm>
        </p:spPr>
        <p:txBody>
          <a:bodyPr>
            <a:normAutofit/>
          </a:bodyPr>
          <a:lstStyle/>
          <a:p>
            <a:r>
              <a:rPr lang="zh-TW" altLang="en-US" sz="3200" b="1" dirty="0">
                <a:solidFill>
                  <a:srgbClr val="FF0000"/>
                </a:solidFill>
              </a:rPr>
              <a:t>性別友善設施</a:t>
            </a:r>
          </a:p>
        </p:txBody>
      </p:sp>
      <p:sp>
        <p:nvSpPr>
          <p:cNvPr id="3" name="內容版面配置區 2"/>
          <p:cNvSpPr>
            <a:spLocks noGrp="1"/>
          </p:cNvSpPr>
          <p:nvPr>
            <p:ph sz="quarter" idx="1"/>
          </p:nvPr>
        </p:nvSpPr>
        <p:spPr>
          <a:xfrm>
            <a:off x="620484" y="1115159"/>
            <a:ext cx="8075240" cy="5221560"/>
          </a:xfrm>
        </p:spPr>
        <p:txBody>
          <a:bodyPr/>
          <a:lstStyle/>
          <a:p>
            <a:pPr>
              <a:lnSpc>
                <a:spcPct val="120000"/>
              </a:lnSpc>
            </a:pPr>
            <a:r>
              <a:rPr lang="zh-TW" altLang="en-US" b="1" dirty="0">
                <a:solidFill>
                  <a:srgbClr val="FF0000"/>
                </a:solidFill>
                <a:latin typeface="標楷體" panose="03000509000000000000" pitchFamily="65" charset="-120"/>
                <a:ea typeface="標楷體" panose="03000509000000000000" pitchFamily="65" charset="-120"/>
              </a:rPr>
              <a:t>哺</a:t>
            </a:r>
            <a:r>
              <a:rPr lang="en-US" altLang="zh-TW" b="1" dirty="0">
                <a:solidFill>
                  <a:srgbClr val="FF0000"/>
                </a:solidFill>
                <a:latin typeface="標楷體" panose="03000509000000000000" pitchFamily="65" charset="-120"/>
                <a:ea typeface="標楷體" panose="03000509000000000000" pitchFamily="65" charset="-120"/>
              </a:rPr>
              <a:t>/</a:t>
            </a:r>
            <a:r>
              <a:rPr lang="zh-TW" altLang="en-US" b="1" dirty="0">
                <a:solidFill>
                  <a:srgbClr val="FF0000"/>
                </a:solidFill>
                <a:latin typeface="標楷體" panose="03000509000000000000" pitchFamily="65" charset="-120"/>
                <a:ea typeface="標楷體" panose="03000509000000000000" pitchFamily="65" charset="-120"/>
              </a:rPr>
              <a:t>集乳室</a:t>
            </a:r>
            <a:r>
              <a:rPr lang="zh-TW" altLang="en-US" dirty="0">
                <a:latin typeface="標楷體" panose="03000509000000000000" pitchFamily="65" charset="-120"/>
                <a:ea typeface="標楷體" panose="03000509000000000000" pitchFamily="65" charset="-120"/>
              </a:rPr>
              <a:t>：位於第一醫學大樓三樓，每次申請以一個月為單位</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洽總務處</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、台塑企業文物館六樓</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單次</a:t>
            </a:r>
            <a:r>
              <a:rPr lang="en-US" altLang="zh-TW" dirty="0">
                <a:latin typeface="標楷體" panose="03000509000000000000" pitchFamily="65" charset="-120"/>
                <a:ea typeface="標楷體" panose="03000509000000000000" pitchFamily="65" charset="-120"/>
              </a:rPr>
              <a:t>)</a:t>
            </a:r>
          </a:p>
          <a:p>
            <a:pPr>
              <a:lnSpc>
                <a:spcPct val="120000"/>
              </a:lnSpc>
            </a:pPr>
            <a:r>
              <a:rPr lang="zh-TW" altLang="en-US" b="1" dirty="0">
                <a:solidFill>
                  <a:srgbClr val="FF0000"/>
                </a:solidFill>
                <a:latin typeface="標楷體" panose="03000509000000000000" pitchFamily="65" charset="-120"/>
                <a:ea typeface="標楷體" panose="03000509000000000000" pitchFamily="65" charset="-120"/>
              </a:rPr>
              <a:t>托兒設施</a:t>
            </a:r>
            <a:r>
              <a:rPr lang="zh-TW" altLang="en-US" dirty="0">
                <a:latin typeface="標楷體" panose="03000509000000000000" pitchFamily="65" charset="-120"/>
                <a:ea typeface="標楷體" panose="03000509000000000000" pitchFamily="65" charset="-120"/>
              </a:rPr>
              <a:t>：長庚科技大學設有實驗幼兒園托育</a:t>
            </a:r>
            <a:r>
              <a:rPr lang="en-US" altLang="zh-TW" dirty="0">
                <a:latin typeface="標楷體" panose="03000509000000000000" pitchFamily="65" charset="-120"/>
                <a:ea typeface="標楷體" panose="03000509000000000000" pitchFamily="65" charset="-120"/>
              </a:rPr>
              <a:t>2-6</a:t>
            </a:r>
            <a:r>
              <a:rPr lang="zh-TW" altLang="en-US" dirty="0">
                <a:latin typeface="標楷體" panose="03000509000000000000" pitchFamily="65" charset="-120"/>
                <a:ea typeface="標楷體" panose="03000509000000000000" pitchFamily="65" charset="-120"/>
              </a:rPr>
              <a:t>歲幼童</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洽長庚科技大學幼兒園</a:t>
            </a:r>
            <a:r>
              <a:rPr lang="en-US" altLang="zh-TW" dirty="0">
                <a:latin typeface="標楷體" panose="03000509000000000000" pitchFamily="65" charset="-120"/>
                <a:ea typeface="標楷體" panose="03000509000000000000" pitchFamily="65" charset="-120"/>
              </a:rPr>
              <a:t>)</a:t>
            </a:r>
          </a:p>
          <a:p>
            <a:pPr>
              <a:lnSpc>
                <a:spcPct val="120000"/>
              </a:lnSpc>
            </a:pPr>
            <a:r>
              <a:rPr lang="zh-TW" altLang="en-US" b="1" dirty="0">
                <a:solidFill>
                  <a:srgbClr val="FF0000"/>
                </a:solidFill>
                <a:latin typeface="標楷體" panose="03000509000000000000" pitchFamily="65" charset="-120"/>
                <a:ea typeface="標楷體" panose="03000509000000000000" pitchFamily="65" charset="-120"/>
              </a:rPr>
              <a:t>孕婦及親子友善停車格</a:t>
            </a:r>
            <a:endParaRPr lang="en-US" altLang="zh-TW" dirty="0">
              <a:latin typeface="標楷體" panose="03000509000000000000" pitchFamily="65" charset="-120"/>
              <a:ea typeface="標楷體" panose="03000509000000000000" pitchFamily="65" charset="-120"/>
            </a:endParaRPr>
          </a:p>
          <a:p>
            <a:pPr>
              <a:lnSpc>
                <a:spcPct val="120000"/>
              </a:lnSpc>
            </a:pPr>
            <a:r>
              <a:rPr lang="zh-TW" altLang="en-US" b="1" dirty="0">
                <a:solidFill>
                  <a:srgbClr val="FF0000"/>
                </a:solidFill>
                <a:latin typeface="標楷體" panose="03000509000000000000" pitchFamily="65" charset="-120"/>
                <a:ea typeface="標楷體" panose="03000509000000000000" pitchFamily="65" charset="-120"/>
              </a:rPr>
              <a:t>友善廁所</a:t>
            </a:r>
            <a:endParaRPr lang="en-US" altLang="zh-TW" b="1" dirty="0">
              <a:solidFill>
                <a:srgbClr val="FF0000"/>
              </a:solidFill>
              <a:latin typeface="標楷體" panose="03000509000000000000" pitchFamily="65" charset="-120"/>
              <a:ea typeface="標楷體" panose="03000509000000000000" pitchFamily="65" charset="-120"/>
            </a:endParaRPr>
          </a:p>
          <a:p>
            <a:pPr>
              <a:lnSpc>
                <a:spcPct val="120000"/>
              </a:lnSpc>
            </a:pPr>
            <a:r>
              <a:rPr lang="zh-TW" altLang="en-US" b="1" dirty="0">
                <a:solidFill>
                  <a:srgbClr val="FF0000"/>
                </a:solidFill>
                <a:latin typeface="標楷體" panose="03000509000000000000" pitchFamily="65" charset="-120"/>
                <a:ea typeface="標楷體" panose="03000509000000000000" pitchFamily="65" charset="-120"/>
              </a:rPr>
              <a:t>校園關懷地圖</a:t>
            </a:r>
            <a:r>
              <a:rPr lang="en-US" altLang="zh-TW" b="1" dirty="0">
                <a:solidFill>
                  <a:srgbClr val="FF0000"/>
                </a:solidFill>
                <a:latin typeface="標楷體" panose="03000509000000000000" pitchFamily="65" charset="-120"/>
                <a:ea typeface="標楷體" panose="03000509000000000000" pitchFamily="65" charset="-120"/>
              </a:rPr>
              <a:t>/</a:t>
            </a:r>
            <a:r>
              <a:rPr lang="zh-TW" altLang="en-US" b="1" dirty="0">
                <a:solidFill>
                  <a:srgbClr val="FF0000"/>
                </a:solidFill>
                <a:latin typeface="標楷體" panose="03000509000000000000" pitchFamily="65" charset="-120"/>
                <a:ea typeface="標楷體" panose="03000509000000000000" pitchFamily="65" charset="-120"/>
              </a:rPr>
              <a:t>夜間安全路線</a:t>
            </a:r>
            <a:endParaRPr lang="en-US" altLang="zh-TW" b="1" dirty="0">
              <a:solidFill>
                <a:srgbClr val="FF0000"/>
              </a:solidFill>
              <a:latin typeface="標楷體" panose="03000509000000000000" pitchFamily="65" charset="-120"/>
              <a:ea typeface="標楷體" panose="03000509000000000000" pitchFamily="65" charset="-120"/>
            </a:endParaRPr>
          </a:p>
          <a:p>
            <a:pPr marL="0" indent="0">
              <a:lnSpc>
                <a:spcPct val="120000"/>
              </a:lnSpc>
              <a:buNone/>
            </a:pPr>
            <a:endParaRPr lang="en-US" altLang="zh-TW" dirty="0"/>
          </a:p>
          <a:p>
            <a:pPr>
              <a:lnSpc>
                <a:spcPct val="120000"/>
              </a:lnSpc>
            </a:pPr>
            <a:endParaRPr lang="zh-TW" altLang="en-US" dirty="0"/>
          </a:p>
        </p:txBody>
      </p:sp>
      <p:pic>
        <p:nvPicPr>
          <p:cNvPr id="4" name="Picture 14" descr="長庚大學哺乳室照片集錦"/>
          <p:cNvPicPr>
            <a:picLocks noChangeAspect="1" noChangeArrowheads="1"/>
          </p:cNvPicPr>
          <p:nvPr/>
        </p:nvPicPr>
        <p:blipFill>
          <a:blip r:embed="rId3" cstate="print"/>
          <a:srcRect/>
          <a:stretch>
            <a:fillRect/>
          </a:stretch>
        </p:blipFill>
        <p:spPr bwMode="auto">
          <a:xfrm>
            <a:off x="5253560" y="3734626"/>
            <a:ext cx="3669877" cy="2448272"/>
          </a:xfrm>
          <a:prstGeom prst="rect">
            <a:avLst/>
          </a:prstGeom>
          <a:noFill/>
          <a:ln w="9525">
            <a:noFill/>
            <a:miter lim="800000"/>
            <a:headEnd/>
            <a:tailEnd/>
          </a:ln>
        </p:spPr>
      </p:pic>
      <p:pic>
        <p:nvPicPr>
          <p:cNvPr id="7" name="圖片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42675" y="4924353"/>
            <a:ext cx="1188504" cy="1188504"/>
          </a:xfrm>
          <a:prstGeom prst="rect">
            <a:avLst/>
          </a:prstGeom>
        </p:spPr>
      </p:pic>
      <p:sp>
        <p:nvSpPr>
          <p:cNvPr id="8" name="文字方塊 7"/>
          <p:cNvSpPr txBox="1"/>
          <p:nvPr/>
        </p:nvSpPr>
        <p:spPr>
          <a:xfrm>
            <a:off x="2724859" y="6040122"/>
            <a:ext cx="1224136" cy="369332"/>
          </a:xfrm>
          <a:prstGeom prst="rect">
            <a:avLst/>
          </a:prstGeom>
          <a:noFill/>
        </p:spPr>
        <p:txBody>
          <a:bodyPr wrap="square" rtlCol="0">
            <a:spAutoFit/>
          </a:bodyPr>
          <a:lstStyle/>
          <a:p>
            <a:r>
              <a:rPr lang="zh-TW" altLang="en-US" dirty="0">
                <a:latin typeface="標楷體" panose="03000509000000000000" pitchFamily="65" charset="-120"/>
                <a:ea typeface="標楷體" panose="03000509000000000000" pitchFamily="65" charset="-120"/>
              </a:rPr>
              <a:t>安全路線</a:t>
            </a:r>
          </a:p>
        </p:txBody>
      </p:sp>
      <p:pic>
        <p:nvPicPr>
          <p:cNvPr id="9" name="圖片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43840" y="4958762"/>
            <a:ext cx="1048762" cy="1048762"/>
          </a:xfrm>
          <a:prstGeom prst="rect">
            <a:avLst/>
          </a:prstGeom>
        </p:spPr>
      </p:pic>
      <p:sp>
        <p:nvSpPr>
          <p:cNvPr id="10" name="文字方塊 9"/>
          <p:cNvSpPr txBox="1"/>
          <p:nvPr/>
        </p:nvSpPr>
        <p:spPr>
          <a:xfrm>
            <a:off x="856153" y="5967387"/>
            <a:ext cx="1224136" cy="369332"/>
          </a:xfrm>
          <a:prstGeom prst="rect">
            <a:avLst/>
          </a:prstGeom>
          <a:noFill/>
        </p:spPr>
        <p:txBody>
          <a:bodyPr wrap="square" rtlCol="0">
            <a:spAutoFit/>
          </a:bodyPr>
          <a:lstStyle/>
          <a:p>
            <a:r>
              <a:rPr lang="zh-TW" altLang="en-US" dirty="0">
                <a:latin typeface="標楷體" panose="03000509000000000000" pitchFamily="65" charset="-120"/>
                <a:ea typeface="標楷體" panose="03000509000000000000" pitchFamily="65" charset="-120"/>
              </a:rPr>
              <a:t>關懷地圖</a:t>
            </a:r>
          </a:p>
        </p:txBody>
      </p:sp>
      <p:pic>
        <p:nvPicPr>
          <p:cNvPr id="11" name="Picture 6" descr="http://me.youthwant.com.tw/club/club/ac_file/963.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101013" y="155575"/>
            <a:ext cx="860425"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92123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p:cNvSpPr>
            <a:spLocks noGrp="1"/>
          </p:cNvSpPr>
          <p:nvPr>
            <p:ph type="sldNum" sz="quarter" idx="12"/>
          </p:nvPr>
        </p:nvSpPr>
        <p:spPr/>
        <p:txBody>
          <a:bodyPr>
            <a:normAutofit/>
          </a:bodyPr>
          <a:lstStyle/>
          <a:p>
            <a:fld id="{B83A31F8-1AE2-4946-A3DB-4D2A5AB1AD9D}" type="slidenum">
              <a:rPr lang="zh-TW" altLang="en-US" smtClean="0"/>
              <a:pPr/>
              <a:t>5</a:t>
            </a:fld>
            <a:endParaRPr lang="zh-TW" altLang="en-US"/>
          </a:p>
        </p:txBody>
      </p:sp>
      <p:graphicFrame>
        <p:nvGraphicFramePr>
          <p:cNvPr id="4" name="內容版面配置區 3"/>
          <p:cNvGraphicFramePr>
            <a:graphicFrameLocks noGrp="1"/>
          </p:cNvGraphicFramePr>
          <p:nvPr>
            <p:ph sz="quarter" idx="1"/>
            <p:extLst>
              <p:ext uri="{D42A27DB-BD31-4B8C-83A1-F6EECF244321}">
                <p14:modId xmlns:p14="http://schemas.microsoft.com/office/powerpoint/2010/main" val="2940812683"/>
              </p:ext>
            </p:extLst>
          </p:nvPr>
        </p:nvGraphicFramePr>
        <p:xfrm>
          <a:off x="566738" y="1700808"/>
          <a:ext cx="8394700" cy="46398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6" descr="http://me.youthwant.com.tw/club/club/ac_file/963.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101013" y="155575"/>
            <a:ext cx="860425"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圓角矩形 7"/>
          <p:cNvSpPr/>
          <p:nvPr/>
        </p:nvSpPr>
        <p:spPr>
          <a:xfrm>
            <a:off x="1345655" y="650587"/>
            <a:ext cx="6480720" cy="584775"/>
          </a:xfrm>
          <a:prstGeom prst="roundRect">
            <a:avLst/>
          </a:prstGeom>
          <a:solidFill>
            <a:srgbClr val="FFFF0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3600" b="1" dirty="0">
                <a:solidFill>
                  <a:srgbClr val="FF0000"/>
                </a:solidFill>
                <a:latin typeface="標楷體" panose="03000509000000000000" pitchFamily="65" charset="-120"/>
                <a:ea typeface="標楷體" panose="03000509000000000000" pitchFamily="65" charset="-120"/>
                <a:cs typeface="+mj-cs"/>
              </a:rPr>
              <a:t>性騷擾之法規適用環境及對象</a:t>
            </a:r>
          </a:p>
        </p:txBody>
      </p:sp>
    </p:spTree>
    <p:extLst>
      <p:ext uri="{BB962C8B-B14F-4D97-AF65-F5344CB8AC3E}">
        <p14:creationId xmlns:p14="http://schemas.microsoft.com/office/powerpoint/2010/main" val="636969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u="heavy" dirty="0">
                <a:latin typeface="Microsoft YaHei"/>
                <a:cs typeface="Microsoft YaHei"/>
              </a:rPr>
              <a:t>《</a:t>
            </a:r>
            <a:r>
              <a:rPr lang="zh-TW" altLang="en-US" b="1" u="heavy" dirty="0">
                <a:latin typeface="Microsoft YaHei"/>
                <a:cs typeface="Microsoft YaHei"/>
              </a:rPr>
              <a:t>性騷擾防治法</a:t>
            </a:r>
            <a:r>
              <a:rPr lang="en-US" altLang="zh-TW" b="1" u="heavy" dirty="0">
                <a:latin typeface="Microsoft YaHei"/>
                <a:cs typeface="Microsoft YaHei"/>
              </a:rPr>
              <a:t>》</a:t>
            </a:r>
            <a:r>
              <a:rPr lang="zh-TW" altLang="en-US" b="1" u="heavy" dirty="0">
                <a:latin typeface="Microsoft YaHei"/>
                <a:cs typeface="Microsoft YaHei"/>
              </a:rPr>
              <a:t>第</a:t>
            </a:r>
            <a:r>
              <a:rPr lang="en-US" altLang="zh-TW" b="1" u="heavy" dirty="0">
                <a:latin typeface="Times New Roman"/>
                <a:cs typeface="Times New Roman"/>
              </a:rPr>
              <a:t>2</a:t>
            </a:r>
            <a:r>
              <a:rPr lang="zh-TW" altLang="en-US" b="1" u="heavy" dirty="0">
                <a:latin typeface="Microsoft YaHei"/>
                <a:cs typeface="Microsoft YaHei"/>
              </a:rPr>
              <a:t>條</a:t>
            </a:r>
            <a:endParaRPr lang="zh-TW" altLang="en-US" dirty="0"/>
          </a:p>
        </p:txBody>
      </p:sp>
      <p:sp>
        <p:nvSpPr>
          <p:cNvPr id="3" name="內容版面配置區 2"/>
          <p:cNvSpPr>
            <a:spLocks noGrp="1"/>
          </p:cNvSpPr>
          <p:nvPr>
            <p:ph sz="quarter" idx="1"/>
          </p:nvPr>
        </p:nvSpPr>
        <p:spPr/>
        <p:txBody>
          <a:bodyPr>
            <a:normAutofit/>
          </a:bodyPr>
          <a:lstStyle/>
          <a:p>
            <a:pPr marL="0" indent="0">
              <a:buNone/>
            </a:pPr>
            <a:r>
              <a:rPr lang="zh-TW" altLang="en-US" dirty="0"/>
              <a:t>指性侵害犯罪以外，對他人實施</a:t>
            </a:r>
            <a:r>
              <a:rPr lang="zh-TW" altLang="en-US" b="1" dirty="0">
                <a:solidFill>
                  <a:srgbClr val="0070C0"/>
                </a:solidFill>
              </a:rPr>
              <a:t>違反其意願</a:t>
            </a:r>
            <a:r>
              <a:rPr lang="zh-TW" altLang="en-US" dirty="0"/>
              <a:t>而</a:t>
            </a:r>
            <a:r>
              <a:rPr lang="zh-TW" altLang="en-US" b="1" dirty="0">
                <a:solidFill>
                  <a:srgbClr val="0070C0"/>
                </a:solidFill>
              </a:rPr>
              <a:t>與性或性別有關</a:t>
            </a:r>
            <a:r>
              <a:rPr lang="zh-TW" altLang="en-US" dirty="0"/>
              <a:t>之行為，且有下列情形之一者：</a:t>
            </a:r>
            <a:endParaRPr lang="en-US" altLang="zh-TW" dirty="0"/>
          </a:p>
          <a:p>
            <a:r>
              <a:rPr lang="zh-TW" altLang="en-US" dirty="0"/>
              <a:t>一、以該他人順服或拒絕該行為，作為其獲得、喪失或減損與工作、教育、訓練、服務、計畫、活動有關權益之條件。</a:t>
            </a:r>
            <a:endParaRPr lang="en-US" altLang="zh-TW" dirty="0"/>
          </a:p>
          <a:p>
            <a:r>
              <a:rPr lang="zh-TW" altLang="en-US" dirty="0"/>
              <a:t>二、以展示或播送文字、圖畫、聲音、影像或其他物品之方式，或以歧視、侮辱之言行，或以他法，而有損害他人人格尊嚴，或造成使人心生畏怖、感受敵意或冒犯之情境，或不當影響其工作、教育、訓練、服務、計畫、活動或正常生活之進行。</a:t>
            </a:r>
          </a:p>
        </p:txBody>
      </p:sp>
      <p:pic>
        <p:nvPicPr>
          <p:cNvPr id="4" name="Picture 6" descr="http://me.youthwant.com.tw/club/club/ac_file/96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1013" y="155575"/>
            <a:ext cx="860425"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103803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u="heavy" dirty="0">
                <a:latin typeface="Microsoft YaHei"/>
                <a:cs typeface="Microsoft YaHei"/>
              </a:rPr>
              <a:t>《</a:t>
            </a:r>
            <a:r>
              <a:rPr lang="zh-TW" altLang="en-US" b="1" u="heavy" dirty="0">
                <a:latin typeface="Microsoft YaHei"/>
                <a:cs typeface="Microsoft YaHei"/>
              </a:rPr>
              <a:t>性別工作平等法</a:t>
            </a:r>
            <a:r>
              <a:rPr lang="en-US" altLang="zh-TW" b="1" u="heavy" dirty="0">
                <a:latin typeface="Microsoft YaHei"/>
                <a:cs typeface="Microsoft YaHei"/>
              </a:rPr>
              <a:t>》</a:t>
            </a:r>
            <a:r>
              <a:rPr lang="zh-TW" altLang="en-US" b="1" u="heavy" dirty="0">
                <a:latin typeface="Microsoft YaHei"/>
                <a:cs typeface="Microsoft YaHei"/>
              </a:rPr>
              <a:t>第</a:t>
            </a:r>
            <a:r>
              <a:rPr lang="en-US" altLang="zh-TW" b="1" u="heavy" dirty="0">
                <a:latin typeface="Microsoft YaHei"/>
                <a:cs typeface="Microsoft YaHei"/>
              </a:rPr>
              <a:t>1</a:t>
            </a:r>
            <a:r>
              <a:rPr lang="en-US" altLang="zh-TW" b="1" u="heavy" dirty="0">
                <a:latin typeface="Times New Roman"/>
                <a:cs typeface="Times New Roman"/>
              </a:rPr>
              <a:t>2</a:t>
            </a:r>
            <a:r>
              <a:rPr lang="zh-TW" altLang="en-US" b="1" u="heavy" dirty="0">
                <a:latin typeface="Microsoft YaHei"/>
                <a:cs typeface="Microsoft YaHei"/>
              </a:rPr>
              <a:t>條</a:t>
            </a:r>
            <a:endParaRPr lang="zh-TW" altLang="en-US" dirty="0"/>
          </a:p>
        </p:txBody>
      </p:sp>
      <p:sp>
        <p:nvSpPr>
          <p:cNvPr id="3" name="內容版面配置區 2"/>
          <p:cNvSpPr>
            <a:spLocks noGrp="1"/>
          </p:cNvSpPr>
          <p:nvPr>
            <p:ph sz="quarter" idx="1"/>
          </p:nvPr>
        </p:nvSpPr>
        <p:spPr>
          <a:xfrm>
            <a:off x="467544" y="1536700"/>
            <a:ext cx="8352928" cy="4916635"/>
          </a:xfrm>
        </p:spPr>
        <p:txBody>
          <a:bodyPr>
            <a:normAutofit fontScale="85000" lnSpcReduction="10000"/>
          </a:bodyPr>
          <a:lstStyle/>
          <a:p>
            <a:pPr marL="0" indent="0">
              <a:buNone/>
            </a:pPr>
            <a:r>
              <a:rPr lang="zh-TW" altLang="en-US" dirty="0">
                <a:latin typeface="標楷體" panose="03000509000000000000" pitchFamily="65" charset="-120"/>
                <a:ea typeface="標楷體" panose="03000509000000000000" pitchFamily="65" charset="-120"/>
              </a:rPr>
              <a:t>一、</a:t>
            </a:r>
            <a:r>
              <a:rPr lang="zh-TW" altLang="en-US" dirty="0">
                <a:solidFill>
                  <a:srgbClr val="0000FF"/>
                </a:solidFill>
                <a:latin typeface="標楷體" panose="03000509000000000000" pitchFamily="65" charset="-120"/>
                <a:ea typeface="標楷體" panose="03000509000000000000" pitchFamily="65" charset="-120"/>
              </a:rPr>
              <a:t>受僱者</a:t>
            </a:r>
            <a:r>
              <a:rPr lang="zh-TW" altLang="en-US" dirty="0">
                <a:latin typeface="標楷體" panose="03000509000000000000" pitchFamily="65" charset="-120"/>
                <a:ea typeface="標楷體" panose="03000509000000000000" pitchFamily="65" charset="-120"/>
              </a:rPr>
              <a:t>於</a:t>
            </a:r>
            <a:r>
              <a:rPr lang="zh-TW" altLang="en-US" dirty="0">
                <a:solidFill>
                  <a:srgbClr val="0000FF"/>
                </a:solidFill>
                <a:latin typeface="標楷體" panose="03000509000000000000" pitchFamily="65" charset="-120"/>
                <a:ea typeface="標楷體" panose="03000509000000000000" pitchFamily="65" charset="-120"/>
              </a:rPr>
              <a:t>執行職務</a:t>
            </a:r>
            <a:r>
              <a:rPr lang="zh-TW" altLang="en-US" dirty="0">
                <a:latin typeface="標楷體" panose="03000509000000000000" pitchFamily="65" charset="-120"/>
                <a:ea typeface="標楷體" panose="03000509000000000000" pitchFamily="65" charset="-120"/>
              </a:rPr>
              <a:t>時，任何人以</a:t>
            </a:r>
            <a:r>
              <a:rPr lang="zh-TW" altLang="en-US" dirty="0">
                <a:solidFill>
                  <a:srgbClr val="0000FF"/>
                </a:solidFill>
                <a:latin typeface="標楷體" panose="03000509000000000000" pitchFamily="65" charset="-120"/>
                <a:ea typeface="標楷體" panose="03000509000000000000" pitchFamily="65" charset="-120"/>
              </a:rPr>
              <a:t>性要求、具有性意味或</a:t>
            </a:r>
            <a:endParaRPr lang="en-US" altLang="zh-TW" dirty="0">
              <a:solidFill>
                <a:srgbClr val="0000FF"/>
              </a:solidFill>
              <a:latin typeface="標楷體" panose="03000509000000000000" pitchFamily="65" charset="-120"/>
              <a:ea typeface="標楷體" panose="03000509000000000000" pitchFamily="65" charset="-120"/>
            </a:endParaRPr>
          </a:p>
          <a:p>
            <a:pPr marL="0" indent="0">
              <a:buNone/>
            </a:pPr>
            <a:r>
              <a:rPr lang="zh-TW" altLang="en-US" dirty="0">
                <a:solidFill>
                  <a:srgbClr val="0000FF"/>
                </a:solidFill>
                <a:latin typeface="標楷體" panose="03000509000000000000" pitchFamily="65" charset="-120"/>
                <a:ea typeface="標楷體" panose="03000509000000000000" pitchFamily="65" charset="-120"/>
              </a:rPr>
              <a:t>    性別歧視之</a:t>
            </a:r>
            <a:r>
              <a:rPr lang="zh-TW" altLang="en-US" dirty="0">
                <a:latin typeface="標楷體" panose="03000509000000000000" pitchFamily="65" charset="-120"/>
                <a:ea typeface="標楷體" panose="03000509000000000000" pitchFamily="65" charset="-120"/>
              </a:rPr>
              <a:t>言詞或行為，對其造成敵意性、脅迫性或冒</a:t>
            </a:r>
            <a:endParaRPr lang="en-US" altLang="zh-TW" dirty="0">
              <a:latin typeface="標楷體" panose="03000509000000000000" pitchFamily="65" charset="-120"/>
              <a:ea typeface="標楷體" panose="03000509000000000000" pitchFamily="65" charset="-120"/>
            </a:endParaRPr>
          </a:p>
          <a:p>
            <a:pPr marL="0" indent="0">
              <a:buNone/>
            </a:pPr>
            <a:r>
              <a:rPr lang="zh-TW" altLang="en-US" dirty="0">
                <a:latin typeface="標楷體" panose="03000509000000000000" pitchFamily="65" charset="-120"/>
                <a:ea typeface="標楷體" panose="03000509000000000000" pitchFamily="65" charset="-120"/>
              </a:rPr>
              <a:t>    犯性之工作環境，致侵犯或干擾其人格尊嚴、人身自由</a:t>
            </a:r>
            <a:endParaRPr lang="en-US" altLang="zh-TW" dirty="0">
              <a:latin typeface="標楷體" panose="03000509000000000000" pitchFamily="65" charset="-120"/>
              <a:ea typeface="標楷體" panose="03000509000000000000" pitchFamily="65" charset="-120"/>
            </a:endParaRPr>
          </a:p>
          <a:p>
            <a:pPr marL="0" indent="0">
              <a:buNone/>
            </a:pPr>
            <a:r>
              <a:rPr lang="zh-TW" altLang="en-US" dirty="0">
                <a:latin typeface="標楷體" panose="03000509000000000000" pitchFamily="65" charset="-120"/>
                <a:ea typeface="標楷體" panose="03000509000000000000" pitchFamily="65" charset="-120"/>
              </a:rPr>
              <a:t>    或影響其工作表現。</a:t>
            </a:r>
          </a:p>
          <a:p>
            <a:pPr marL="0" indent="0">
              <a:buNone/>
            </a:pPr>
            <a:r>
              <a:rPr lang="zh-TW" altLang="en-US" dirty="0">
                <a:latin typeface="標楷體" panose="03000509000000000000" pitchFamily="65" charset="-120"/>
                <a:ea typeface="標楷體" panose="03000509000000000000" pitchFamily="65" charset="-120"/>
              </a:rPr>
              <a:t>二、</a:t>
            </a:r>
            <a:r>
              <a:rPr lang="zh-TW" altLang="en-US" dirty="0">
                <a:solidFill>
                  <a:srgbClr val="0000FF"/>
                </a:solidFill>
                <a:latin typeface="標楷體" panose="03000509000000000000" pitchFamily="65" charset="-120"/>
                <a:ea typeface="標楷體" panose="03000509000000000000" pitchFamily="65" charset="-120"/>
              </a:rPr>
              <a:t>雇主對受僱者或求職者</a:t>
            </a:r>
            <a:r>
              <a:rPr lang="zh-TW" altLang="en-US" dirty="0">
                <a:latin typeface="標楷體" panose="03000509000000000000" pitchFamily="65" charset="-120"/>
                <a:ea typeface="標楷體" panose="03000509000000000000" pitchFamily="65" charset="-120"/>
              </a:rPr>
              <a:t>為明示或暗示之性要求、具有性意味</a:t>
            </a:r>
            <a:endParaRPr lang="en-US" altLang="zh-TW" dirty="0">
              <a:latin typeface="標楷體" panose="03000509000000000000" pitchFamily="65" charset="-120"/>
              <a:ea typeface="標楷體" panose="03000509000000000000" pitchFamily="65" charset="-120"/>
            </a:endParaRPr>
          </a:p>
          <a:p>
            <a:pPr marL="0" indent="0">
              <a:buNone/>
            </a:pPr>
            <a:r>
              <a:rPr lang="zh-TW" altLang="en-US" dirty="0">
                <a:latin typeface="標楷體" panose="03000509000000000000" pitchFamily="65" charset="-120"/>
                <a:ea typeface="標楷體" panose="03000509000000000000" pitchFamily="65" charset="-120"/>
              </a:rPr>
              <a:t>    或性別歧視之言詞或行為，作為勞務契約成立、存續、變</a:t>
            </a:r>
            <a:endParaRPr lang="en-US" altLang="zh-TW" dirty="0">
              <a:latin typeface="標楷體" panose="03000509000000000000" pitchFamily="65" charset="-120"/>
              <a:ea typeface="標楷體" panose="03000509000000000000" pitchFamily="65" charset="-120"/>
            </a:endParaRPr>
          </a:p>
          <a:p>
            <a:pPr marL="0" indent="0">
              <a:buNone/>
            </a:pPr>
            <a:r>
              <a:rPr lang="zh-TW" altLang="en-US" dirty="0">
                <a:latin typeface="標楷體" panose="03000509000000000000" pitchFamily="65" charset="-120"/>
                <a:ea typeface="標楷體" panose="03000509000000000000" pitchFamily="65" charset="-120"/>
              </a:rPr>
              <a:t>    更或分發、配置、報酬、考績、陞遷、降調、獎懲等之交</a:t>
            </a:r>
            <a:endParaRPr lang="en-US" altLang="zh-TW" dirty="0">
              <a:latin typeface="標楷體" panose="03000509000000000000" pitchFamily="65" charset="-120"/>
              <a:ea typeface="標楷體" panose="03000509000000000000" pitchFamily="65" charset="-120"/>
            </a:endParaRPr>
          </a:p>
          <a:p>
            <a:pPr marL="0" indent="0">
              <a:buNone/>
            </a:pPr>
            <a:r>
              <a:rPr lang="zh-TW" altLang="en-US" dirty="0">
                <a:latin typeface="標楷體" panose="03000509000000000000" pitchFamily="65" charset="-120"/>
                <a:ea typeface="標楷體" panose="03000509000000000000" pitchFamily="65" charset="-120"/>
              </a:rPr>
              <a:t>    換條件。</a:t>
            </a:r>
            <a:endParaRPr lang="en-US" altLang="zh-TW" dirty="0">
              <a:latin typeface="標楷體" panose="03000509000000000000" pitchFamily="65" charset="-120"/>
              <a:ea typeface="標楷體" panose="03000509000000000000" pitchFamily="65" charset="-120"/>
            </a:endParaRPr>
          </a:p>
          <a:p>
            <a:pPr marL="0" indent="0">
              <a:buNone/>
            </a:pPr>
            <a:endParaRPr lang="zh-TW" altLang="en-US" dirty="0">
              <a:latin typeface="標楷體" panose="03000509000000000000" pitchFamily="65" charset="-120"/>
              <a:ea typeface="標楷體" panose="03000509000000000000" pitchFamily="65" charset="-120"/>
            </a:endParaRPr>
          </a:p>
          <a:p>
            <a:pPr marL="360000" indent="0">
              <a:buNone/>
            </a:pPr>
            <a:r>
              <a:rPr lang="zh-TW" altLang="en-US" dirty="0">
                <a:latin typeface="標楷體" panose="03000509000000000000" pitchFamily="65" charset="-120"/>
                <a:ea typeface="標楷體" panose="03000509000000000000" pitchFamily="65" charset="-120"/>
              </a:rPr>
              <a:t>受僱者於</a:t>
            </a:r>
            <a:r>
              <a:rPr lang="zh-TW" altLang="en-US" dirty="0">
                <a:solidFill>
                  <a:srgbClr val="0000FF"/>
                </a:solidFill>
                <a:latin typeface="標楷體" panose="03000509000000000000" pitchFamily="65" charset="-120"/>
                <a:ea typeface="標楷體" panose="03000509000000000000" pitchFamily="65" charset="-120"/>
              </a:rPr>
              <a:t>非</a:t>
            </a:r>
            <a:r>
              <a:rPr lang="zh-TW" altLang="en-US" dirty="0">
                <a:latin typeface="標楷體" panose="03000509000000000000" pitchFamily="65" charset="-120"/>
                <a:ea typeface="標楷體" panose="03000509000000000000" pitchFamily="65" charset="-120"/>
              </a:rPr>
              <a:t>工作時間，遭受</a:t>
            </a:r>
            <a:r>
              <a:rPr lang="zh-TW" altLang="en-US" dirty="0">
                <a:solidFill>
                  <a:srgbClr val="0000FF"/>
                </a:solidFill>
                <a:latin typeface="標楷體" panose="03000509000000000000" pitchFamily="65" charset="-120"/>
                <a:ea typeface="標楷體" panose="03000509000000000000" pitchFamily="65" charset="-120"/>
              </a:rPr>
              <a:t>所屬事業單位之同一人或</a:t>
            </a:r>
            <a:r>
              <a:rPr lang="zh-TW" altLang="en-US" dirty="0">
                <a:latin typeface="標楷體" panose="03000509000000000000" pitchFamily="65" charset="-120"/>
                <a:ea typeface="標楷體" panose="03000509000000000000" pitchFamily="65" charset="-120"/>
              </a:rPr>
              <a:t>遭受</a:t>
            </a:r>
            <a:r>
              <a:rPr lang="zh-TW" altLang="en-US" dirty="0">
                <a:solidFill>
                  <a:srgbClr val="0000FF"/>
                </a:solidFill>
                <a:latin typeface="標楷體" panose="03000509000000000000" pitchFamily="65" charset="-120"/>
                <a:ea typeface="標楷體" panose="03000509000000000000" pitchFamily="65" charset="-120"/>
              </a:rPr>
              <a:t>不同事業單位，具共同作業或業務往來關係之同一人</a:t>
            </a:r>
            <a:r>
              <a:rPr lang="zh-TW" altLang="en-US" dirty="0">
                <a:latin typeface="標楷體" panose="03000509000000000000" pitchFamily="65" charset="-120"/>
                <a:ea typeface="標楷體" panose="03000509000000000000" pitchFamily="65" charset="-120"/>
              </a:rPr>
              <a:t>，為</a:t>
            </a:r>
            <a:r>
              <a:rPr lang="zh-TW" altLang="en-US" dirty="0">
                <a:solidFill>
                  <a:srgbClr val="0000FF"/>
                </a:solidFill>
                <a:latin typeface="標楷體" panose="03000509000000000000" pitchFamily="65" charset="-120"/>
                <a:ea typeface="標楷體" panose="03000509000000000000" pitchFamily="65" charset="-120"/>
              </a:rPr>
              <a:t>持續</a:t>
            </a:r>
            <a:r>
              <a:rPr lang="zh-TW" altLang="en-US" dirty="0">
                <a:latin typeface="標楷體" panose="03000509000000000000" pitchFamily="65" charset="-120"/>
                <a:ea typeface="標楷體" panose="03000509000000000000" pitchFamily="65" charset="-120"/>
              </a:rPr>
              <a:t>性性騷擾；或於</a:t>
            </a:r>
            <a:r>
              <a:rPr lang="zh-TW" altLang="en-US" dirty="0">
                <a:solidFill>
                  <a:srgbClr val="0000FF"/>
                </a:solidFill>
                <a:latin typeface="標楷體" panose="03000509000000000000" pitchFamily="65" charset="-120"/>
                <a:ea typeface="標楷體" panose="03000509000000000000" pitchFamily="65" charset="-120"/>
              </a:rPr>
              <a:t>非</a:t>
            </a:r>
            <a:r>
              <a:rPr lang="zh-TW" altLang="en-US" dirty="0">
                <a:latin typeface="標楷體" panose="03000509000000000000" pitchFamily="65" charset="-120"/>
                <a:ea typeface="標楷體" panose="03000509000000000000" pitchFamily="65" charset="-120"/>
              </a:rPr>
              <a:t>工作時間，遭受</a:t>
            </a:r>
            <a:r>
              <a:rPr lang="zh-TW" altLang="en-US" dirty="0">
                <a:solidFill>
                  <a:srgbClr val="0000FF"/>
                </a:solidFill>
                <a:latin typeface="標楷體" panose="03000509000000000000" pitchFamily="65" charset="-120"/>
                <a:ea typeface="標楷體" panose="03000509000000000000" pitchFamily="65" charset="-120"/>
              </a:rPr>
              <a:t>最高負責人或僱用人</a:t>
            </a:r>
            <a:r>
              <a:rPr lang="zh-TW" altLang="en-US" dirty="0">
                <a:latin typeface="標楷體" panose="03000509000000000000" pitchFamily="65" charset="-120"/>
                <a:ea typeface="標楷體" panose="03000509000000000000" pitchFamily="65" charset="-120"/>
              </a:rPr>
              <a:t>為性騷擾，適用本法之規定。</a:t>
            </a:r>
          </a:p>
        </p:txBody>
      </p:sp>
      <p:pic>
        <p:nvPicPr>
          <p:cNvPr id="4" name="Picture 6" descr="http://me.youthwant.com.tw/club/club/ac_file/96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1013" y="155575"/>
            <a:ext cx="860425"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95933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b="1" u="heavy" dirty="0">
                <a:latin typeface="Microsoft YaHei"/>
                <a:cs typeface="Microsoft YaHei"/>
              </a:rPr>
              <a:t>《</a:t>
            </a:r>
            <a:r>
              <a:rPr lang="zh-TW" altLang="en-US" b="1" u="heavy" dirty="0">
                <a:latin typeface="Microsoft YaHei"/>
                <a:cs typeface="Microsoft YaHei"/>
              </a:rPr>
              <a:t>性別平等教育法</a:t>
            </a:r>
            <a:r>
              <a:rPr lang="en-US" altLang="zh-TW" b="1" u="heavy" dirty="0">
                <a:latin typeface="Microsoft YaHei"/>
                <a:cs typeface="Microsoft YaHei"/>
              </a:rPr>
              <a:t>》</a:t>
            </a:r>
            <a:r>
              <a:rPr lang="zh-TW" altLang="en-US" b="1" u="heavy" dirty="0">
                <a:latin typeface="Microsoft YaHei"/>
                <a:cs typeface="Microsoft YaHei"/>
              </a:rPr>
              <a:t>第</a:t>
            </a:r>
            <a:r>
              <a:rPr lang="en-US" altLang="zh-TW" b="1" u="heavy" dirty="0">
                <a:latin typeface="Times New Roman"/>
                <a:cs typeface="Times New Roman"/>
              </a:rPr>
              <a:t>2</a:t>
            </a:r>
            <a:r>
              <a:rPr lang="zh-TW" altLang="en-US" b="1" u="heavy" dirty="0">
                <a:latin typeface="Microsoft YaHei"/>
                <a:cs typeface="Microsoft YaHei"/>
              </a:rPr>
              <a:t>條</a:t>
            </a:r>
            <a:endParaRPr lang="zh-TW" altLang="en-US" dirty="0"/>
          </a:p>
        </p:txBody>
      </p:sp>
      <p:sp>
        <p:nvSpPr>
          <p:cNvPr id="4" name="object 7"/>
          <p:cNvSpPr txBox="1">
            <a:spLocks noGrp="1"/>
          </p:cNvSpPr>
          <p:nvPr>
            <p:ph sz="quarter" idx="1"/>
          </p:nvPr>
        </p:nvSpPr>
        <p:spPr>
          <a:xfrm>
            <a:off x="457200" y="1600200"/>
            <a:ext cx="8504238" cy="2554545"/>
          </a:xfrm>
          <a:prstGeom prst="rect">
            <a:avLst/>
          </a:prstGeom>
        </p:spPr>
        <p:txBody>
          <a:bodyPr vert="horz" wrap="square" lIns="0" tIns="0" rIns="0" bIns="0" rtlCol="0">
            <a:spAutoFit/>
          </a:bodyPr>
          <a:lstStyle/>
          <a:p>
            <a:pPr marL="0" indent="0">
              <a:lnSpc>
                <a:spcPct val="100000"/>
              </a:lnSpc>
              <a:spcBef>
                <a:spcPts val="595"/>
              </a:spcBef>
              <a:buNone/>
            </a:pPr>
            <a:r>
              <a:rPr lang="zh-TW" altLang="en-US" dirty="0">
                <a:latin typeface="PMingLiU"/>
                <a:cs typeface="PMingLiU"/>
              </a:rPr>
              <a:t>    </a:t>
            </a:r>
            <a:r>
              <a:rPr dirty="0" err="1">
                <a:latin typeface="標楷體" panose="03000509000000000000" pitchFamily="65" charset="-120"/>
                <a:ea typeface="標楷體" panose="03000509000000000000" pitchFamily="65" charset="-120"/>
                <a:cs typeface="PMingLiU"/>
              </a:rPr>
              <a:t>指符合下列情形之一且未達性侵害之程度者</a:t>
            </a:r>
            <a:r>
              <a:rPr dirty="0">
                <a:latin typeface="標楷體" panose="03000509000000000000" pitchFamily="65" charset="-120"/>
                <a:ea typeface="標楷體" panose="03000509000000000000" pitchFamily="65" charset="-120"/>
                <a:cs typeface="PMingLiU"/>
              </a:rPr>
              <a:t>：</a:t>
            </a:r>
          </a:p>
          <a:p>
            <a:pPr marL="360000" indent="0">
              <a:buNone/>
            </a:pPr>
            <a:r>
              <a:rPr lang="zh-TW" altLang="en-US" dirty="0">
                <a:latin typeface="標楷體" panose="03000509000000000000" pitchFamily="65" charset="-120"/>
                <a:ea typeface="標楷體" panose="03000509000000000000" pitchFamily="65" charset="-120"/>
              </a:rPr>
              <a:t>一、以明示或暗示之方式，從事</a:t>
            </a:r>
            <a:r>
              <a:rPr lang="zh-TW" altLang="en-US" b="1" dirty="0">
                <a:solidFill>
                  <a:srgbClr val="0070C0"/>
                </a:solidFill>
                <a:latin typeface="標楷體" panose="03000509000000000000" pitchFamily="65" charset="-120"/>
                <a:ea typeface="標楷體" panose="03000509000000000000" pitchFamily="65" charset="-120"/>
              </a:rPr>
              <a:t>不受歡迎</a:t>
            </a:r>
            <a:r>
              <a:rPr lang="zh-TW" altLang="en-US" dirty="0">
                <a:latin typeface="標楷體" panose="03000509000000000000" pitchFamily="65" charset="-120"/>
                <a:ea typeface="標楷體" panose="03000509000000000000" pitchFamily="65" charset="-120"/>
              </a:rPr>
              <a:t>且</a:t>
            </a:r>
            <a:r>
              <a:rPr lang="zh-TW" altLang="en-US" b="1" dirty="0">
                <a:solidFill>
                  <a:srgbClr val="0070C0"/>
                </a:solidFill>
                <a:latin typeface="標楷體" panose="03000509000000000000" pitchFamily="65" charset="-120"/>
                <a:ea typeface="標楷體" panose="03000509000000000000" pitchFamily="65" charset="-120"/>
              </a:rPr>
              <a:t>與性或性別有關</a:t>
            </a:r>
            <a:r>
              <a:rPr lang="zh-TW" altLang="en-US" dirty="0">
                <a:latin typeface="標楷體" panose="03000509000000000000" pitchFamily="65" charset="-120"/>
                <a:ea typeface="標楷體" panose="03000509000000000000" pitchFamily="65" charset="-120"/>
              </a:rPr>
              <a:t>之言詞或行為，致影響他人之人格尊嚴、學習、或工作之機會或表現者。</a:t>
            </a:r>
          </a:p>
          <a:p>
            <a:pPr marL="360000" indent="0">
              <a:buNone/>
            </a:pPr>
            <a:r>
              <a:rPr lang="zh-TW" altLang="en-US" dirty="0">
                <a:latin typeface="標楷體" panose="03000509000000000000" pitchFamily="65" charset="-120"/>
                <a:ea typeface="標楷體" panose="03000509000000000000" pitchFamily="65" charset="-120"/>
              </a:rPr>
              <a:t>二、以</a:t>
            </a:r>
            <a:r>
              <a:rPr lang="zh-TW" altLang="en-US" b="1" dirty="0">
                <a:solidFill>
                  <a:srgbClr val="0070C0"/>
                </a:solidFill>
                <a:latin typeface="標楷體" panose="03000509000000000000" pitchFamily="65" charset="-120"/>
                <a:ea typeface="標楷體" panose="03000509000000000000" pitchFamily="65" charset="-120"/>
              </a:rPr>
              <a:t>性或性別有關</a:t>
            </a:r>
            <a:r>
              <a:rPr lang="zh-TW" altLang="en-US" dirty="0">
                <a:latin typeface="標楷體" panose="03000509000000000000" pitchFamily="65" charset="-120"/>
                <a:ea typeface="標楷體" panose="03000509000000000000" pitchFamily="65" charset="-120"/>
              </a:rPr>
              <a:t>之行為，作為自己或他人獲得、喪失或減損其學習或工作有關權益之條件者。</a:t>
            </a:r>
          </a:p>
        </p:txBody>
      </p:sp>
      <p:pic>
        <p:nvPicPr>
          <p:cNvPr id="5" name="Picture 6" descr="http://me.youthwant.com.tw/club/club/ac_file/96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1013" y="155575"/>
            <a:ext cx="860425"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文字方塊 5">
            <a:extLst>
              <a:ext uri="{FF2B5EF4-FFF2-40B4-BE49-F238E27FC236}">
                <a16:creationId xmlns:a16="http://schemas.microsoft.com/office/drawing/2014/main" id="{447BBBDC-736C-4A3D-8E77-7E51EB9E949D}"/>
              </a:ext>
            </a:extLst>
          </p:cNvPr>
          <p:cNvSpPr txBox="1"/>
          <p:nvPr/>
        </p:nvSpPr>
        <p:spPr>
          <a:xfrm>
            <a:off x="2483768" y="6021288"/>
            <a:ext cx="6275040" cy="461665"/>
          </a:xfrm>
          <a:prstGeom prst="rect">
            <a:avLst/>
          </a:prstGeom>
          <a:solidFill>
            <a:srgbClr val="FFC9C9"/>
          </a:solidFill>
        </p:spPr>
        <p:txBody>
          <a:bodyPr wrap="square" rtlCol="0">
            <a:spAutoFit/>
          </a:bodyPr>
          <a:lstStyle/>
          <a:p>
            <a:r>
              <a:rPr lang="zh-TW" altLang="en-US" sz="2400" b="1" dirty="0">
                <a:solidFill>
                  <a:srgbClr val="800000"/>
                </a:solidFill>
              </a:rPr>
              <a:t>過度追求與性別歧視也是性騷擾態樣的一種。</a:t>
            </a:r>
          </a:p>
        </p:txBody>
      </p:sp>
    </p:spTree>
    <p:extLst>
      <p:ext uri="{BB962C8B-B14F-4D97-AF65-F5344CB8AC3E}">
        <p14:creationId xmlns:p14="http://schemas.microsoft.com/office/powerpoint/2010/main" val="1261524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200" b="1" dirty="0">
                <a:solidFill>
                  <a:srgbClr val="FF0000"/>
                </a:solidFill>
              </a:rPr>
              <a:t>校園性別事件</a:t>
            </a:r>
            <a:r>
              <a:rPr lang="en-US" altLang="zh-TW" sz="3200" b="1" dirty="0">
                <a:solidFill>
                  <a:srgbClr val="FF0000"/>
                </a:solidFill>
              </a:rPr>
              <a:t>(</a:t>
            </a:r>
            <a:r>
              <a:rPr lang="zh-TW" altLang="en-US" sz="3200" b="1" dirty="0">
                <a:solidFill>
                  <a:srgbClr val="FF0000"/>
                </a:solidFill>
              </a:rPr>
              <a:t>性平法</a:t>
            </a:r>
            <a:r>
              <a:rPr lang="en-US" altLang="zh-TW" sz="3200" b="1" dirty="0">
                <a:solidFill>
                  <a:srgbClr val="FF0000"/>
                </a:solidFill>
              </a:rPr>
              <a:t>)</a:t>
            </a:r>
            <a:endParaRPr lang="zh-TW" altLang="en-US" sz="3200" b="1" dirty="0">
              <a:solidFill>
                <a:srgbClr val="FF0000"/>
              </a:solidFill>
            </a:endParaRPr>
          </a:p>
        </p:txBody>
      </p:sp>
      <p:sp>
        <p:nvSpPr>
          <p:cNvPr id="4" name="投影片編號版面配置區 3"/>
          <p:cNvSpPr>
            <a:spLocks noGrp="1"/>
          </p:cNvSpPr>
          <p:nvPr>
            <p:ph type="sldNum" sz="quarter" idx="12"/>
          </p:nvPr>
        </p:nvSpPr>
        <p:spPr/>
        <p:txBody>
          <a:bodyPr>
            <a:normAutofit/>
          </a:bodyPr>
          <a:lstStyle/>
          <a:p>
            <a:fld id="{B83A31F8-1AE2-4946-A3DB-4D2A5AB1AD9D}" type="slidenum">
              <a:rPr lang="zh-TW" altLang="en-US" smtClean="0"/>
              <a:pPr/>
              <a:t>9</a:t>
            </a:fld>
            <a:endParaRPr lang="zh-TW" altLang="en-US"/>
          </a:p>
        </p:txBody>
      </p:sp>
      <p:sp>
        <p:nvSpPr>
          <p:cNvPr id="3" name="內容版面配置區 2"/>
          <p:cNvSpPr>
            <a:spLocks noGrp="1"/>
          </p:cNvSpPr>
          <p:nvPr>
            <p:ph sz="quarter" idx="1"/>
          </p:nvPr>
        </p:nvSpPr>
        <p:spPr>
          <a:xfrm>
            <a:off x="914400" y="1447800"/>
            <a:ext cx="7772400" cy="5135562"/>
          </a:xfrm>
        </p:spPr>
        <p:txBody>
          <a:bodyPr>
            <a:normAutofit fontScale="85000" lnSpcReduction="20000"/>
          </a:bodyPr>
          <a:lstStyle/>
          <a:p>
            <a:pPr>
              <a:lnSpc>
                <a:spcPct val="150000"/>
              </a:lnSpc>
            </a:pPr>
            <a:r>
              <a:rPr lang="zh-TW" altLang="en-US" b="1" dirty="0">
                <a:latin typeface="標楷體" panose="03000509000000000000" pitchFamily="65" charset="-120"/>
                <a:ea typeface="標楷體" panose="03000509000000000000" pitchFamily="65" charset="-120"/>
              </a:rPr>
              <a:t>性侵害</a:t>
            </a:r>
            <a:r>
              <a:rPr lang="zh-TW" altLang="en-US" dirty="0">
                <a:latin typeface="標楷體" panose="03000509000000000000" pitchFamily="65" charset="-120"/>
                <a:ea typeface="標楷體" panose="03000509000000000000" pitchFamily="65" charset="-120"/>
              </a:rPr>
              <a:t>：指性侵害犯罪防治法所稱性侵害犯罪之行為。指以強暴、脅迫、恐嚇、催眠術或其他違反意願之方法而為性交。</a:t>
            </a:r>
            <a:endParaRPr lang="en-US" altLang="zh-TW" dirty="0">
              <a:latin typeface="標楷體" panose="03000509000000000000" pitchFamily="65" charset="-120"/>
              <a:ea typeface="標楷體" panose="03000509000000000000" pitchFamily="65" charset="-120"/>
            </a:endParaRPr>
          </a:p>
          <a:p>
            <a:pPr>
              <a:lnSpc>
                <a:spcPct val="150000"/>
              </a:lnSpc>
            </a:pPr>
            <a:r>
              <a:rPr lang="zh-TW" altLang="en-US" b="1" dirty="0">
                <a:latin typeface="標楷體" panose="03000509000000000000" pitchFamily="65" charset="-120"/>
                <a:ea typeface="標楷體" panose="03000509000000000000" pitchFamily="65" charset="-120"/>
              </a:rPr>
              <a:t>性騷擾</a:t>
            </a:r>
            <a:r>
              <a:rPr lang="en-US" altLang="zh-TW" b="1"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如前頁</a:t>
            </a:r>
          </a:p>
          <a:p>
            <a:pPr>
              <a:lnSpc>
                <a:spcPct val="150000"/>
              </a:lnSpc>
            </a:pPr>
            <a:r>
              <a:rPr lang="zh-TW" altLang="en-US" b="1" dirty="0">
                <a:latin typeface="標楷體" panose="03000509000000000000" pitchFamily="65" charset="-120"/>
                <a:ea typeface="標楷體" panose="03000509000000000000" pitchFamily="65" charset="-120"/>
              </a:rPr>
              <a:t>性霸凌</a:t>
            </a:r>
            <a:r>
              <a:rPr lang="zh-TW" altLang="en-US" dirty="0">
                <a:latin typeface="標楷體" panose="03000509000000000000" pitchFamily="65" charset="-120"/>
                <a:ea typeface="標楷體" panose="03000509000000000000" pitchFamily="65" charset="-120"/>
              </a:rPr>
              <a:t>：指透過語言、肢體或其他暴力，對於他人之性別特徵、性別特質、性傾向或性別認同進行貶抑、攻擊或威脅之行為且非屬性騷擾者。</a:t>
            </a:r>
            <a:endParaRPr lang="en-US" altLang="zh-TW" dirty="0">
              <a:latin typeface="標楷體" panose="03000509000000000000" pitchFamily="65" charset="-120"/>
              <a:ea typeface="標楷體" panose="03000509000000000000" pitchFamily="65" charset="-120"/>
            </a:endParaRPr>
          </a:p>
          <a:p>
            <a:pPr>
              <a:lnSpc>
                <a:spcPct val="150000"/>
              </a:lnSpc>
            </a:pPr>
            <a:r>
              <a:rPr lang="zh-TW" altLang="en-US" b="1" dirty="0">
                <a:latin typeface="標楷體" panose="03000509000000000000" pitchFamily="65" charset="-120"/>
                <a:ea typeface="標楷體" panose="03000509000000000000" pitchFamily="65" charset="-120"/>
              </a:rPr>
              <a:t>校長或教職員工違反與性或性別有關之專業倫理行為：</a:t>
            </a:r>
            <a:r>
              <a:rPr lang="zh-TW" altLang="en-US" dirty="0">
                <a:latin typeface="標楷體" panose="03000509000000000000" pitchFamily="65" charset="-120"/>
                <a:ea typeface="標楷體" panose="03000509000000000000" pitchFamily="65" charset="-120"/>
              </a:rPr>
              <a:t>指校長或教職員工與未成年學生發展親密關係，或利用</a:t>
            </a:r>
            <a:r>
              <a:rPr lang="zh-TW" altLang="en-US" dirty="0">
                <a:solidFill>
                  <a:srgbClr val="0000FF"/>
                </a:solidFill>
                <a:latin typeface="標楷體" panose="03000509000000000000" pitchFamily="65" charset="-120"/>
                <a:ea typeface="標楷體" panose="03000509000000000000" pitchFamily="65" charset="-120"/>
              </a:rPr>
              <a:t>不對等之權勢關係</a:t>
            </a:r>
            <a:r>
              <a:rPr lang="zh-TW" altLang="en-US" dirty="0">
                <a:latin typeface="標楷體" panose="03000509000000000000" pitchFamily="65" charset="-120"/>
                <a:ea typeface="標楷體" panose="03000509000000000000" pitchFamily="65" charset="-120"/>
              </a:rPr>
              <a:t>，於執行教學、指導、訓練、評鑑、管理、輔導學生或提供學生工作機會時，在</a:t>
            </a:r>
            <a:r>
              <a:rPr lang="zh-TW" altLang="en-US" dirty="0">
                <a:solidFill>
                  <a:srgbClr val="0000FF"/>
                </a:solidFill>
                <a:latin typeface="標楷體" panose="03000509000000000000" pitchFamily="65" charset="-120"/>
                <a:ea typeface="標楷體" panose="03000509000000000000" pitchFamily="65" charset="-120"/>
              </a:rPr>
              <a:t>與性或性別有關</a:t>
            </a:r>
            <a:r>
              <a:rPr lang="zh-TW" altLang="en-US" dirty="0">
                <a:latin typeface="標楷體" panose="03000509000000000000" pitchFamily="65" charset="-120"/>
                <a:ea typeface="標楷體" panose="03000509000000000000" pitchFamily="65" charset="-120"/>
              </a:rPr>
              <a:t>之人際互動上，發展</a:t>
            </a:r>
            <a:r>
              <a:rPr lang="zh-TW" altLang="en-US" dirty="0">
                <a:solidFill>
                  <a:srgbClr val="0000FF"/>
                </a:solidFill>
                <a:latin typeface="標楷體" panose="03000509000000000000" pitchFamily="65" charset="-120"/>
                <a:ea typeface="標楷體" panose="03000509000000000000" pitchFamily="65" charset="-120"/>
              </a:rPr>
              <a:t>有違專業倫理</a:t>
            </a:r>
            <a:r>
              <a:rPr lang="zh-TW" altLang="en-US" dirty="0">
                <a:latin typeface="標楷體" panose="03000509000000000000" pitchFamily="65" charset="-120"/>
                <a:ea typeface="標楷體" panose="03000509000000000000" pitchFamily="65" charset="-120"/>
              </a:rPr>
              <a:t>之關係。</a:t>
            </a:r>
            <a:endParaRPr lang="en-US" altLang="zh-TW" dirty="0">
              <a:latin typeface="標楷體" panose="03000509000000000000" pitchFamily="65" charset="-120"/>
              <a:ea typeface="標楷體" panose="03000509000000000000" pitchFamily="65" charset="-120"/>
            </a:endParaRPr>
          </a:p>
        </p:txBody>
      </p:sp>
      <p:pic>
        <p:nvPicPr>
          <p:cNvPr id="6" name="Picture 6" descr="http://me.youthwant.com.tw/club/club/ac_file/96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1013" y="155575"/>
            <a:ext cx="860425"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670102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公正">
  <a:themeElements>
    <a:clrScheme name="公正">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公正">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公正">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2954</TotalTime>
  <Words>4213</Words>
  <Application>Microsoft Office PowerPoint</Application>
  <PresentationFormat>如螢幕大小 (4:3)</PresentationFormat>
  <Paragraphs>300</Paragraphs>
  <Slides>28</Slides>
  <Notes>28</Notes>
  <HiddenSlides>0</HiddenSlides>
  <MMClips>0</MMClips>
  <ScaleCrop>false</ScaleCrop>
  <HeadingPairs>
    <vt:vector size="6" baseType="variant">
      <vt:variant>
        <vt:lpstr>使用字型</vt:lpstr>
      </vt:variant>
      <vt:variant>
        <vt:i4>12</vt:i4>
      </vt:variant>
      <vt:variant>
        <vt:lpstr>佈景主題</vt:lpstr>
      </vt:variant>
      <vt:variant>
        <vt:i4>1</vt:i4>
      </vt:variant>
      <vt:variant>
        <vt:lpstr>投影片標題</vt:lpstr>
      </vt:variant>
      <vt:variant>
        <vt:i4>28</vt:i4>
      </vt:variant>
    </vt:vector>
  </HeadingPairs>
  <TitlesOfParts>
    <vt:vector size="41" baseType="lpstr">
      <vt:lpstr>Microsoft YaHei</vt:lpstr>
      <vt:lpstr>全真顏體</vt:lpstr>
      <vt:lpstr>Microsoft JhengHei</vt:lpstr>
      <vt:lpstr>Microsoft JhengHei</vt:lpstr>
      <vt:lpstr>PMingLiU</vt:lpstr>
      <vt:lpstr>PMingLiU</vt:lpstr>
      <vt:lpstr>標楷體</vt:lpstr>
      <vt:lpstr>Calibri</vt:lpstr>
      <vt:lpstr>Franklin Gothic Book</vt:lpstr>
      <vt:lpstr>Perpetua</vt:lpstr>
      <vt:lpstr>Times New Roman</vt:lpstr>
      <vt:lpstr>Wingdings 2</vt:lpstr>
      <vt:lpstr>公正</vt:lpstr>
      <vt:lpstr>校園性別平等教育宣導</vt:lpstr>
      <vt:lpstr>PowerPoint 簡報</vt:lpstr>
      <vt:lpstr>相關權益</vt:lpstr>
      <vt:lpstr>性別友善設施</vt:lpstr>
      <vt:lpstr>PowerPoint 簡報</vt:lpstr>
      <vt:lpstr>《性騷擾防治法》第2條</vt:lpstr>
      <vt:lpstr>《性別工作平等法》第12條</vt:lpstr>
      <vt:lpstr>《性別平等教育法》第2條</vt:lpstr>
      <vt:lpstr>校園性別事件(性平法)</vt:lpstr>
      <vt:lpstr>常見的性騷擾樣態(言語)</vt:lpstr>
      <vt:lpstr>常見的性騷擾樣態(行為)</vt:lpstr>
      <vt:lpstr>職場中其他可能性騷擾</vt:lpstr>
      <vt:lpstr>性騷擾防治責任</vt:lpstr>
      <vt:lpstr>知悉通報責任</vt:lpstr>
      <vt:lpstr>PowerPoint 簡報</vt:lpstr>
      <vt:lpstr>長庚大學性別平等教育委員會</vt:lpstr>
      <vt:lpstr>學習環境與資源&amp;課程、教材與教學</vt:lpstr>
      <vt:lpstr>校內教學及人際互動注意事項</vt:lpstr>
      <vt:lpstr>教師法第14條有關校園性平事件</vt:lpstr>
      <vt:lpstr>教師法第15條有關校園性平事件</vt:lpstr>
      <vt:lpstr>教師法第18條有關校園性平事件</vt:lpstr>
      <vt:lpstr>教師法第22條有關校園性平事件</vt:lpstr>
      <vt:lpstr>教育人員任用條例有關性平事件</vt:lpstr>
      <vt:lpstr>處理校園性別平等事件小提醒</vt:lpstr>
      <vt:lpstr>常見教師恐涉性騷擾疑慮</vt:lpstr>
      <vt:lpstr>自保小提醒</vt:lpstr>
      <vt:lpstr>性平會聯絡方式</vt:lpstr>
      <vt:lpstr>性騷擾事件諮詢專線</vt:lpstr>
    </vt:vector>
  </TitlesOfParts>
  <Company>cgu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校園性別平等教育</dc:title>
  <dc:creator>cgu</dc:creator>
  <cp:lastModifiedBy>user</cp:lastModifiedBy>
  <cp:revision>217</cp:revision>
  <cp:lastPrinted>2022-09-07T04:06:17Z</cp:lastPrinted>
  <dcterms:created xsi:type="dcterms:W3CDTF">2013-09-05T03:15:27Z</dcterms:created>
  <dcterms:modified xsi:type="dcterms:W3CDTF">2024-08-15T08:55:11Z</dcterms:modified>
</cp:coreProperties>
</file>