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8"/>
  </p:notesMasterIdLst>
  <p:handoutMasterIdLst>
    <p:handoutMasterId r:id="rId59"/>
  </p:handoutMasterIdLst>
  <p:sldIdLst>
    <p:sldId id="256" r:id="rId2"/>
    <p:sldId id="257" r:id="rId3"/>
    <p:sldId id="340" r:id="rId4"/>
    <p:sldId id="263" r:id="rId5"/>
    <p:sldId id="264" r:id="rId6"/>
    <p:sldId id="265" r:id="rId7"/>
    <p:sldId id="269" r:id="rId8"/>
    <p:sldId id="267" r:id="rId9"/>
    <p:sldId id="341" r:id="rId10"/>
    <p:sldId id="342" r:id="rId11"/>
    <p:sldId id="343" r:id="rId12"/>
    <p:sldId id="344" r:id="rId13"/>
    <p:sldId id="345" r:id="rId14"/>
    <p:sldId id="346" r:id="rId15"/>
    <p:sldId id="347" r:id="rId16"/>
    <p:sldId id="348" r:id="rId17"/>
    <p:sldId id="349" r:id="rId18"/>
    <p:sldId id="350" r:id="rId19"/>
    <p:sldId id="385" r:id="rId20"/>
    <p:sldId id="351" r:id="rId21"/>
    <p:sldId id="352" r:id="rId22"/>
    <p:sldId id="353" r:id="rId23"/>
    <p:sldId id="386" r:id="rId24"/>
    <p:sldId id="355" r:id="rId25"/>
    <p:sldId id="356" r:id="rId26"/>
    <p:sldId id="357" r:id="rId27"/>
    <p:sldId id="359" r:id="rId28"/>
    <p:sldId id="360" r:id="rId29"/>
    <p:sldId id="361" r:id="rId30"/>
    <p:sldId id="362" r:id="rId31"/>
    <p:sldId id="363" r:id="rId32"/>
    <p:sldId id="364" r:id="rId33"/>
    <p:sldId id="365" r:id="rId34"/>
    <p:sldId id="336" r:id="rId35"/>
    <p:sldId id="337" r:id="rId36"/>
    <p:sldId id="338" r:id="rId37"/>
    <p:sldId id="339" r:id="rId38"/>
    <p:sldId id="287" r:id="rId39"/>
    <p:sldId id="366" r:id="rId40"/>
    <p:sldId id="367" r:id="rId41"/>
    <p:sldId id="368" r:id="rId42"/>
    <p:sldId id="369" r:id="rId43"/>
    <p:sldId id="370" r:id="rId44"/>
    <p:sldId id="371" r:id="rId45"/>
    <p:sldId id="373" r:id="rId46"/>
    <p:sldId id="374" r:id="rId47"/>
    <p:sldId id="376" r:id="rId48"/>
    <p:sldId id="377" r:id="rId49"/>
    <p:sldId id="375" r:id="rId50"/>
    <p:sldId id="378" r:id="rId51"/>
    <p:sldId id="379" r:id="rId52"/>
    <p:sldId id="380" r:id="rId53"/>
    <p:sldId id="381" r:id="rId54"/>
    <p:sldId id="382" r:id="rId55"/>
    <p:sldId id="383" r:id="rId56"/>
    <p:sldId id="384" r:id="rId57"/>
  </p:sldIdLst>
  <p:sldSz cx="10287000" cy="6858000" type="35mm"/>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08"/>
    <a:srgbClr val="FF9933"/>
    <a:srgbClr val="99CCFF"/>
    <a:srgbClr val="9999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7" autoAdjust="0"/>
    <p:restoredTop sz="94727" autoAdjust="0"/>
  </p:normalViewPr>
  <p:slideViewPr>
    <p:cSldViewPr>
      <p:cViewPr varScale="1">
        <p:scale>
          <a:sx n="71" d="100"/>
          <a:sy n="71" d="100"/>
        </p:scale>
        <p:origin x="235" y="58"/>
      </p:cViewPr>
      <p:guideLst>
        <p:guide orient="horz" pos="2160"/>
        <p:guide pos="3240"/>
      </p:guideLst>
    </p:cSldViewPr>
  </p:slideViewPr>
  <p:outlineViewPr>
    <p:cViewPr>
      <p:scale>
        <a:sx n="25" d="100"/>
        <a:sy n="25" d="100"/>
      </p:scale>
      <p:origin x="62" y="6287"/>
    </p:cViewPr>
  </p:outlineViewPr>
  <p:notesTextViewPr>
    <p:cViewPr>
      <p:scale>
        <a:sx n="100" d="100"/>
        <a:sy n="100" d="100"/>
      </p:scale>
      <p:origin x="0" y="0"/>
    </p:cViewPr>
  </p:notesTextViewPr>
  <p:sorterViewPr>
    <p:cViewPr>
      <p:scale>
        <a:sx n="66" d="100"/>
        <a:sy n="66" d="100"/>
      </p:scale>
      <p:origin x="0" y="9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1163" cy="482677"/>
          </a:xfrm>
          <a:prstGeom prst="rect">
            <a:avLst/>
          </a:prstGeom>
          <a:noFill/>
          <a:ln w="9525">
            <a:noFill/>
            <a:miter lim="800000"/>
            <a:headEnd/>
            <a:tailEnd/>
          </a:ln>
          <a:effectLst/>
        </p:spPr>
        <p:txBody>
          <a:bodyPr vert="horz" wrap="square" lIns="95492" tIns="47755" rIns="95492" bIns="47755" numCol="1" anchor="t" anchorCtr="0" compatLnSpc="1">
            <a:prstTxWarp prst="textNoShape">
              <a:avLst/>
            </a:prstTxWarp>
          </a:bodyPr>
          <a:lstStyle>
            <a:lvl1pPr defTabSz="958850">
              <a:defRPr>
                <a:latin typeface="Times New Roman" pitchFamily="18" charset="0"/>
                <a:ea typeface="新細明體" pitchFamily="18" charset="-120"/>
              </a:defRPr>
            </a:lvl1pPr>
          </a:lstStyle>
          <a:p>
            <a:pPr>
              <a:defRPr/>
            </a:pPr>
            <a:endParaRPr lang="en-US" altLang="zh-TW"/>
          </a:p>
        </p:txBody>
      </p:sp>
      <p:sp>
        <p:nvSpPr>
          <p:cNvPr id="25603" name="Rectangle 3"/>
          <p:cNvSpPr>
            <a:spLocks noGrp="1" noChangeArrowheads="1"/>
          </p:cNvSpPr>
          <p:nvPr>
            <p:ph type="dt" sz="quarter" idx="1"/>
          </p:nvPr>
        </p:nvSpPr>
        <p:spPr bwMode="auto">
          <a:xfrm>
            <a:off x="3846513" y="0"/>
            <a:ext cx="2951162" cy="482677"/>
          </a:xfrm>
          <a:prstGeom prst="rect">
            <a:avLst/>
          </a:prstGeom>
          <a:noFill/>
          <a:ln w="9525">
            <a:noFill/>
            <a:miter lim="800000"/>
            <a:headEnd/>
            <a:tailEnd/>
          </a:ln>
          <a:effectLst/>
        </p:spPr>
        <p:txBody>
          <a:bodyPr vert="horz" wrap="square" lIns="95492" tIns="47755" rIns="95492" bIns="47755" numCol="1" anchor="t" anchorCtr="0" compatLnSpc="1">
            <a:prstTxWarp prst="textNoShape">
              <a:avLst/>
            </a:prstTxWarp>
          </a:bodyPr>
          <a:lstStyle>
            <a:lvl1pPr algn="r" defTabSz="958850">
              <a:defRPr>
                <a:latin typeface="Times New Roman" pitchFamily="18" charset="0"/>
                <a:ea typeface="新細明體" pitchFamily="18" charset="-120"/>
              </a:defRPr>
            </a:lvl1pPr>
          </a:lstStyle>
          <a:p>
            <a:pPr>
              <a:defRPr/>
            </a:pPr>
            <a:endParaRPr lang="en-US" altLang="zh-TW"/>
          </a:p>
        </p:txBody>
      </p:sp>
      <p:sp>
        <p:nvSpPr>
          <p:cNvPr id="25604" name="Rectangle 4"/>
          <p:cNvSpPr>
            <a:spLocks noGrp="1" noChangeArrowheads="1"/>
          </p:cNvSpPr>
          <p:nvPr>
            <p:ph type="ftr" sz="quarter" idx="2"/>
          </p:nvPr>
        </p:nvSpPr>
        <p:spPr bwMode="auto">
          <a:xfrm>
            <a:off x="1" y="9445548"/>
            <a:ext cx="2951163" cy="482677"/>
          </a:xfrm>
          <a:prstGeom prst="rect">
            <a:avLst/>
          </a:prstGeom>
          <a:noFill/>
          <a:ln w="9525">
            <a:noFill/>
            <a:miter lim="800000"/>
            <a:headEnd/>
            <a:tailEnd/>
          </a:ln>
          <a:effectLst/>
        </p:spPr>
        <p:txBody>
          <a:bodyPr vert="horz" wrap="square" lIns="95492" tIns="47755" rIns="95492" bIns="47755" numCol="1" anchor="b" anchorCtr="0" compatLnSpc="1">
            <a:prstTxWarp prst="textNoShape">
              <a:avLst/>
            </a:prstTxWarp>
          </a:bodyPr>
          <a:lstStyle>
            <a:lvl1pPr defTabSz="958850">
              <a:defRPr>
                <a:latin typeface="Times New Roman" pitchFamily="18" charset="0"/>
                <a:ea typeface="新細明體" pitchFamily="18" charset="-120"/>
              </a:defRPr>
            </a:lvl1pPr>
          </a:lstStyle>
          <a:p>
            <a:pPr>
              <a:defRPr/>
            </a:pPr>
            <a:endParaRPr lang="en-US" altLang="zh-TW"/>
          </a:p>
        </p:txBody>
      </p:sp>
      <p:sp>
        <p:nvSpPr>
          <p:cNvPr id="25605" name="Rectangle 5"/>
          <p:cNvSpPr>
            <a:spLocks noGrp="1" noChangeArrowheads="1"/>
          </p:cNvSpPr>
          <p:nvPr>
            <p:ph type="sldNum" sz="quarter" idx="3"/>
          </p:nvPr>
        </p:nvSpPr>
        <p:spPr bwMode="auto">
          <a:xfrm>
            <a:off x="3846513" y="9445548"/>
            <a:ext cx="2951162" cy="482677"/>
          </a:xfrm>
          <a:prstGeom prst="rect">
            <a:avLst/>
          </a:prstGeom>
          <a:noFill/>
          <a:ln w="9525">
            <a:noFill/>
            <a:miter lim="800000"/>
            <a:headEnd/>
            <a:tailEnd/>
          </a:ln>
          <a:effectLst/>
        </p:spPr>
        <p:txBody>
          <a:bodyPr vert="horz" wrap="square" lIns="95492" tIns="47755" rIns="95492" bIns="47755" numCol="1" anchor="b" anchorCtr="0" compatLnSpc="1">
            <a:prstTxWarp prst="textNoShape">
              <a:avLst/>
            </a:prstTxWarp>
          </a:bodyPr>
          <a:lstStyle>
            <a:lvl1pPr algn="r" defTabSz="958850">
              <a:defRPr>
                <a:latin typeface="Times New Roman" pitchFamily="18" charset="0"/>
                <a:ea typeface="新細明體" pitchFamily="18" charset="-120"/>
              </a:defRPr>
            </a:lvl1pPr>
          </a:lstStyle>
          <a:p>
            <a:pPr>
              <a:defRPr/>
            </a:pPr>
            <a:fld id="{2DD72053-D5B9-498E-83E1-09F666015090}" type="slidenum">
              <a:rPr lang="en-US" altLang="zh-TW"/>
              <a:pPr>
                <a:defRPr/>
              </a:pPr>
              <a:t>‹#›</a:t>
            </a:fld>
            <a:endParaRPr lang="en-US" altLang="zh-TW"/>
          </a:p>
        </p:txBody>
      </p:sp>
    </p:spTree>
    <p:extLst>
      <p:ext uri="{BB962C8B-B14F-4D97-AF65-F5344CB8AC3E}">
        <p14:creationId xmlns:p14="http://schemas.microsoft.com/office/powerpoint/2010/main" val="223657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51163" cy="482677"/>
          </a:xfrm>
          <a:prstGeom prst="rect">
            <a:avLst/>
          </a:prstGeom>
          <a:noFill/>
          <a:ln w="9525">
            <a:noFill/>
            <a:miter lim="800000"/>
            <a:headEnd/>
            <a:tailEnd/>
          </a:ln>
          <a:effectLst/>
        </p:spPr>
        <p:txBody>
          <a:bodyPr vert="horz" wrap="square" lIns="95492" tIns="47755" rIns="95492" bIns="47755" numCol="1" anchor="t" anchorCtr="0" compatLnSpc="1">
            <a:prstTxWarp prst="textNoShape">
              <a:avLst/>
            </a:prstTxWarp>
          </a:bodyPr>
          <a:lstStyle>
            <a:lvl1pPr defTabSz="958850">
              <a:defRPr>
                <a:latin typeface="Times New Roman" pitchFamily="18" charset="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46513" y="0"/>
            <a:ext cx="2951162" cy="482677"/>
          </a:xfrm>
          <a:prstGeom prst="rect">
            <a:avLst/>
          </a:prstGeom>
          <a:noFill/>
          <a:ln w="9525">
            <a:noFill/>
            <a:miter lim="800000"/>
            <a:headEnd/>
            <a:tailEnd/>
          </a:ln>
          <a:effectLst/>
        </p:spPr>
        <p:txBody>
          <a:bodyPr vert="horz" wrap="square" lIns="95492" tIns="47755" rIns="95492" bIns="47755" numCol="1" anchor="t" anchorCtr="0" compatLnSpc="1">
            <a:prstTxWarp prst="textNoShape">
              <a:avLst/>
            </a:prstTxWarp>
          </a:bodyPr>
          <a:lstStyle>
            <a:lvl1pPr algn="r" defTabSz="958850">
              <a:defRPr>
                <a:latin typeface="Times New Roman" pitchFamily="18" charset="0"/>
                <a:ea typeface="新細明體" pitchFamily="18" charset="-120"/>
              </a:defRPr>
            </a:lvl1pPr>
          </a:lstStyle>
          <a:p>
            <a:pPr>
              <a:defRPr/>
            </a:pPr>
            <a:endParaRPr lang="en-US" altLang="zh-TW"/>
          </a:p>
        </p:txBody>
      </p:sp>
      <p:sp>
        <p:nvSpPr>
          <p:cNvPr id="52228" name="Rectangle 4"/>
          <p:cNvSpPr>
            <a:spLocks noGrp="1" noRot="1" noChangeAspect="1" noChangeArrowheads="1" noTextEdit="1"/>
          </p:cNvSpPr>
          <p:nvPr>
            <p:ph type="sldImg" idx="2"/>
          </p:nvPr>
        </p:nvSpPr>
        <p:spPr bwMode="auto">
          <a:xfrm>
            <a:off x="606425" y="758825"/>
            <a:ext cx="5584825" cy="37226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96938" y="4723568"/>
            <a:ext cx="5003800" cy="4445711"/>
          </a:xfrm>
          <a:prstGeom prst="rect">
            <a:avLst/>
          </a:prstGeom>
          <a:noFill/>
          <a:ln w="9525">
            <a:noFill/>
            <a:miter lim="800000"/>
            <a:headEnd/>
            <a:tailEnd/>
          </a:ln>
          <a:effectLst/>
        </p:spPr>
        <p:txBody>
          <a:bodyPr vert="horz" wrap="square" lIns="95492" tIns="47755" rIns="95492" bIns="4775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74" name="Rectangle 6"/>
          <p:cNvSpPr>
            <a:spLocks noGrp="1" noChangeArrowheads="1"/>
          </p:cNvSpPr>
          <p:nvPr>
            <p:ph type="ftr" sz="quarter" idx="4"/>
          </p:nvPr>
        </p:nvSpPr>
        <p:spPr bwMode="auto">
          <a:xfrm>
            <a:off x="1" y="9445548"/>
            <a:ext cx="2951163" cy="482677"/>
          </a:xfrm>
          <a:prstGeom prst="rect">
            <a:avLst/>
          </a:prstGeom>
          <a:noFill/>
          <a:ln w="9525">
            <a:noFill/>
            <a:miter lim="800000"/>
            <a:headEnd/>
            <a:tailEnd/>
          </a:ln>
          <a:effectLst/>
        </p:spPr>
        <p:txBody>
          <a:bodyPr vert="horz" wrap="square" lIns="95492" tIns="47755" rIns="95492" bIns="47755" numCol="1" anchor="b" anchorCtr="0" compatLnSpc="1">
            <a:prstTxWarp prst="textNoShape">
              <a:avLst/>
            </a:prstTxWarp>
          </a:bodyPr>
          <a:lstStyle>
            <a:lvl1pPr defTabSz="958850">
              <a:defRPr>
                <a:latin typeface="Times New Roman" pitchFamily="18" charset="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46513" y="9445548"/>
            <a:ext cx="2951162" cy="482677"/>
          </a:xfrm>
          <a:prstGeom prst="rect">
            <a:avLst/>
          </a:prstGeom>
          <a:noFill/>
          <a:ln w="9525">
            <a:noFill/>
            <a:miter lim="800000"/>
            <a:headEnd/>
            <a:tailEnd/>
          </a:ln>
          <a:effectLst/>
        </p:spPr>
        <p:txBody>
          <a:bodyPr vert="horz" wrap="square" lIns="95492" tIns="47755" rIns="95492" bIns="47755" numCol="1" anchor="b" anchorCtr="0" compatLnSpc="1">
            <a:prstTxWarp prst="textNoShape">
              <a:avLst/>
            </a:prstTxWarp>
          </a:bodyPr>
          <a:lstStyle>
            <a:lvl1pPr algn="r" defTabSz="958850">
              <a:defRPr>
                <a:latin typeface="Times New Roman" pitchFamily="18" charset="0"/>
                <a:ea typeface="新細明體" pitchFamily="18" charset="-120"/>
              </a:defRPr>
            </a:lvl1pPr>
          </a:lstStyle>
          <a:p>
            <a:pPr>
              <a:defRPr/>
            </a:pPr>
            <a:fld id="{573730DB-09CA-4E0B-9F41-A0FCA0989A37}" type="slidenum">
              <a:rPr lang="en-US" altLang="zh-TW"/>
              <a:pPr>
                <a:defRPr/>
              </a:pPr>
              <a:t>‹#›</a:t>
            </a:fld>
            <a:endParaRPr lang="en-US" altLang="zh-TW"/>
          </a:p>
        </p:txBody>
      </p:sp>
    </p:spTree>
    <p:extLst>
      <p:ext uri="{BB962C8B-B14F-4D97-AF65-F5344CB8AC3E}">
        <p14:creationId xmlns:p14="http://schemas.microsoft.com/office/powerpoint/2010/main" val="50634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08013" y="758825"/>
            <a:ext cx="5581650" cy="37226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73730DB-09CA-4E0B-9F41-A0FCA0989A37}" type="slidenum">
              <a:rPr lang="en-US" altLang="zh-TW" smtClean="0"/>
              <a:pPr>
                <a:defRPr/>
              </a:pPr>
              <a:t>3</a:t>
            </a:fld>
            <a:endParaRPr lang="en-US" altLang="zh-TW"/>
          </a:p>
        </p:txBody>
      </p:sp>
    </p:spTree>
    <p:extLst>
      <p:ext uri="{BB962C8B-B14F-4D97-AF65-F5344CB8AC3E}">
        <p14:creationId xmlns:p14="http://schemas.microsoft.com/office/powerpoint/2010/main" val="3748401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562" name="Rectangle 1026"/>
          <p:cNvSpPr>
            <a:spLocks noGrp="1" noRot="1" noChangeArrowheads="1"/>
          </p:cNvSpPr>
          <p:nvPr>
            <p:ph type="ctrTitle"/>
          </p:nvPr>
        </p:nvSpPr>
        <p:spPr>
          <a:xfrm>
            <a:off x="771525" y="868363"/>
            <a:ext cx="8743950" cy="1143000"/>
          </a:xfrm>
        </p:spPr>
        <p:txBody>
          <a:bodyPr/>
          <a:lstStyle>
            <a:lvl1pPr>
              <a:defRPr/>
            </a:lvl1pPr>
          </a:lstStyle>
          <a:p>
            <a:r>
              <a:rPr lang="zh-TW" altLang="en-US"/>
              <a:t>按一下以編輯母片標題樣式</a:t>
            </a:r>
          </a:p>
        </p:txBody>
      </p:sp>
      <p:sp>
        <p:nvSpPr>
          <p:cNvPr id="66563" name="Rectangle 1027"/>
          <p:cNvSpPr>
            <a:spLocks noGrp="1" noRot="1" noChangeArrowheads="1"/>
          </p:cNvSpPr>
          <p:nvPr>
            <p:ph type="subTitle" idx="1"/>
          </p:nvPr>
        </p:nvSpPr>
        <p:spPr>
          <a:xfrm>
            <a:off x="1543050" y="2468563"/>
            <a:ext cx="72009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1028"/>
          <p:cNvSpPr>
            <a:spLocks noGrp="1" noChangeArrowheads="1"/>
          </p:cNvSpPr>
          <p:nvPr>
            <p:ph type="dt" sz="half" idx="10"/>
          </p:nvPr>
        </p:nvSpPr>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p:txBody>
          <a:bodyPr/>
          <a:lstStyle>
            <a:lvl1pPr>
              <a:defRPr/>
            </a:lvl1pPr>
          </a:lstStyle>
          <a:p>
            <a:pPr>
              <a:defRPr/>
            </a:pPr>
            <a:fld id="{0916F706-CBE7-48B8-8FC5-395EE9AF10E0}"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0E9EEDE-0F43-40E4-9941-C3D98684C812}"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45389" y="609601"/>
            <a:ext cx="2401887" cy="5489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9727" y="609601"/>
            <a:ext cx="7053263" cy="5489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6D33C9E-2B6C-44AB-9F0A-EB0B8388E0D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96A2F0E-8731-49CC-BE7A-5B498F5CB027}"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812801" y="4406901"/>
            <a:ext cx="874395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12801" y="2906714"/>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0E244E1-3C32-4865-82A5-EAB310412DC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39727" y="1905001"/>
            <a:ext cx="4727576"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9701" y="1905001"/>
            <a:ext cx="4727576"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CAE08BB-2D9E-4F6B-AEEA-4B7112C19449}"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14350" y="274638"/>
            <a:ext cx="92583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4351" y="1535114"/>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14351"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26050" y="1535114"/>
            <a:ext cx="45466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26050" y="2174875"/>
            <a:ext cx="45466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0B7D087-BEF9-4B4A-9B9E-46EFD2C3828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C7E988C-BE2C-4D0B-92D1-24199DA3549F}"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F9E8013-C2A2-499B-B413-2D3476E43824}"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14351" y="273050"/>
            <a:ext cx="3384551"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022726" y="273051"/>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14351" y="1435101"/>
            <a:ext cx="33845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6E3BA59-FED1-4957-A56D-8F0C7915F74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16125" y="4800600"/>
            <a:ext cx="6172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9407269-2537-45B0-A984-CB74BDCB1BE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39727" y="609600"/>
            <a:ext cx="96075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Rot="1" noChangeArrowheads="1"/>
          </p:cNvSpPr>
          <p:nvPr>
            <p:ph type="body" idx="1"/>
          </p:nvPr>
        </p:nvSpPr>
        <p:spPr bwMode="auto">
          <a:xfrm>
            <a:off x="339727" y="1905001"/>
            <a:ext cx="9607550"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5540" name="Rectangle 4"/>
          <p:cNvSpPr>
            <a:spLocks noGrp="1" noChangeArrowheads="1"/>
          </p:cNvSpPr>
          <p:nvPr>
            <p:ph type="dt" sz="half" idx="2"/>
          </p:nvPr>
        </p:nvSpPr>
        <p:spPr bwMode="auto">
          <a:xfrm>
            <a:off x="339727" y="6245226"/>
            <a:ext cx="2574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a:defRPr/>
            </a:pPr>
            <a:endParaRPr lang="en-US" altLang="zh-TW"/>
          </a:p>
        </p:txBody>
      </p:sp>
      <p:sp>
        <p:nvSpPr>
          <p:cNvPr id="65541" name="Rectangle 5"/>
          <p:cNvSpPr>
            <a:spLocks noGrp="1" noChangeArrowheads="1"/>
          </p:cNvSpPr>
          <p:nvPr>
            <p:ph type="ftr" sz="quarter" idx="3"/>
          </p:nvPr>
        </p:nvSpPr>
        <p:spPr bwMode="auto">
          <a:xfrm>
            <a:off x="6600825" y="6245226"/>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pitchFamily="18" charset="-120"/>
              </a:defRPr>
            </a:lvl1pPr>
          </a:lstStyle>
          <a:p>
            <a:pPr>
              <a:defRPr/>
            </a:pPr>
            <a:endParaRPr lang="en-US" altLang="zh-TW"/>
          </a:p>
        </p:txBody>
      </p:sp>
      <p:sp>
        <p:nvSpPr>
          <p:cNvPr id="65542" name="Rectangle 6"/>
          <p:cNvSpPr>
            <a:spLocks noGrp="1" noChangeArrowheads="1"/>
          </p:cNvSpPr>
          <p:nvPr>
            <p:ph type="sldNum" sz="quarter" idx="4"/>
          </p:nvPr>
        </p:nvSpPr>
        <p:spPr bwMode="auto">
          <a:xfrm>
            <a:off x="3783014" y="6381750"/>
            <a:ext cx="2574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ea typeface="新細明體" pitchFamily="18" charset="-120"/>
              </a:defRPr>
            </a:lvl1pPr>
          </a:lstStyle>
          <a:p>
            <a:pPr>
              <a:defRPr/>
            </a:pPr>
            <a:fld id="{BCEE5A6F-C57E-4037-AF1D-3D54B3A9315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kumimoji="1" sz="4400">
          <a:solidFill>
            <a:srgbClr val="000099"/>
          </a:solidFill>
          <a:latin typeface="+mj-lt"/>
          <a:ea typeface="+mj-ea"/>
          <a:cs typeface="+mj-cs"/>
        </a:defRPr>
      </a:lvl1pPr>
      <a:lvl2pPr algn="ctr" rtl="0" eaLnBrk="0" fontAlgn="base" hangingPunct="0">
        <a:spcBef>
          <a:spcPct val="0"/>
        </a:spcBef>
        <a:spcAft>
          <a:spcPct val="0"/>
        </a:spcAft>
        <a:defRPr kumimoji="1" sz="4400">
          <a:solidFill>
            <a:srgbClr val="000099"/>
          </a:solidFill>
          <a:latin typeface="Arial" charset="0"/>
          <a:ea typeface="標楷體" pitchFamily="65" charset="-120"/>
        </a:defRPr>
      </a:lvl2pPr>
      <a:lvl3pPr algn="ctr" rtl="0" eaLnBrk="0" fontAlgn="base" hangingPunct="0">
        <a:spcBef>
          <a:spcPct val="0"/>
        </a:spcBef>
        <a:spcAft>
          <a:spcPct val="0"/>
        </a:spcAft>
        <a:defRPr kumimoji="1" sz="4400">
          <a:solidFill>
            <a:srgbClr val="000099"/>
          </a:solidFill>
          <a:latin typeface="Arial" charset="0"/>
          <a:ea typeface="標楷體" pitchFamily="65" charset="-120"/>
        </a:defRPr>
      </a:lvl3pPr>
      <a:lvl4pPr algn="ctr" rtl="0" eaLnBrk="0" fontAlgn="base" hangingPunct="0">
        <a:spcBef>
          <a:spcPct val="0"/>
        </a:spcBef>
        <a:spcAft>
          <a:spcPct val="0"/>
        </a:spcAft>
        <a:defRPr kumimoji="1" sz="4400">
          <a:solidFill>
            <a:srgbClr val="000099"/>
          </a:solidFill>
          <a:latin typeface="Arial" charset="0"/>
          <a:ea typeface="標楷體" pitchFamily="65" charset="-120"/>
        </a:defRPr>
      </a:lvl4pPr>
      <a:lvl5pPr algn="ctr" rtl="0" eaLnBrk="0" fontAlgn="base" hangingPunct="0">
        <a:spcBef>
          <a:spcPct val="0"/>
        </a:spcBef>
        <a:spcAft>
          <a:spcPct val="0"/>
        </a:spcAft>
        <a:defRPr kumimoji="1" sz="4400">
          <a:solidFill>
            <a:srgbClr val="000099"/>
          </a:solidFill>
          <a:latin typeface="Arial" charset="0"/>
          <a:ea typeface="標楷體" pitchFamily="65" charset="-120"/>
        </a:defRPr>
      </a:lvl5pPr>
      <a:lvl6pPr marL="457200" algn="ctr" rtl="0" fontAlgn="base">
        <a:spcBef>
          <a:spcPct val="0"/>
        </a:spcBef>
        <a:spcAft>
          <a:spcPct val="0"/>
        </a:spcAft>
        <a:defRPr kumimoji="1" sz="4400">
          <a:solidFill>
            <a:srgbClr val="000099"/>
          </a:solidFill>
          <a:latin typeface="Arial" charset="0"/>
          <a:ea typeface="標楷體" pitchFamily="65" charset="-120"/>
        </a:defRPr>
      </a:lvl6pPr>
      <a:lvl7pPr marL="914400" algn="ctr" rtl="0" fontAlgn="base">
        <a:spcBef>
          <a:spcPct val="0"/>
        </a:spcBef>
        <a:spcAft>
          <a:spcPct val="0"/>
        </a:spcAft>
        <a:defRPr kumimoji="1" sz="4400">
          <a:solidFill>
            <a:srgbClr val="000099"/>
          </a:solidFill>
          <a:latin typeface="Arial" charset="0"/>
          <a:ea typeface="標楷體" pitchFamily="65" charset="-120"/>
        </a:defRPr>
      </a:lvl7pPr>
      <a:lvl8pPr marL="1371600" algn="ctr" rtl="0" fontAlgn="base">
        <a:spcBef>
          <a:spcPct val="0"/>
        </a:spcBef>
        <a:spcAft>
          <a:spcPct val="0"/>
        </a:spcAft>
        <a:defRPr kumimoji="1" sz="4400">
          <a:solidFill>
            <a:srgbClr val="000099"/>
          </a:solidFill>
          <a:latin typeface="Arial" charset="0"/>
          <a:ea typeface="標楷體" pitchFamily="65" charset="-120"/>
        </a:defRPr>
      </a:lvl8pPr>
      <a:lvl9pPr marL="1828800" algn="ctr" rtl="0" fontAlgn="base">
        <a:spcBef>
          <a:spcPct val="0"/>
        </a:spcBef>
        <a:spcAft>
          <a:spcPct val="0"/>
        </a:spcAft>
        <a:defRPr kumimoji="1" sz="4400">
          <a:solidFill>
            <a:srgbClr val="000099"/>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5856"/>
        </a:buClr>
        <a:buSzPct val="110000"/>
        <a:buFont typeface="Wingdings" pitchFamily="2" charset="2"/>
        <a:buChar char="§"/>
        <a:defRPr kumimoji="1" sz="2800">
          <a:solidFill>
            <a:srgbClr val="000000"/>
          </a:solidFill>
          <a:latin typeface="+mn-lt"/>
          <a:ea typeface="+mn-ea"/>
        </a:defRPr>
      </a:lvl2pPr>
      <a:lvl3pPr marL="1143000" indent="-228600" algn="l" rtl="0" eaLnBrk="0" fontAlgn="base" hangingPunct="0">
        <a:spcBef>
          <a:spcPct val="20000"/>
        </a:spcBef>
        <a:spcAft>
          <a:spcPct val="0"/>
        </a:spcAft>
        <a:buClr>
          <a:schemeClr val="tx2"/>
        </a:buClr>
        <a:buSzPct val="105000"/>
        <a:buFont typeface="Wingdings" pitchFamily="2" charset="2"/>
        <a:buChar char=""/>
        <a:defRPr kumimoji="1" sz="2400">
          <a:solidFill>
            <a:srgbClr val="000000"/>
          </a:solidFill>
          <a:latin typeface="+mn-lt"/>
          <a:ea typeface="+mn-ea"/>
        </a:defRPr>
      </a:lvl3pPr>
      <a:lvl4pPr marL="1600200" indent="-228600" algn="l" rtl="0" eaLnBrk="0" fontAlgn="base" hangingPunct="0">
        <a:spcBef>
          <a:spcPct val="20000"/>
        </a:spcBef>
        <a:spcAft>
          <a:spcPct val="0"/>
        </a:spcAft>
        <a:buClr>
          <a:srgbClr val="000000"/>
        </a:buClr>
        <a:buSzPct val="95000"/>
        <a:buFont typeface="Wingdings" pitchFamily="2" charset="2"/>
        <a:buChar char="ú"/>
        <a:defRPr kumimoji="1" sz="2000">
          <a:solidFill>
            <a:srgbClr val="000000"/>
          </a:solidFill>
          <a:latin typeface="+mn-lt"/>
          <a:ea typeface="+mn-ea"/>
        </a:defRPr>
      </a:lvl4pPr>
      <a:lvl5pPr marL="2057400" indent="-228600" algn="l" rtl="0" eaLnBrk="0" fontAlgn="base" hangingPunct="0">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5pPr>
      <a:lvl6pPr marL="25146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6pPr>
      <a:lvl7pPr marL="29718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7pPr>
      <a:lvl8pPr marL="34290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8pPr>
      <a:lvl9pPr marL="38862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27.xml"/><Relationship Id="rId12" Type="http://schemas.openxmlformats.org/officeDocument/2006/relationships/slide" Target="slide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7.xml"/><Relationship Id="rId4" Type="http://schemas.openxmlformats.org/officeDocument/2006/relationships/slide" Target="slide12.xml"/><Relationship Id="rId9" Type="http://schemas.openxmlformats.org/officeDocument/2006/relationships/slide" Target="slide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hprs.edu.tw/wSite/Control?function=IndexPag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egulation.cgu.edu.tw/p/406-1057-58422,r1242.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hyperlink" Target="http://personnel.cgu.edu.tw/files/13-1010-31047.php?Lang=zh-tw"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personnel.cgu.edu.tw/var/file/5/1005/img/942/108868250.xls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ersonnel.cgu.edu.tw/ezfiles/10/1010/img/1418/16665539.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law.moj.gov.tw/LawClass/LawAll.aspx?PCode=N003000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personnel.cgu.edu.tw/p/404-1005-38792.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a:xfrm>
            <a:off x="781050" y="868363"/>
            <a:ext cx="8724900" cy="1143000"/>
          </a:xfrm>
        </p:spPr>
        <p:txBody>
          <a:bodyPr/>
          <a:lstStyle/>
          <a:p>
            <a:pPr eaLnBrk="1" hangingPunct="1"/>
            <a:r>
              <a:rPr lang="zh-TW" altLang="en-US" dirty="0" smtClean="0"/>
              <a:t>人事類作業相關規定簡介</a:t>
            </a:r>
          </a:p>
        </p:txBody>
      </p:sp>
      <p:sp>
        <p:nvSpPr>
          <p:cNvPr id="3075" name="Rectangle 3"/>
          <p:cNvSpPr>
            <a:spLocks noGrp="1" noRot="1" noChangeArrowheads="1"/>
          </p:cNvSpPr>
          <p:nvPr>
            <p:ph type="subTitle" idx="1"/>
          </p:nvPr>
        </p:nvSpPr>
        <p:spPr>
          <a:xfrm>
            <a:off x="1562100" y="2468563"/>
            <a:ext cx="7162800" cy="1752600"/>
          </a:xfrm>
        </p:spPr>
        <p:txBody>
          <a:bodyPr/>
          <a:lstStyle/>
          <a:p>
            <a:pPr eaLnBrk="1" hangingPunct="1"/>
            <a:r>
              <a:rPr lang="zh-TW" altLang="en-US" dirty="0">
                <a:latin typeface="標楷體" pitchFamily="65" charset="-120"/>
              </a:rPr>
              <a:t>長庚大學</a:t>
            </a:r>
            <a:r>
              <a:rPr lang="zh-TW" altLang="en-US" dirty="0" smtClean="0">
                <a:latin typeface="標楷體" pitchFamily="65" charset="-120"/>
              </a:rPr>
              <a:t>人事室</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44" y="4221163"/>
            <a:ext cx="1562100" cy="1562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zh-TW" altLang="en-US" dirty="0"/>
              <a:t>教師工作</a:t>
            </a:r>
            <a:r>
              <a:rPr lang="zh-TW" altLang="en-US" dirty="0" smtClean="0"/>
              <a:t>獎金 </a:t>
            </a:r>
            <a:r>
              <a:rPr lang="zh-TW" altLang="en-US" dirty="0" smtClean="0">
                <a:solidFill>
                  <a:srgbClr val="C00000"/>
                </a:solidFill>
              </a:rPr>
              <a:t>評量</a:t>
            </a:r>
            <a:r>
              <a:rPr lang="zh-TW" altLang="en-US" dirty="0" smtClean="0">
                <a:solidFill>
                  <a:srgbClr val="C00000"/>
                </a:solidFill>
                <a:latin typeface="Arial" charset="0"/>
                <a:ea typeface="標楷體" charset="0"/>
              </a:rPr>
              <a:t>項目</a:t>
            </a:r>
            <a:endParaRPr lang="en-US" altLang="zh-TW" dirty="0" smtClean="0"/>
          </a:p>
        </p:txBody>
      </p:sp>
      <p:sp>
        <p:nvSpPr>
          <p:cNvPr id="23555" name="Rectangle 3"/>
          <p:cNvSpPr>
            <a:spLocks noGrp="1" noRot="1" noChangeArrowheads="1"/>
          </p:cNvSpPr>
          <p:nvPr>
            <p:ph type="body" idx="1"/>
          </p:nvPr>
        </p:nvSpPr>
        <p:spPr>
          <a:xfrm>
            <a:off x="390973" y="1628801"/>
            <a:ext cx="9607550" cy="4194175"/>
          </a:xfrm>
        </p:spPr>
        <p:txBody>
          <a:bodyPr/>
          <a:lstStyle/>
          <a:p>
            <a:pPr eaLnBrk="1" hangingPunct="1"/>
            <a:r>
              <a:rPr lang="zh-TW" altLang="en-US" sz="2800" b="1" dirty="0" smtClean="0">
                <a:solidFill>
                  <a:srgbClr val="660066"/>
                </a:solidFill>
                <a:latin typeface="Times New Roman" pitchFamily="18" charset="0"/>
              </a:rPr>
              <a:t>教學</a:t>
            </a:r>
            <a:r>
              <a:rPr lang="zh-TW" altLang="en-US" sz="2800" dirty="0" smtClean="0">
                <a:latin typeface="Times New Roman" pitchFamily="18" charset="0"/>
              </a:rPr>
              <a:t>：包括教學時數</a:t>
            </a:r>
            <a:r>
              <a:rPr lang="en-US" altLang="zh-TW" sz="2800" dirty="0" smtClean="0">
                <a:latin typeface="Times New Roman" pitchFamily="18" charset="0"/>
              </a:rPr>
              <a:t> </a:t>
            </a:r>
            <a:r>
              <a:rPr lang="en-US" altLang="zh-TW" sz="2800" dirty="0">
                <a:latin typeface="Times New Roman" pitchFamily="18" charset="0"/>
              </a:rPr>
              <a:t>20</a:t>
            </a:r>
            <a:r>
              <a:rPr lang="zh-TW" altLang="en-US" sz="2800" dirty="0">
                <a:latin typeface="Times New Roman" pitchFamily="18" charset="0"/>
              </a:rPr>
              <a:t>％、教學表現佔</a:t>
            </a:r>
            <a:r>
              <a:rPr lang="en-US" altLang="zh-TW" sz="2800" dirty="0">
                <a:latin typeface="Times New Roman" pitchFamily="18" charset="0"/>
              </a:rPr>
              <a:t> 20</a:t>
            </a:r>
            <a:r>
              <a:rPr lang="zh-TW" altLang="en-US" sz="2800" dirty="0">
                <a:latin typeface="Times New Roman" pitchFamily="18" charset="0"/>
              </a:rPr>
              <a:t>％、教學意見調查佔</a:t>
            </a:r>
            <a:r>
              <a:rPr lang="en-US" altLang="zh-TW" sz="2800" dirty="0">
                <a:latin typeface="Times New Roman" pitchFamily="18" charset="0"/>
              </a:rPr>
              <a:t> 40</a:t>
            </a:r>
            <a:r>
              <a:rPr lang="zh-TW" altLang="en-US" sz="2800" dirty="0">
                <a:latin typeface="Times New Roman" pitchFamily="18" charset="0"/>
              </a:rPr>
              <a:t>％ 、參加校內外教學提升之活動（如研討會、工作坊（</a:t>
            </a:r>
            <a:r>
              <a:rPr lang="en-US" altLang="zh-TW" sz="2800" dirty="0">
                <a:latin typeface="Times New Roman" pitchFamily="18" charset="0"/>
              </a:rPr>
              <a:t>workshop</a:t>
            </a:r>
            <a:r>
              <a:rPr lang="zh-TW" altLang="en-US" sz="2800" dirty="0">
                <a:latin typeface="Times New Roman" pitchFamily="18" charset="0"/>
              </a:rPr>
              <a:t>）及演講等）之時數</a:t>
            </a:r>
            <a:r>
              <a:rPr lang="en-US" altLang="zh-TW" sz="2800" dirty="0">
                <a:latin typeface="Times New Roman" pitchFamily="18" charset="0"/>
              </a:rPr>
              <a:t> 20</a:t>
            </a:r>
            <a:r>
              <a:rPr lang="zh-TW" altLang="en-US" sz="2800" dirty="0">
                <a:latin typeface="Times New Roman" pitchFamily="18" charset="0"/>
              </a:rPr>
              <a:t>％</a:t>
            </a:r>
            <a:r>
              <a:rPr lang="zh-TW" altLang="en-US" sz="2800" dirty="0" smtClean="0">
                <a:latin typeface="Times New Roman" pitchFamily="18" charset="0"/>
              </a:rPr>
              <a:t>。</a:t>
            </a:r>
            <a:endParaRPr lang="en-US" altLang="zh-TW" sz="2800" dirty="0" smtClean="0"/>
          </a:p>
          <a:p>
            <a:pPr eaLnBrk="1" hangingPunct="1"/>
            <a:r>
              <a:rPr lang="zh-TW" altLang="en-US" sz="2800" b="1" dirty="0" smtClean="0">
                <a:solidFill>
                  <a:srgbClr val="660066"/>
                </a:solidFill>
              </a:rPr>
              <a:t>研究</a:t>
            </a:r>
            <a:r>
              <a:rPr lang="zh-TW" altLang="en-US" sz="2800" dirty="0" smtClean="0"/>
              <a:t>：發表論文及主持國家型研究計畫案。</a:t>
            </a:r>
          </a:p>
          <a:p>
            <a:pPr eaLnBrk="1" hangingPunct="1"/>
            <a:r>
              <a:rPr lang="zh-TW" altLang="en-US" sz="2800" b="1" dirty="0">
                <a:solidFill>
                  <a:srgbClr val="660066"/>
                </a:solidFill>
              </a:rPr>
              <a:t>行政</a:t>
            </a:r>
            <a:r>
              <a:rPr lang="zh-TW" altLang="en-US" sz="2800" b="1" dirty="0" smtClean="0">
                <a:solidFill>
                  <a:srgbClr val="660066"/>
                </a:solidFill>
              </a:rPr>
              <a:t>服務</a:t>
            </a:r>
            <a:r>
              <a:rPr lang="zh-TW" altLang="en-US" sz="2800" dirty="0" smtClean="0"/>
              <a:t>：依擔</a:t>
            </a:r>
            <a:r>
              <a:rPr lang="zh-TW" altLang="en-US" sz="2800" dirty="0"/>
              <a:t>任各級行政主管</a:t>
            </a:r>
            <a:r>
              <a:rPr lang="zh-TW" altLang="en-US" sz="2800" dirty="0">
                <a:latin typeface="Times New Roman" pitchFamily="18" charset="0"/>
              </a:rPr>
              <a:t>、導師、社團輔導老師、參加委員會委員等不同工作核給分數</a:t>
            </a:r>
            <a:r>
              <a:rPr lang="zh-TW" altLang="en-US" sz="2800" dirty="0" smtClean="0"/>
              <a:t>。 </a:t>
            </a:r>
            <a:endParaRPr lang="en-US" altLang="zh-TW" sz="2800" dirty="0" smtClean="0"/>
          </a:p>
          <a:p>
            <a:pPr eaLnBrk="1" hangingPunct="1"/>
            <a:r>
              <a:rPr lang="zh-TW" altLang="en-US" sz="2800" b="1" dirty="0">
                <a:solidFill>
                  <a:srgbClr val="660066"/>
                </a:solidFill>
              </a:rPr>
              <a:t>實務參與</a:t>
            </a:r>
            <a:r>
              <a:rPr lang="en-US" altLang="zh-TW" sz="2800" b="1" dirty="0">
                <a:solidFill>
                  <a:srgbClr val="660066"/>
                </a:solidFill>
                <a:latin typeface="新細明體" panose="02020500000000000000" pitchFamily="18" charset="-120"/>
                <a:ea typeface="新細明體" panose="02020500000000000000" pitchFamily="18" charset="-120"/>
              </a:rPr>
              <a:t>：</a:t>
            </a:r>
            <a:r>
              <a:rPr lang="zh-TW" altLang="en-US" sz="2800" dirty="0"/>
              <a:t>依</a:t>
            </a:r>
            <a:r>
              <a:rPr lang="zh-TW" altLang="zh-TW" sz="2800" dirty="0"/>
              <a:t>執行產學合作計畫</a:t>
            </a:r>
            <a:r>
              <a:rPr lang="zh-TW" altLang="en-US" sz="2800" dirty="0"/>
              <a:t>經費金額</a:t>
            </a:r>
            <a:r>
              <a:rPr lang="zh-TW" altLang="zh-TW" sz="2800" dirty="0"/>
              <a:t>、技術移轉案授權</a:t>
            </a:r>
            <a:r>
              <a:rPr lang="zh-TW" altLang="en-US" sz="2800" dirty="0"/>
              <a:t>金額</a:t>
            </a:r>
            <a:r>
              <a:rPr lang="zh-TW" altLang="zh-TW" sz="2800" dirty="0"/>
              <a:t>、輔導育成廠商</a:t>
            </a:r>
            <a:r>
              <a:rPr lang="zh-TW" altLang="en-US" sz="2800" dirty="0"/>
              <a:t>數量</a:t>
            </a:r>
            <a:r>
              <a:rPr lang="zh-TW" altLang="zh-TW" sz="2800" dirty="0"/>
              <a:t>、發表研究論文於台塑關係企業應用技術研討會</a:t>
            </a:r>
            <a:r>
              <a:rPr lang="zh-TW" altLang="en-US" sz="2800" dirty="0"/>
              <a:t>篇數等核計。</a:t>
            </a:r>
            <a:endParaRPr lang="en-US" altLang="zh-TW" sz="2800" dirty="0"/>
          </a:p>
          <a:p>
            <a:pPr eaLnBrk="1" hangingPunct="1"/>
            <a:endParaRPr lang="zh-TW" altLang="en-US" sz="2800"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10</a:t>
            </a:fld>
            <a:endParaRPr lang="en-US" altLang="zh-TW"/>
          </a:p>
        </p:txBody>
      </p:sp>
    </p:spTree>
    <p:extLst>
      <p:ext uri="{BB962C8B-B14F-4D97-AF65-F5344CB8AC3E}">
        <p14:creationId xmlns:p14="http://schemas.microsoft.com/office/powerpoint/2010/main" val="3635252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zh-TW" altLang="en-US" dirty="0" smtClean="0"/>
              <a:t>教師工作獎金 </a:t>
            </a:r>
            <a:r>
              <a:rPr lang="zh-TW" altLang="en-US" dirty="0" smtClean="0">
                <a:solidFill>
                  <a:srgbClr val="C00000"/>
                </a:solidFill>
              </a:rPr>
              <a:t>新進教師</a:t>
            </a:r>
            <a:endParaRPr lang="en-US" altLang="zh-TW" dirty="0" smtClean="0">
              <a:solidFill>
                <a:srgbClr val="C00000"/>
              </a:solidFill>
            </a:endParaRPr>
          </a:p>
        </p:txBody>
      </p:sp>
      <p:sp>
        <p:nvSpPr>
          <p:cNvPr id="25603" name="Rectangle 3"/>
          <p:cNvSpPr>
            <a:spLocks noGrp="1" noRot="1" noChangeArrowheads="1"/>
          </p:cNvSpPr>
          <p:nvPr>
            <p:ph type="body" idx="1"/>
          </p:nvPr>
        </p:nvSpPr>
        <p:spPr>
          <a:xfrm>
            <a:off x="462982" y="1916832"/>
            <a:ext cx="9340280" cy="4188296"/>
          </a:xfrm>
        </p:spPr>
        <p:txBody>
          <a:bodyPr/>
          <a:lstStyle/>
          <a:p>
            <a:pPr eaLnBrk="1" hangingPunct="1"/>
            <a:r>
              <a:rPr lang="zh-TW" altLang="en-US" dirty="0" smtClean="0"/>
              <a:t>教學時數：依到職後所排定之課程為準。</a:t>
            </a:r>
            <a:endParaRPr lang="en-US" altLang="zh-TW" dirty="0"/>
          </a:p>
          <a:p>
            <a:pPr eaLnBrk="1" hangingPunct="1"/>
            <a:r>
              <a:rPr lang="zh-TW" altLang="en-US" dirty="0" smtClean="0"/>
              <a:t>研究：以到職前一學年之資料計算。</a:t>
            </a:r>
            <a:endParaRPr lang="en-US" altLang="zh-TW" dirty="0" smtClean="0"/>
          </a:p>
          <a:p>
            <a:pPr eaLnBrk="1" hangingPunct="1"/>
            <a:r>
              <a:rPr lang="zh-TW" altLang="en-US" dirty="0" smtClean="0"/>
              <a:t>服務：以到職後所擔任之行政服務工作計算。</a:t>
            </a:r>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11</a:t>
            </a:fld>
            <a:endParaRPr lang="en-US" altLang="zh-TW"/>
          </a:p>
        </p:txBody>
      </p:sp>
    </p:spTree>
    <p:extLst>
      <p:ext uri="{BB962C8B-B14F-4D97-AF65-F5344CB8AC3E}">
        <p14:creationId xmlns:p14="http://schemas.microsoft.com/office/powerpoint/2010/main" val="69557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zh-TW" altLang="en-US" dirty="0" smtClean="0">
                <a:latin typeface="標楷體" pitchFamily="65" charset="-120"/>
              </a:rPr>
              <a:t>出勤 </a:t>
            </a:r>
            <a:r>
              <a:rPr lang="zh-TW" altLang="en-US" dirty="0" smtClean="0">
                <a:solidFill>
                  <a:srgbClr val="C00000"/>
                </a:solidFill>
                <a:latin typeface="標楷體" pitchFamily="65" charset="-120"/>
              </a:rPr>
              <a:t>規定</a:t>
            </a:r>
            <a:r>
              <a:rPr lang="en-US" altLang="zh-TW" dirty="0" smtClean="0">
                <a:solidFill>
                  <a:srgbClr val="C00000"/>
                </a:solidFill>
                <a:latin typeface="標楷體" pitchFamily="65" charset="-120"/>
              </a:rPr>
              <a:t>(</a:t>
            </a:r>
            <a:r>
              <a:rPr lang="zh-TW" altLang="en-US" dirty="0" smtClean="0">
                <a:solidFill>
                  <a:srgbClr val="C00000"/>
                </a:solidFill>
                <a:latin typeface="標楷體" pitchFamily="65" charset="-120"/>
              </a:rPr>
              <a:t>一</a:t>
            </a:r>
            <a:r>
              <a:rPr lang="en-US" altLang="zh-TW" dirty="0" smtClean="0">
                <a:solidFill>
                  <a:srgbClr val="C00000"/>
                </a:solidFill>
                <a:latin typeface="標楷體" pitchFamily="65" charset="-120"/>
              </a:rPr>
              <a:t>)</a:t>
            </a:r>
          </a:p>
        </p:txBody>
      </p:sp>
      <p:sp>
        <p:nvSpPr>
          <p:cNvPr id="12291" name="Rectangle 3"/>
          <p:cNvSpPr>
            <a:spLocks noGrp="1" noRot="1" noChangeArrowheads="1"/>
          </p:cNvSpPr>
          <p:nvPr>
            <p:ph type="body" idx="1"/>
          </p:nvPr>
        </p:nvSpPr>
        <p:spPr>
          <a:xfrm>
            <a:off x="339727" y="1844824"/>
            <a:ext cx="9607550" cy="4476749"/>
          </a:xfrm>
        </p:spPr>
        <p:txBody>
          <a:bodyPr/>
          <a:lstStyle/>
          <a:p>
            <a:pPr eaLnBrk="1" hangingPunct="1">
              <a:lnSpc>
                <a:spcPct val="90000"/>
              </a:lnSpc>
            </a:pPr>
            <a:r>
              <a:rPr lang="zh-TW" altLang="en-US" dirty="0" smtClean="0"/>
              <a:t>教師無需刷卡上下班。</a:t>
            </a:r>
          </a:p>
          <a:p>
            <a:pPr eaLnBrk="1" hangingPunct="1">
              <a:lnSpc>
                <a:spcPct val="90000"/>
              </a:lnSpc>
            </a:pPr>
            <a:r>
              <a:rPr lang="zh-TW" altLang="en-US" dirty="0" smtClean="0"/>
              <a:t>教師除教學外尚有輔導學生與研究之責，因此除教學時間外，請教師積極進行學生輔導與研究工作。</a:t>
            </a:r>
          </a:p>
          <a:p>
            <a:pPr eaLnBrk="1" hangingPunct="1">
              <a:lnSpc>
                <a:spcPct val="90000"/>
              </a:lnSpc>
            </a:pPr>
            <a:r>
              <a:rPr lang="zh-TW" altLang="en-US" dirty="0" smtClean="0">
                <a:solidFill>
                  <a:srgbClr val="000308"/>
                </a:solidFill>
              </a:rPr>
              <a:t>教師自到職日起核給特休，一年</a:t>
            </a:r>
            <a:r>
              <a:rPr lang="en-US" altLang="zh-TW" dirty="0" smtClean="0">
                <a:solidFill>
                  <a:srgbClr val="000308"/>
                </a:solidFill>
              </a:rPr>
              <a:t> 14</a:t>
            </a:r>
            <a:r>
              <a:rPr lang="zh-TW" altLang="en-US" dirty="0" smtClean="0">
                <a:solidFill>
                  <a:srgbClr val="000308"/>
                </a:solidFill>
              </a:rPr>
              <a:t>天，當年度未休完者得累積至次年度休完。</a:t>
            </a:r>
            <a:r>
              <a:rPr lang="zh-TW" altLang="en-US" dirty="0" smtClean="0">
                <a:solidFill>
                  <a:schemeClr val="accent2">
                    <a:lumMod val="75000"/>
                  </a:schemeClr>
                </a:solidFill>
              </a:rPr>
              <a:t> </a:t>
            </a:r>
          </a:p>
          <a:p>
            <a:pPr eaLnBrk="1" hangingPunct="1">
              <a:lnSpc>
                <a:spcPct val="90000"/>
              </a:lnSpc>
            </a:pPr>
            <a:r>
              <a:rPr lang="zh-TW" altLang="en-US" dirty="0" smtClean="0"/>
              <a:t>事假全年</a:t>
            </a:r>
            <a:r>
              <a:rPr lang="en-US" altLang="zh-TW" dirty="0" smtClean="0"/>
              <a:t> 7</a:t>
            </a:r>
            <a:r>
              <a:rPr lang="zh-TW" altLang="en-US" dirty="0" smtClean="0"/>
              <a:t>天，申請事假一次不得超過</a:t>
            </a:r>
            <a:r>
              <a:rPr lang="en-US" altLang="zh-TW" dirty="0" smtClean="0"/>
              <a:t> 5</a:t>
            </a:r>
            <a:r>
              <a:rPr lang="zh-TW" altLang="en-US" dirty="0" smtClean="0"/>
              <a:t>日。產假</a:t>
            </a:r>
            <a:r>
              <a:rPr lang="en-US" altLang="zh-TW" dirty="0" smtClean="0"/>
              <a:t>42</a:t>
            </a:r>
            <a:r>
              <a:rPr lang="zh-TW" altLang="en-US" dirty="0" smtClean="0"/>
              <a:t>日（不含例休假日）。</a:t>
            </a:r>
            <a:endParaRPr lang="en-US" altLang="zh-TW" dirty="0" smtClean="0"/>
          </a:p>
          <a:p>
            <a:pPr eaLnBrk="1" hangingPunct="1">
              <a:lnSpc>
                <a:spcPct val="90000"/>
              </a:lnSpc>
            </a:pPr>
            <a:r>
              <a:rPr lang="zh-TW" altLang="en-US" dirty="0" smtClean="0"/>
              <a:t>其餘各類假</a:t>
            </a:r>
            <a:r>
              <a:rPr lang="zh-TW" altLang="en-US" dirty="0"/>
              <a:t>別請參考考勤管理辦法。 </a:t>
            </a:r>
            <a:endParaRPr lang="zh-TW" altLang="en-US" dirty="0" smtClean="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89074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zh-TW" altLang="en-US" dirty="0">
                <a:latin typeface="標楷體" pitchFamily="65" charset="-120"/>
              </a:rPr>
              <a:t>出勤 </a:t>
            </a:r>
            <a:r>
              <a:rPr lang="zh-TW" altLang="en-US" dirty="0">
                <a:solidFill>
                  <a:srgbClr val="C00000"/>
                </a:solidFill>
                <a:latin typeface="標楷體" pitchFamily="65" charset="-120"/>
              </a:rPr>
              <a:t>規定</a:t>
            </a:r>
            <a:r>
              <a:rPr lang="en-US" altLang="zh-TW" dirty="0" smtClean="0">
                <a:solidFill>
                  <a:srgbClr val="C00000"/>
                </a:solidFill>
                <a:latin typeface="標楷體" pitchFamily="65" charset="-120"/>
              </a:rPr>
              <a:t>(</a:t>
            </a:r>
            <a:r>
              <a:rPr lang="zh-TW" altLang="en-US" dirty="0" smtClean="0">
                <a:solidFill>
                  <a:srgbClr val="C00000"/>
                </a:solidFill>
                <a:latin typeface="標楷體" pitchFamily="65" charset="-120"/>
              </a:rPr>
              <a:t>二</a:t>
            </a:r>
            <a:r>
              <a:rPr lang="en-US" altLang="zh-TW" dirty="0" smtClean="0">
                <a:solidFill>
                  <a:srgbClr val="C00000"/>
                </a:solidFill>
                <a:latin typeface="標楷體" pitchFamily="65" charset="-120"/>
              </a:rPr>
              <a:t>)</a:t>
            </a:r>
            <a:endParaRPr lang="en-US" altLang="zh-TW" dirty="0" smtClean="0">
              <a:latin typeface="標楷體" pitchFamily="65" charset="-120"/>
            </a:endParaRPr>
          </a:p>
        </p:txBody>
      </p:sp>
      <p:sp>
        <p:nvSpPr>
          <p:cNvPr id="13315" name="Rectangle 3"/>
          <p:cNvSpPr>
            <a:spLocks noGrp="1" noRot="1" noChangeArrowheads="1"/>
          </p:cNvSpPr>
          <p:nvPr>
            <p:ph type="body" idx="1"/>
          </p:nvPr>
        </p:nvSpPr>
        <p:spPr/>
        <p:txBody>
          <a:bodyPr/>
          <a:lstStyle/>
          <a:p>
            <a:pPr eaLnBrk="1" hangingPunct="1"/>
            <a:r>
              <a:rPr lang="zh-TW" altLang="en-US" dirty="0"/>
              <a:t>請假之最小單位：婚假以日計，特休以小時計（限上班後或下班前連續申請），其餘各種假別以半小時計。  </a:t>
            </a:r>
          </a:p>
          <a:p>
            <a:pPr eaLnBrk="1" hangingPunct="1"/>
            <a:r>
              <a:rPr lang="zh-TW" altLang="en-US" dirty="0"/>
              <a:t>除病、喪假外各種假別應事先請准。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13</a:t>
            </a:fld>
            <a:endParaRPr lang="en-US" altLang="zh-TW"/>
          </a:p>
        </p:txBody>
      </p:sp>
    </p:spTree>
    <p:extLst>
      <p:ext uri="{BB962C8B-B14F-4D97-AF65-F5344CB8AC3E}">
        <p14:creationId xmlns:p14="http://schemas.microsoft.com/office/powerpoint/2010/main" val="122046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zh-TW" altLang="en-US" smtClean="0"/>
              <a:t>教師晉級 </a:t>
            </a:r>
          </a:p>
        </p:txBody>
      </p:sp>
      <p:sp>
        <p:nvSpPr>
          <p:cNvPr id="14339" name="Rectangle 3"/>
          <p:cNvSpPr>
            <a:spLocks noGrp="1" noRot="1" noChangeArrowheads="1"/>
          </p:cNvSpPr>
          <p:nvPr>
            <p:ph type="body" idx="1"/>
          </p:nvPr>
        </p:nvSpPr>
        <p:spPr/>
        <p:txBody>
          <a:bodyPr/>
          <a:lstStyle/>
          <a:p>
            <a:pPr eaLnBrk="1" hangingPunct="1"/>
            <a:r>
              <a:rPr lang="zh-TW" altLang="en-US" dirty="0" smtClean="0"/>
              <a:t>每年</a:t>
            </a:r>
            <a:r>
              <a:rPr lang="en-US" altLang="zh-TW" dirty="0" smtClean="0"/>
              <a:t> 5</a:t>
            </a:r>
            <a:r>
              <a:rPr lang="zh-TW" altLang="en-US" dirty="0" smtClean="0"/>
              <a:t>月間辦理，符合規定者經三級教評會通過後自</a:t>
            </a:r>
            <a:r>
              <a:rPr lang="en-US" altLang="zh-TW" dirty="0" smtClean="0"/>
              <a:t> 8</a:t>
            </a:r>
            <a:r>
              <a:rPr lang="zh-TW" altLang="en-US" dirty="0" smtClean="0"/>
              <a:t>月份起晉級。</a:t>
            </a:r>
          </a:p>
          <a:p>
            <a:pPr eaLnBrk="1" hangingPunct="1"/>
            <a:r>
              <a:rPr lang="zh-TW" altLang="en-US" dirty="0" smtClean="0"/>
              <a:t>需到職滿一年以上才符合年資條件，即每年</a:t>
            </a:r>
            <a:r>
              <a:rPr lang="en-US" altLang="zh-TW" dirty="0" smtClean="0"/>
              <a:t>9</a:t>
            </a:r>
            <a:r>
              <a:rPr lang="zh-TW" altLang="en-US" dirty="0" smtClean="0"/>
              <a:t>月</a:t>
            </a:r>
            <a:r>
              <a:rPr lang="en-US" altLang="zh-TW" dirty="0" smtClean="0"/>
              <a:t>1</a:t>
            </a:r>
            <a:r>
              <a:rPr lang="zh-TW" altLang="en-US" dirty="0" smtClean="0"/>
              <a:t>日以後到職者次年度不得晉級。</a:t>
            </a:r>
          </a:p>
          <a:p>
            <a:pPr eaLnBrk="1" hangingPunct="1"/>
            <a:r>
              <a:rPr lang="zh-TW" altLang="en-US" dirty="0" smtClean="0"/>
              <a:t>教師晉級依「教師晉級辦法」之規定辦理</a:t>
            </a:r>
            <a:r>
              <a:rPr lang="zh-TW" altLang="en-US" dirty="0"/>
              <a:t>，通過適</a:t>
            </a:r>
            <a:r>
              <a:rPr lang="zh-TW" altLang="en-US" dirty="0" smtClean="0"/>
              <a:t>任性評量及服務年資達</a:t>
            </a:r>
            <a:r>
              <a:rPr lang="en-US" altLang="zh-TW" dirty="0" smtClean="0"/>
              <a:t>1</a:t>
            </a:r>
            <a:r>
              <a:rPr lang="zh-TW" altLang="en-US" dirty="0" smtClean="0"/>
              <a:t>年以上者予以晉級。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14</a:t>
            </a:fld>
            <a:endParaRPr lang="en-US" altLang="zh-TW"/>
          </a:p>
        </p:txBody>
      </p:sp>
    </p:spTree>
    <p:extLst>
      <p:ext uri="{BB962C8B-B14F-4D97-AF65-F5344CB8AC3E}">
        <p14:creationId xmlns:p14="http://schemas.microsoft.com/office/powerpoint/2010/main" val="3620246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476672"/>
            <a:ext cx="9607550" cy="914400"/>
          </a:xfrm>
        </p:spPr>
        <p:txBody>
          <a:bodyPr/>
          <a:lstStyle/>
          <a:p>
            <a:pPr eaLnBrk="1" hangingPunct="1"/>
            <a:r>
              <a:rPr lang="zh-TW" altLang="en-US" dirty="0" smtClean="0">
                <a:latin typeface="Times New Roman" pitchFamily="18" charset="0"/>
              </a:rPr>
              <a:t>適任性評量 </a:t>
            </a:r>
            <a:r>
              <a:rPr lang="zh-TW" altLang="en-US" dirty="0" smtClean="0">
                <a:solidFill>
                  <a:srgbClr val="C00000"/>
                </a:solidFill>
                <a:latin typeface="+mj-ea"/>
              </a:rPr>
              <a:t>對象</a:t>
            </a:r>
            <a:r>
              <a:rPr lang="zh-TW" altLang="en-US" dirty="0">
                <a:solidFill>
                  <a:srgbClr val="C00000"/>
                </a:solidFill>
                <a:latin typeface="+mj-ea"/>
              </a:rPr>
              <a:t>及相關辦法</a:t>
            </a:r>
            <a:endParaRPr lang="en-US" altLang="zh-TW" dirty="0" smtClean="0">
              <a:solidFill>
                <a:srgbClr val="C00000"/>
              </a:solidFill>
            </a:endParaRPr>
          </a:p>
        </p:txBody>
      </p:sp>
      <p:sp>
        <p:nvSpPr>
          <p:cNvPr id="15363" name="Rectangle 3"/>
          <p:cNvSpPr>
            <a:spLocks noGrp="1" noRot="1" noChangeArrowheads="1"/>
          </p:cNvSpPr>
          <p:nvPr>
            <p:ph type="body" idx="1"/>
          </p:nvPr>
        </p:nvSpPr>
        <p:spPr>
          <a:xfrm>
            <a:off x="318965" y="1412777"/>
            <a:ext cx="9607550" cy="4752527"/>
          </a:xfrm>
        </p:spPr>
        <p:txBody>
          <a:bodyPr/>
          <a:lstStyle/>
          <a:p>
            <a:pPr eaLnBrk="1" hangingPunct="1"/>
            <a:r>
              <a:rPr lang="zh-TW" altLang="en-US" dirty="0">
                <a:latin typeface="標楷體" pitchFamily="65" charset="-120"/>
              </a:rPr>
              <a:t>為維護及提升教師教學與研究品質而訂定。</a:t>
            </a:r>
          </a:p>
          <a:p>
            <a:pPr eaLnBrk="1" hangingPunct="1"/>
            <a:r>
              <a:rPr lang="zh-TW" altLang="en-US" dirty="0" smtClean="0">
                <a:latin typeface="+mj-ea"/>
                <a:ea typeface="+mj-ea"/>
              </a:rPr>
              <a:t>依</a:t>
            </a:r>
            <a:r>
              <a:rPr lang="zh-TW" altLang="en-US" dirty="0">
                <a:latin typeface="+mj-ea"/>
                <a:ea typeface="+mj-ea"/>
              </a:rPr>
              <a:t>「教師適任性評量</a:t>
            </a:r>
            <a:r>
              <a:rPr lang="zh-TW" altLang="en-US" dirty="0" smtClean="0">
                <a:latin typeface="+mj-ea"/>
                <a:ea typeface="+mj-ea"/>
              </a:rPr>
              <a:t>辦法」</a:t>
            </a:r>
            <a:r>
              <a:rPr lang="zh-TW" altLang="en-US" dirty="0">
                <a:latin typeface="+mj-ea"/>
                <a:ea typeface="+mj-ea"/>
              </a:rPr>
              <a:t>第</a:t>
            </a:r>
            <a:r>
              <a:rPr lang="en-US" altLang="zh-TW" dirty="0">
                <a:latin typeface="+mj-ea"/>
                <a:ea typeface="+mj-ea"/>
              </a:rPr>
              <a:t>2</a:t>
            </a:r>
            <a:r>
              <a:rPr lang="zh-TW" altLang="en-US" dirty="0">
                <a:latin typeface="+mj-ea"/>
                <a:ea typeface="+mj-ea"/>
              </a:rPr>
              <a:t>條</a:t>
            </a:r>
            <a:r>
              <a:rPr lang="zh-TW" altLang="en-US" dirty="0" smtClean="0">
                <a:latin typeface="+mj-ea"/>
                <a:ea typeface="+mj-ea"/>
              </a:rPr>
              <a:t>規定，一般新進</a:t>
            </a:r>
            <a:r>
              <a:rPr lang="zh-TW" altLang="en-US" dirty="0">
                <a:latin typeface="+mj-ea"/>
                <a:ea typeface="+mj-ea"/>
              </a:rPr>
              <a:t>教師</a:t>
            </a:r>
            <a:r>
              <a:rPr lang="zh-TW" altLang="en-US" dirty="0" smtClean="0">
                <a:latin typeface="+mj-ea"/>
                <a:ea typeface="+mj-ea"/>
              </a:rPr>
              <a:t>於到任後三年</a:t>
            </a:r>
            <a:r>
              <a:rPr lang="zh-TW" altLang="en-US" dirty="0">
                <a:latin typeface="+mj-ea"/>
                <a:ea typeface="+mj-ea"/>
              </a:rPr>
              <a:t>納入評量</a:t>
            </a:r>
            <a:r>
              <a:rPr lang="zh-TW" altLang="en-US" dirty="0" smtClean="0">
                <a:latin typeface="+mj-ea"/>
                <a:ea typeface="+mj-ea"/>
              </a:rPr>
              <a:t>。</a:t>
            </a:r>
            <a:endParaRPr lang="en-US" altLang="zh-TW" dirty="0" smtClean="0">
              <a:latin typeface="+mj-ea"/>
              <a:ea typeface="+mj-ea"/>
            </a:endParaRPr>
          </a:p>
          <a:p>
            <a:pPr eaLnBrk="1" hangingPunct="1"/>
            <a:r>
              <a:rPr lang="zh-TW" altLang="en-US" dirty="0">
                <a:latin typeface="+mj-ea"/>
              </a:rPr>
              <a:t>依「臨床西醫教師服務準則」第</a:t>
            </a:r>
            <a:r>
              <a:rPr lang="en-US" altLang="zh-TW" dirty="0">
                <a:latin typeface="+mj-ea"/>
              </a:rPr>
              <a:t>6</a:t>
            </a:r>
            <a:r>
              <a:rPr lang="zh-TW" altLang="en-US" dirty="0">
                <a:latin typeface="+mj-ea"/>
              </a:rPr>
              <a:t>條規定，臨床新進</a:t>
            </a:r>
            <a:r>
              <a:rPr lang="zh-TW" altLang="en-US" dirty="0" smtClean="0">
                <a:latin typeface="+mj-ea"/>
              </a:rPr>
              <a:t>教師</a:t>
            </a:r>
            <a:r>
              <a:rPr lang="zh-TW" altLang="en-US" dirty="0">
                <a:latin typeface="+mj-ea"/>
              </a:rPr>
              <a:t>於到任後滿五年納入評量</a:t>
            </a:r>
            <a:r>
              <a:rPr lang="zh-TW" altLang="en-US" dirty="0" smtClean="0">
                <a:latin typeface="+mj-ea"/>
              </a:rPr>
              <a:t>。</a:t>
            </a:r>
            <a:r>
              <a:rPr lang="zh-TW" altLang="en-US" dirty="0" smtClean="0">
                <a:latin typeface="+mj-ea"/>
                <a:ea typeface="+mj-ea"/>
              </a:rPr>
              <a:t>    </a:t>
            </a:r>
            <a:endParaRPr lang="en-US" altLang="zh-TW" dirty="0" smtClean="0">
              <a:latin typeface="+mj-ea"/>
              <a:ea typeface="+mj-ea"/>
            </a:endParaRPr>
          </a:p>
          <a:p>
            <a:pPr marL="457200" lvl="1" indent="0" eaLnBrk="1" hangingPunct="1">
              <a:lnSpc>
                <a:spcPct val="110000"/>
              </a:lnSpc>
              <a:spcBef>
                <a:spcPct val="0"/>
              </a:spcBef>
              <a:buNone/>
            </a:pPr>
            <a:endParaRPr lang="en-US" altLang="zh-TW" sz="3200" dirty="0">
              <a:latin typeface="標楷體" charset="0"/>
              <a:ea typeface="標楷體" charset="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15</a:t>
            </a:fld>
            <a:endParaRPr lang="en-US" altLang="zh-TW"/>
          </a:p>
        </p:txBody>
      </p:sp>
    </p:spTree>
    <p:extLst>
      <p:ext uri="{BB962C8B-B14F-4D97-AF65-F5344CB8AC3E}">
        <p14:creationId xmlns:p14="http://schemas.microsoft.com/office/powerpoint/2010/main" val="103096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476672"/>
            <a:ext cx="9607550" cy="914400"/>
          </a:xfrm>
        </p:spPr>
        <p:txBody>
          <a:bodyPr/>
          <a:lstStyle/>
          <a:p>
            <a:pPr eaLnBrk="1" hangingPunct="1"/>
            <a:r>
              <a:rPr lang="zh-TW" altLang="en-US" dirty="0" smtClean="0">
                <a:latin typeface="Times New Roman" pitchFamily="18" charset="0"/>
              </a:rPr>
              <a:t>適任性評量 </a:t>
            </a:r>
            <a:r>
              <a:rPr lang="zh-TW" altLang="en-US" dirty="0" smtClean="0">
                <a:solidFill>
                  <a:srgbClr val="C00000"/>
                </a:solidFill>
                <a:latin typeface="Times New Roman" pitchFamily="18" charset="0"/>
              </a:rPr>
              <a:t>評核</a:t>
            </a:r>
            <a:r>
              <a:rPr lang="zh-TW" altLang="en-US" dirty="0" smtClean="0">
                <a:solidFill>
                  <a:srgbClr val="C00000"/>
                </a:solidFill>
                <a:latin typeface="Times New Roman" charset="0"/>
                <a:ea typeface="標楷體" charset="0"/>
              </a:rPr>
              <a:t>頻率</a:t>
            </a:r>
            <a:endParaRPr lang="en-US" altLang="zh-TW" dirty="0" smtClean="0">
              <a:solidFill>
                <a:srgbClr val="C00000"/>
              </a:solidFill>
            </a:endParaRPr>
          </a:p>
        </p:txBody>
      </p:sp>
      <p:sp>
        <p:nvSpPr>
          <p:cNvPr id="15363" name="Rectangle 3"/>
          <p:cNvSpPr>
            <a:spLocks noGrp="1" noRot="1" noChangeArrowheads="1"/>
          </p:cNvSpPr>
          <p:nvPr>
            <p:ph type="body" idx="1"/>
          </p:nvPr>
        </p:nvSpPr>
        <p:spPr>
          <a:xfrm>
            <a:off x="679004" y="4869160"/>
            <a:ext cx="9001001" cy="1106056"/>
          </a:xfrm>
        </p:spPr>
        <p:txBody>
          <a:bodyPr/>
          <a:lstStyle/>
          <a:p>
            <a:pPr marL="0" indent="0" eaLnBrk="1" hangingPunct="1">
              <a:spcBef>
                <a:spcPct val="0"/>
              </a:spcBef>
              <a:buNone/>
            </a:pPr>
            <a:endParaRPr lang="en-US" altLang="zh-TW" sz="2800" dirty="0" smtClean="0">
              <a:latin typeface="標楷體" charset="0"/>
              <a:ea typeface="標楷體" charset="0"/>
            </a:endParaRPr>
          </a:p>
          <a:p>
            <a:pPr eaLnBrk="1" hangingPunct="1">
              <a:spcBef>
                <a:spcPct val="0"/>
              </a:spcBef>
              <a:buClr>
                <a:srgbClr val="FF6600"/>
              </a:buClr>
            </a:pPr>
            <a:r>
              <a:rPr lang="zh-TW" altLang="en-US" dirty="0" smtClean="0">
                <a:latin typeface="標楷體" charset="0"/>
                <a:ea typeface="標楷體" charset="0"/>
              </a:rPr>
              <a:t>評量未通過者，次年需續接受評量。</a:t>
            </a:r>
          </a:p>
          <a:p>
            <a:pPr eaLnBrk="1" hangingPunct="1"/>
            <a:endParaRPr lang="en-US" altLang="zh-TW" dirty="0" smtClean="0">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16</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475947561"/>
              </p:ext>
            </p:extLst>
          </p:nvPr>
        </p:nvGraphicFramePr>
        <p:xfrm>
          <a:off x="838264" y="1556792"/>
          <a:ext cx="7761620" cy="2978020"/>
        </p:xfrm>
        <a:graphic>
          <a:graphicData uri="http://schemas.openxmlformats.org/drawingml/2006/table">
            <a:tbl>
              <a:tblPr firstRow="1" bandRow="1">
                <a:effectLst>
                  <a:outerShdw blurRad="50800" dist="50800" dir="2700000" algn="tl" rotWithShape="0">
                    <a:prstClr val="black">
                      <a:alpha val="40000"/>
                    </a:prstClr>
                  </a:outerShdw>
                </a:effectLst>
                <a:tableStyleId>{21E4AEA4-8DFA-4A89-87EB-49C32662AFE0}</a:tableStyleId>
              </a:tblPr>
              <a:tblGrid>
                <a:gridCol w="3009092"/>
                <a:gridCol w="2160240"/>
                <a:gridCol w="2592288"/>
              </a:tblGrid>
              <a:tr h="595604">
                <a:tc>
                  <a:txBody>
                    <a:bodyPr/>
                    <a:lstStyle/>
                    <a:p>
                      <a:endParaRPr lang="zh-TW" altLang="en-US" sz="2800" dirty="0">
                        <a:solidFill>
                          <a:schemeClr val="bg1"/>
                        </a:solidFill>
                      </a:endParaRPr>
                    </a:p>
                  </a:txBody>
                  <a:tcPr anchor="ctr"/>
                </a:tc>
                <a:tc>
                  <a:txBody>
                    <a:bodyPr/>
                    <a:lstStyle/>
                    <a:p>
                      <a:pPr algn="ctr"/>
                      <a:r>
                        <a:rPr lang="zh-TW" altLang="en-US" sz="2800" dirty="0" smtClean="0"/>
                        <a:t>評核頻率</a:t>
                      </a:r>
                      <a:endParaRPr lang="zh-TW" altLang="en-US" sz="2800" dirty="0">
                        <a:solidFill>
                          <a:schemeClr val="bg1"/>
                        </a:solidFill>
                      </a:endParaRPr>
                    </a:p>
                  </a:txBody>
                  <a:tcPr anchor="ctr"/>
                </a:tc>
                <a:tc>
                  <a:txBody>
                    <a:bodyPr/>
                    <a:lstStyle/>
                    <a:p>
                      <a:pPr algn="ctr"/>
                      <a:r>
                        <a:rPr lang="zh-TW" altLang="en-US" sz="2800" dirty="0" smtClean="0"/>
                        <a:t>連續通過二次</a:t>
                      </a:r>
                      <a:endParaRPr lang="zh-TW" altLang="en-US" sz="2800" dirty="0">
                        <a:solidFill>
                          <a:schemeClr val="bg1"/>
                        </a:solidFill>
                      </a:endParaRPr>
                    </a:p>
                  </a:txBody>
                  <a:tcPr anchor="ctr"/>
                </a:tc>
              </a:tr>
              <a:tr h="595604">
                <a:tc>
                  <a:txBody>
                    <a:bodyPr/>
                    <a:lstStyle/>
                    <a:p>
                      <a:r>
                        <a:rPr lang="zh-TW" altLang="en-US" sz="2800" dirty="0" smtClean="0">
                          <a:solidFill>
                            <a:srgbClr val="000308"/>
                          </a:solidFill>
                        </a:rPr>
                        <a:t>教授</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3</a:t>
                      </a:r>
                      <a:r>
                        <a:rPr lang="zh-TW" altLang="en-US" sz="2800" dirty="0" smtClean="0">
                          <a:solidFill>
                            <a:srgbClr val="000308"/>
                          </a:solidFill>
                        </a:rPr>
                        <a:t>年</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5</a:t>
                      </a:r>
                      <a:r>
                        <a:rPr lang="zh-TW" altLang="en-US" sz="2800" dirty="0" smtClean="0">
                          <a:solidFill>
                            <a:srgbClr val="000308"/>
                          </a:solidFill>
                        </a:rPr>
                        <a:t>年</a:t>
                      </a:r>
                      <a:endParaRPr lang="zh-TW" altLang="en-US" sz="2800" dirty="0">
                        <a:solidFill>
                          <a:srgbClr val="000308"/>
                        </a:solidFill>
                      </a:endParaRPr>
                    </a:p>
                  </a:txBody>
                  <a:tcPr anchor="ctr"/>
                </a:tc>
              </a:tr>
              <a:tr h="595604">
                <a:tc>
                  <a:txBody>
                    <a:bodyPr/>
                    <a:lstStyle/>
                    <a:p>
                      <a:r>
                        <a:rPr lang="zh-TW" altLang="en-US" sz="2800" dirty="0" smtClean="0">
                          <a:solidFill>
                            <a:srgbClr val="000308"/>
                          </a:solidFill>
                        </a:rPr>
                        <a:t>副教授</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2</a:t>
                      </a:r>
                      <a:r>
                        <a:rPr lang="zh-TW" altLang="en-US" sz="2800" dirty="0" smtClean="0">
                          <a:solidFill>
                            <a:srgbClr val="000308"/>
                          </a:solidFill>
                        </a:rPr>
                        <a:t>年</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4</a:t>
                      </a:r>
                      <a:r>
                        <a:rPr lang="zh-TW" altLang="en-US" sz="2800" dirty="0" smtClean="0">
                          <a:solidFill>
                            <a:srgbClr val="000308"/>
                          </a:solidFill>
                        </a:rPr>
                        <a:t>年</a:t>
                      </a:r>
                      <a:endParaRPr lang="zh-TW" altLang="en-US" sz="2800" dirty="0">
                        <a:solidFill>
                          <a:srgbClr val="000308"/>
                        </a:solidFill>
                      </a:endParaRPr>
                    </a:p>
                  </a:txBody>
                  <a:tcPr anchor="ctr"/>
                </a:tc>
              </a:tr>
              <a:tr h="595604">
                <a:tc>
                  <a:txBody>
                    <a:bodyPr/>
                    <a:lstStyle/>
                    <a:p>
                      <a:r>
                        <a:rPr lang="zh-TW" altLang="en-US" sz="2800" dirty="0" smtClean="0">
                          <a:solidFill>
                            <a:srgbClr val="000308"/>
                          </a:solidFill>
                        </a:rPr>
                        <a:t>助理教授、講師</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1</a:t>
                      </a:r>
                      <a:r>
                        <a:rPr lang="zh-TW" altLang="en-US" sz="2800" dirty="0" smtClean="0">
                          <a:solidFill>
                            <a:srgbClr val="000308"/>
                          </a:solidFill>
                        </a:rPr>
                        <a:t>年</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2</a:t>
                      </a:r>
                      <a:r>
                        <a:rPr lang="zh-TW" altLang="en-US" sz="2800" dirty="0" smtClean="0">
                          <a:solidFill>
                            <a:srgbClr val="000308"/>
                          </a:solidFill>
                        </a:rPr>
                        <a:t>年</a:t>
                      </a:r>
                      <a:endParaRPr lang="zh-TW" altLang="en-US" sz="2800" dirty="0">
                        <a:solidFill>
                          <a:srgbClr val="000308"/>
                        </a:solidFill>
                      </a:endParaRPr>
                    </a:p>
                  </a:txBody>
                  <a:tcPr anchor="ctr"/>
                </a:tc>
              </a:tr>
              <a:tr h="595604">
                <a:tc>
                  <a:txBody>
                    <a:bodyPr/>
                    <a:lstStyle/>
                    <a:p>
                      <a:r>
                        <a:rPr lang="zh-TW" altLang="en-US" sz="2800" dirty="0" smtClean="0">
                          <a:solidFill>
                            <a:srgbClr val="000308"/>
                          </a:solidFill>
                        </a:rPr>
                        <a:t>臨床教師</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3</a:t>
                      </a:r>
                      <a:r>
                        <a:rPr lang="zh-TW" altLang="en-US" sz="2800" dirty="0" smtClean="0">
                          <a:solidFill>
                            <a:srgbClr val="000308"/>
                          </a:solidFill>
                        </a:rPr>
                        <a:t>年</a:t>
                      </a:r>
                      <a:endParaRPr lang="zh-TW" altLang="en-US" sz="2800" dirty="0">
                        <a:solidFill>
                          <a:srgbClr val="000308"/>
                        </a:solidFill>
                      </a:endParaRPr>
                    </a:p>
                  </a:txBody>
                  <a:tcPr anchor="ctr"/>
                </a:tc>
                <a:tc>
                  <a:txBody>
                    <a:bodyPr/>
                    <a:lstStyle/>
                    <a:p>
                      <a:pPr algn="ctr"/>
                      <a:r>
                        <a:rPr lang="en-US" altLang="zh-TW" sz="2800" dirty="0" smtClean="0">
                          <a:solidFill>
                            <a:srgbClr val="000308"/>
                          </a:solidFill>
                        </a:rPr>
                        <a:t>3</a:t>
                      </a:r>
                      <a:r>
                        <a:rPr lang="zh-TW" altLang="en-US" sz="2800" dirty="0" smtClean="0">
                          <a:solidFill>
                            <a:srgbClr val="000308"/>
                          </a:solidFill>
                        </a:rPr>
                        <a:t>年</a:t>
                      </a:r>
                      <a:endParaRPr lang="zh-TW" altLang="en-US" sz="2800" dirty="0">
                        <a:solidFill>
                          <a:srgbClr val="000308"/>
                        </a:solidFill>
                      </a:endParaRPr>
                    </a:p>
                  </a:txBody>
                  <a:tcPr anchor="ctr"/>
                </a:tc>
              </a:tr>
            </a:tbl>
          </a:graphicData>
        </a:graphic>
      </p:graphicFrame>
    </p:spTree>
    <p:extLst>
      <p:ext uri="{BB962C8B-B14F-4D97-AF65-F5344CB8AC3E}">
        <p14:creationId xmlns:p14="http://schemas.microsoft.com/office/powerpoint/2010/main" val="45981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727" y="357337"/>
            <a:ext cx="9607550" cy="1143000"/>
          </a:xfrm>
        </p:spPr>
        <p:txBody>
          <a:bodyPr/>
          <a:lstStyle/>
          <a:p>
            <a:r>
              <a:rPr lang="zh-TW" altLang="en-US" dirty="0">
                <a:solidFill>
                  <a:schemeClr val="accent2">
                    <a:lumMod val="50000"/>
                  </a:schemeClr>
                </a:solidFill>
                <a:latin typeface="標楷體" panose="03000509000000000000" pitchFamily="65" charset="-120"/>
                <a:ea typeface="標楷體" panose="03000509000000000000" pitchFamily="65" charset="-120"/>
              </a:rPr>
              <a:t>免接受評量條件 </a:t>
            </a:r>
            <a:r>
              <a:rPr lang="zh-TW" altLang="en-US" dirty="0">
                <a:solidFill>
                  <a:srgbClr val="C00000"/>
                </a:solidFill>
                <a:latin typeface="標楷體" panose="03000509000000000000" pitchFamily="65" charset="-120"/>
                <a:ea typeface="標楷體" panose="03000509000000000000" pitchFamily="65" charset="-120"/>
              </a:rPr>
              <a:t>永久</a:t>
            </a:r>
            <a:endParaRPr lang="zh-TW" altLang="zh-TW" dirty="0">
              <a:solidFill>
                <a:srgbClr val="C00000"/>
              </a:solidFill>
            </a:endParaRPr>
          </a:p>
        </p:txBody>
      </p:sp>
      <p:sp>
        <p:nvSpPr>
          <p:cNvPr id="3" name="內容版面配置區 2"/>
          <p:cNvSpPr>
            <a:spLocks noGrp="1"/>
          </p:cNvSpPr>
          <p:nvPr>
            <p:ph idx="1"/>
          </p:nvPr>
        </p:nvSpPr>
        <p:spPr>
          <a:xfrm>
            <a:off x="360203" y="1500337"/>
            <a:ext cx="9607550" cy="4548335"/>
          </a:xfrm>
        </p:spPr>
        <p:txBody>
          <a:bodyPr/>
          <a:lstStyle/>
          <a:p>
            <a:pPr marL="685800" indent="-457200">
              <a:spcBef>
                <a:spcPts val="600"/>
              </a:spcBef>
              <a:buClr>
                <a:srgbClr val="FF6600"/>
              </a:buClr>
              <a:buFont typeface="Wingdings" panose="05000000000000000000" pitchFamily="2" charset="2"/>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中央研究院院士</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457200">
              <a:spcBef>
                <a:spcPts val="600"/>
              </a:spcBef>
              <a:buClr>
                <a:srgbClr val="FF6600"/>
              </a:buClr>
              <a:buFont typeface="Wingdings" panose="05000000000000000000" pitchFamily="2" charset="2"/>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教育部學術獎或國家講座</a:t>
            </a:r>
          </a:p>
          <a:p>
            <a:pPr marL="685800" indent="-457200" algn="just">
              <a:spcBef>
                <a:spcPts val="600"/>
              </a:spcBef>
              <a:buClr>
                <a:srgbClr val="FF6600"/>
              </a:buClr>
              <a:buFont typeface="Wingdings" panose="05000000000000000000" pitchFamily="2" charset="2"/>
              <a:buChar char=""/>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科技部傑出研究獎三次以上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(96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學年以前</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或曾獲得科技部傑出研究獎一次</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(96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學年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以後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685800" indent="-457200" algn="just">
              <a:spcBef>
                <a:spcPts val="600"/>
              </a:spcBef>
              <a:buClr>
                <a:srgbClr val="FF6600"/>
              </a:buClr>
              <a:buFont typeface="Wingdings" panose="05000000000000000000" pitchFamily="2" charset="2"/>
              <a:buChar char=""/>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科技部甲等研究獎十二次以上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457200" algn="just">
              <a:spcBef>
                <a:spcPts val="600"/>
              </a:spcBef>
              <a:buClr>
                <a:srgbClr val="FF6600"/>
              </a:buClr>
              <a:buFont typeface="Wingdings" panose="05000000000000000000" pitchFamily="2" charset="2"/>
              <a:buChar cha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歲以上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且已通過至少一次評量或曾符合本條其他免評量條件</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a:p>
            <a:endParaRPr lang="zh-TW"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17</a:t>
            </a:fld>
            <a:endParaRPr lang="en-US" altLang="zh-TW" dirty="0"/>
          </a:p>
        </p:txBody>
      </p:sp>
    </p:spTree>
    <p:extLst>
      <p:ext uri="{BB962C8B-B14F-4D97-AF65-F5344CB8AC3E}">
        <p14:creationId xmlns:p14="http://schemas.microsoft.com/office/powerpoint/2010/main" val="128054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9185" y="332656"/>
            <a:ext cx="9607550" cy="1143000"/>
          </a:xfrm>
        </p:spPr>
        <p:txBody>
          <a:bodyPr/>
          <a:lstStyle/>
          <a:p>
            <a:r>
              <a:rPr lang="zh-TW" altLang="en-US" dirty="0">
                <a:solidFill>
                  <a:schemeClr val="accent2">
                    <a:lumMod val="50000"/>
                  </a:schemeClr>
                </a:solidFill>
                <a:latin typeface="標楷體" panose="03000509000000000000" pitchFamily="65" charset="-120"/>
                <a:ea typeface="標楷體" panose="03000509000000000000" pitchFamily="65" charset="-120"/>
              </a:rPr>
              <a:t>免接受評量條件 </a:t>
            </a:r>
            <a:r>
              <a:rPr lang="zh-TW" altLang="en-US" dirty="0">
                <a:solidFill>
                  <a:srgbClr val="C00000"/>
                </a:solidFill>
                <a:latin typeface="標楷體" panose="03000509000000000000" pitchFamily="65" charset="-120"/>
                <a:ea typeface="標楷體" panose="03000509000000000000" pitchFamily="65" charset="-120"/>
              </a:rPr>
              <a:t>單次申請</a:t>
            </a:r>
            <a:endParaRPr lang="zh-TW" altLang="en-US" dirty="0"/>
          </a:p>
        </p:txBody>
      </p:sp>
      <p:sp>
        <p:nvSpPr>
          <p:cNvPr id="3" name="內容版面配置區 2"/>
          <p:cNvSpPr>
            <a:spLocks noGrp="1"/>
          </p:cNvSpPr>
          <p:nvPr>
            <p:ph idx="1"/>
          </p:nvPr>
        </p:nvSpPr>
        <p:spPr>
          <a:xfrm>
            <a:off x="266702" y="1628800"/>
            <a:ext cx="9701334" cy="4752949"/>
          </a:xfrm>
        </p:spPr>
        <p:txBody>
          <a:bodyPr/>
          <a:lstStyle/>
          <a:p>
            <a:pPr marL="0" indent="0">
              <a:buNone/>
            </a:pPr>
            <a:r>
              <a:rPr lang="zh-TW" altLang="zh-TW" dirty="0" smtClean="0">
                <a:latin typeface="標楷體" panose="03000509000000000000" pitchFamily="65" charset="-120"/>
                <a:ea typeface="標楷體" panose="03000509000000000000" pitchFamily="65" charset="-120"/>
              </a:rPr>
              <a:t>過去</a:t>
            </a:r>
            <a:r>
              <a:rPr lang="zh-TW" altLang="zh-TW" dirty="0">
                <a:latin typeface="標楷體" panose="03000509000000000000" pitchFamily="65" charset="-120"/>
                <a:ea typeface="標楷體" panose="03000509000000000000" pitchFamily="65" charset="-120"/>
              </a:rPr>
              <a:t>三年內有執行科技部或國衛院</a:t>
            </a:r>
            <a:r>
              <a:rPr lang="zh-TW" altLang="zh-TW" dirty="0" smtClean="0">
                <a:latin typeface="標楷體" panose="03000509000000000000" pitchFamily="65" charset="-120"/>
                <a:ea typeface="標楷體" panose="03000509000000000000" pitchFamily="65" charset="-120"/>
              </a:rPr>
              <a:t>計</a:t>
            </a:r>
            <a:r>
              <a:rPr lang="zh-TW" altLang="en-US" dirty="0" smtClean="0">
                <a:latin typeface="標楷體" panose="03000509000000000000" pitchFamily="65" charset="-120"/>
                <a:ea typeface="標楷體" panose="03000509000000000000" pitchFamily="65" charset="-120"/>
              </a:rPr>
              <a:t>畫</a:t>
            </a:r>
            <a:r>
              <a:rPr lang="zh-TW" altLang="zh-TW" dirty="0" smtClean="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且</a:t>
            </a:r>
            <a:r>
              <a:rPr lang="zh-TW" altLang="zh-TW" dirty="0">
                <a:latin typeface="標楷體" panose="03000509000000000000" pitchFamily="65" charset="-120"/>
                <a:ea typeface="標楷體" panose="03000509000000000000" pitchFamily="65" charset="-120"/>
              </a:rPr>
              <a:t>符合以下條件之一者：</a:t>
            </a:r>
            <a:endParaRPr lang="en-US" altLang="zh-TW" dirty="0">
              <a:latin typeface="標楷體" panose="03000509000000000000" pitchFamily="65" charset="-120"/>
              <a:ea typeface="標楷體" panose="03000509000000000000" pitchFamily="65" charset="-120"/>
            </a:endParaRPr>
          </a:p>
          <a:p>
            <a:pPr algn="just"/>
            <a:r>
              <a:rPr lang="zh-TW" altLang="en-US" dirty="0">
                <a:latin typeface="Times New Roman" panose="02020603050405020304" pitchFamily="18" charset="0"/>
                <a:ea typeface="標楷體" panose="03000509000000000000" pitchFamily="65" charset="-120"/>
                <a:cs typeface="Times New Roman" panose="02020603050405020304" pitchFamily="18" charset="0"/>
              </a:rPr>
              <a:t>當次評量期間內發表「期刊影響係數」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(Impact Factor</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IF)≧15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之第一或通訊作者原始論文一篇。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三年內之「研究表現指數」（</a:t>
            </a:r>
            <a:r>
              <a:rPr lang="en-US" altLang="en-US" dirty="0">
                <a:latin typeface="Times New Roman" panose="02020603050405020304" pitchFamily="18" charset="0"/>
                <a:ea typeface="標楷體" panose="03000509000000000000" pitchFamily="65" charset="-120"/>
                <a:cs typeface="Times New Roman" panose="02020603050405020304" pitchFamily="18" charset="0"/>
              </a:rPr>
              <a:t>Research Performance Index</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en-US" dirty="0">
                <a:latin typeface="Times New Roman" panose="02020603050405020304" pitchFamily="18" charset="0"/>
                <a:ea typeface="標楷體" panose="03000509000000000000" pitchFamily="65" charset="-120"/>
                <a:cs typeface="Times New Roman" panose="02020603050405020304" pitchFamily="18" charset="0"/>
              </a:rPr>
              <a:t>RPI</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）原始分數≧</a:t>
            </a:r>
            <a:r>
              <a:rPr lang="en-US" altLang="en-US" dirty="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en-US"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rPr>
              <a:t>依醫學院研究評量計分方式計算</a:t>
            </a:r>
            <a:r>
              <a:rPr lang="en-US" altLang="en-US"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marL="533400" indent="-174625">
              <a:spcBef>
                <a:spcPts val="600"/>
              </a:spcBef>
              <a:buNone/>
            </a:pPr>
            <a:endParaRPr lang="en-US" altLang="zh-TW" sz="2600" dirty="0" smtClean="0"/>
          </a:p>
          <a:p>
            <a:pPr marL="0" lvl="0" indent="0">
              <a:buNone/>
            </a:pPr>
            <a:endParaRPr lang="en-US" altLang="zh-TW" sz="2600" dirty="0" smtClean="0"/>
          </a:p>
          <a:p>
            <a:pPr marL="0" lvl="0" indent="0">
              <a:buNone/>
            </a:pPr>
            <a:r>
              <a:rPr lang="zh-TW" altLang="en-US" sz="2600" dirty="0"/>
              <a:t> </a:t>
            </a:r>
            <a:r>
              <a:rPr lang="zh-TW" altLang="en-US" sz="2600" dirty="0" smtClean="0"/>
              <a:t>            </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18</a:t>
            </a:fld>
            <a:endParaRPr lang="en-US" altLang="zh-TW" dirty="0"/>
          </a:p>
        </p:txBody>
      </p:sp>
    </p:spTree>
    <p:extLst>
      <p:ext uri="{BB962C8B-B14F-4D97-AF65-F5344CB8AC3E}">
        <p14:creationId xmlns:p14="http://schemas.microsoft.com/office/powerpoint/2010/main" val="331173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免接受評量條件 </a:t>
            </a:r>
            <a:r>
              <a:rPr lang="zh-TW" altLang="en-US" dirty="0">
                <a:solidFill>
                  <a:srgbClr val="C00000"/>
                </a:solidFill>
                <a:latin typeface="標楷體" panose="03000509000000000000" pitchFamily="65" charset="-120"/>
                <a:ea typeface="標楷體" panose="03000509000000000000" pitchFamily="65" charset="-120"/>
              </a:rPr>
              <a:t>緩評、延後評量</a:t>
            </a:r>
            <a:endParaRPr lang="zh-TW" altLang="en-US" dirty="0"/>
          </a:p>
        </p:txBody>
      </p:sp>
      <p:sp>
        <p:nvSpPr>
          <p:cNvPr id="3" name="內容版面配置區 2"/>
          <p:cNvSpPr>
            <a:spLocks noGrp="1"/>
          </p:cNvSpPr>
          <p:nvPr>
            <p:ph idx="1"/>
          </p:nvPr>
        </p:nvSpPr>
        <p:spPr/>
        <p:txBody>
          <a:bodyPr/>
          <a:lstStyle/>
          <a:p>
            <a:r>
              <a:rPr lang="zh-TW" altLang="en-US" dirty="0" smtClean="0"/>
              <a:t>懷孕</a:t>
            </a:r>
            <a:r>
              <a:rPr lang="zh-TW" altLang="en-US" dirty="0"/>
              <a:t>或罹患中央健康保險署所公告重大傷病教師得申請延後一年評量。申請延後評量之教師應於公告評量年度三月底前提出申請，經校長簽准同意，並得延長其評量項目檢附資料之年限。</a:t>
            </a:r>
          </a:p>
          <a:p>
            <a:pPr>
              <a:buClr>
                <a:srgbClr val="FF6600"/>
              </a:buClr>
            </a:pPr>
            <a:r>
              <a:rPr lang="zh-TW" altLang="en-US" dirty="0" smtClean="0">
                <a:latin typeface="標楷體" pitchFamily="65" charset="-120"/>
                <a:ea typeface="標楷體" pitchFamily="65" charset="-120"/>
              </a:rPr>
              <a:t>留</a:t>
            </a:r>
            <a:r>
              <a:rPr lang="zh-TW" altLang="en-US" dirty="0">
                <a:latin typeface="標楷體" pitchFamily="65" charset="-120"/>
                <a:ea typeface="標楷體" pitchFamily="65" charset="-120"/>
              </a:rPr>
              <a:t>職停薪之教師得予緩</a:t>
            </a:r>
            <a:r>
              <a:rPr lang="zh-TW" altLang="en-US" dirty="0" smtClean="0">
                <a:latin typeface="標楷體" pitchFamily="65" charset="-120"/>
                <a:ea typeface="標楷體" pitchFamily="65" charset="-120"/>
              </a:rPr>
              <a:t>評。</a:t>
            </a:r>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19</a:t>
            </a:fld>
            <a:endParaRPr lang="en-US" altLang="zh-TW"/>
          </a:p>
        </p:txBody>
      </p:sp>
    </p:spTree>
    <p:extLst>
      <p:ext uri="{BB962C8B-B14F-4D97-AF65-F5344CB8AC3E}">
        <p14:creationId xmlns:p14="http://schemas.microsoft.com/office/powerpoint/2010/main" val="157526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39727" y="609600"/>
            <a:ext cx="9607550" cy="838200"/>
          </a:xfrm>
        </p:spPr>
        <p:txBody>
          <a:bodyPr/>
          <a:lstStyle/>
          <a:p>
            <a:pPr eaLnBrk="1" hangingPunct="1"/>
            <a:r>
              <a:rPr lang="zh-TW" altLang="en-US" dirty="0" smtClean="0"/>
              <a:t>大綱</a:t>
            </a:r>
          </a:p>
        </p:txBody>
      </p:sp>
      <p:sp>
        <p:nvSpPr>
          <p:cNvPr id="5123" name="Rectangle 3"/>
          <p:cNvSpPr>
            <a:spLocks noGrp="1" noRot="1" noChangeArrowheads="1"/>
          </p:cNvSpPr>
          <p:nvPr>
            <p:ph type="body" idx="1"/>
          </p:nvPr>
        </p:nvSpPr>
        <p:spPr>
          <a:xfrm>
            <a:off x="967036" y="1556792"/>
            <a:ext cx="3816424" cy="4419600"/>
          </a:xfrm>
        </p:spPr>
        <p:txBody>
          <a:bodyPr/>
          <a:lstStyle/>
          <a:p>
            <a:pPr eaLnBrk="1" hangingPunct="1">
              <a:lnSpc>
                <a:spcPct val="90000"/>
              </a:lnSpc>
              <a:buNone/>
            </a:pPr>
            <a:r>
              <a:rPr lang="zh-TW" altLang="en-US" sz="2800" dirty="0" smtClean="0">
                <a:latin typeface="標楷體" pitchFamily="65" charset="-120"/>
                <a:hlinkClick r:id="rId2" action="ppaction://hlinksldjump"/>
              </a:rPr>
              <a:t>壹</a:t>
            </a:r>
            <a:r>
              <a:rPr lang="zh-TW" altLang="en-US" sz="2800" dirty="0" smtClean="0">
                <a:latin typeface="標楷體" pitchFamily="65" charset="-120"/>
              </a:rPr>
              <a:t>、教師證書申領</a:t>
            </a:r>
          </a:p>
          <a:p>
            <a:pPr eaLnBrk="1" hangingPunct="1">
              <a:lnSpc>
                <a:spcPct val="90000"/>
              </a:lnSpc>
              <a:buNone/>
            </a:pPr>
            <a:r>
              <a:rPr lang="zh-TW" altLang="en-US" sz="2800" dirty="0" smtClean="0">
                <a:latin typeface="標楷體" pitchFamily="65" charset="-120"/>
                <a:hlinkClick r:id="rId3" action="ppaction://hlinksldjump"/>
              </a:rPr>
              <a:t>貳</a:t>
            </a:r>
            <a:r>
              <a:rPr lang="zh-TW" altLang="en-US" sz="2800" dirty="0" smtClean="0">
                <a:latin typeface="標楷體" pitchFamily="65" charset="-120"/>
              </a:rPr>
              <a:t>、薪資</a:t>
            </a:r>
            <a:r>
              <a:rPr lang="zh-TW" altLang="en-US" sz="2800" dirty="0">
                <a:latin typeface="標楷體" pitchFamily="65" charset="-120"/>
              </a:rPr>
              <a:t>與</a:t>
            </a:r>
            <a:r>
              <a:rPr lang="zh-TW" altLang="en-US" sz="2800" dirty="0" smtClean="0">
                <a:latin typeface="標楷體" pitchFamily="65" charset="-120"/>
              </a:rPr>
              <a:t>工作獎金</a:t>
            </a:r>
          </a:p>
          <a:p>
            <a:pPr eaLnBrk="1" hangingPunct="1">
              <a:lnSpc>
                <a:spcPct val="90000"/>
              </a:lnSpc>
              <a:buNone/>
            </a:pPr>
            <a:r>
              <a:rPr lang="zh-TW" altLang="en-US" sz="2800" dirty="0" smtClean="0">
                <a:latin typeface="標楷體" pitchFamily="65" charset="-120"/>
                <a:hlinkClick r:id="rId4" action="ppaction://hlinksldjump"/>
              </a:rPr>
              <a:t>參</a:t>
            </a:r>
            <a:r>
              <a:rPr lang="zh-TW" altLang="en-US" sz="2800" dirty="0" smtClean="0">
                <a:latin typeface="標楷體" pitchFamily="65" charset="-120"/>
              </a:rPr>
              <a:t>、出勤規定</a:t>
            </a:r>
          </a:p>
          <a:p>
            <a:pPr eaLnBrk="1" hangingPunct="1">
              <a:lnSpc>
                <a:spcPct val="90000"/>
              </a:lnSpc>
              <a:buNone/>
            </a:pPr>
            <a:r>
              <a:rPr lang="zh-TW" altLang="en-US" sz="2800" dirty="0" smtClean="0">
                <a:latin typeface="標楷體" pitchFamily="65" charset="-120"/>
                <a:hlinkClick r:id="rId5" action="ppaction://hlinksldjump"/>
              </a:rPr>
              <a:t>肆</a:t>
            </a:r>
            <a:r>
              <a:rPr lang="zh-TW" altLang="en-US" sz="2800" dirty="0" smtClean="0">
                <a:latin typeface="標楷體" pitchFamily="65" charset="-120"/>
              </a:rPr>
              <a:t>、晉級</a:t>
            </a:r>
          </a:p>
          <a:p>
            <a:pPr eaLnBrk="1" hangingPunct="1">
              <a:lnSpc>
                <a:spcPct val="90000"/>
              </a:lnSpc>
              <a:buNone/>
            </a:pPr>
            <a:r>
              <a:rPr lang="zh-TW" altLang="en-US" sz="2800" dirty="0" smtClean="0">
                <a:latin typeface="標楷體" pitchFamily="65" charset="-120"/>
                <a:hlinkClick r:id="rId6" action="ppaction://hlinksldjump"/>
              </a:rPr>
              <a:t>伍</a:t>
            </a:r>
            <a:r>
              <a:rPr lang="zh-TW" altLang="en-US" sz="2800" dirty="0" smtClean="0">
                <a:latin typeface="標楷體" pitchFamily="65" charset="-120"/>
              </a:rPr>
              <a:t>、適任性評量</a:t>
            </a:r>
          </a:p>
          <a:p>
            <a:pPr marL="0" indent="0" eaLnBrk="1" hangingPunct="1">
              <a:lnSpc>
                <a:spcPct val="90000"/>
              </a:lnSpc>
              <a:buNone/>
            </a:pPr>
            <a:r>
              <a:rPr lang="zh-TW" altLang="en-US" sz="2800" dirty="0">
                <a:latin typeface="標楷體" pitchFamily="65" charset="-120"/>
                <a:hlinkClick r:id="rId7" action="ppaction://hlinksldjump"/>
              </a:rPr>
              <a:t>陸</a:t>
            </a:r>
            <a:r>
              <a:rPr lang="zh-TW" altLang="en-US" sz="2400" dirty="0" smtClean="0">
                <a:latin typeface="標楷體" pitchFamily="65" charset="-120"/>
              </a:rPr>
              <a:t>、</a:t>
            </a:r>
            <a:r>
              <a:rPr lang="zh-TW" altLang="en-US" sz="2800" dirty="0" smtClean="0">
                <a:latin typeface="標楷體" pitchFamily="65" charset="-120"/>
              </a:rPr>
              <a:t>升</a:t>
            </a:r>
            <a:r>
              <a:rPr lang="zh-TW" altLang="en-US" sz="2800" dirty="0">
                <a:latin typeface="標楷體" pitchFamily="65" charset="-120"/>
              </a:rPr>
              <a:t>等</a:t>
            </a:r>
          </a:p>
          <a:p>
            <a:pPr marL="0" indent="0" eaLnBrk="1" hangingPunct="1">
              <a:lnSpc>
                <a:spcPct val="90000"/>
              </a:lnSpc>
              <a:buNone/>
            </a:pPr>
            <a:endParaRPr lang="en-US" altLang="zh-TW" sz="2600"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a:t>
            </a:fld>
            <a:endParaRPr lang="en-US" altLang="zh-TW"/>
          </a:p>
        </p:txBody>
      </p:sp>
      <p:sp>
        <p:nvSpPr>
          <p:cNvPr id="5" name="Rectangle 3"/>
          <p:cNvSpPr txBox="1">
            <a:spLocks noRot="1" noChangeArrowheads="1"/>
          </p:cNvSpPr>
          <p:nvPr/>
        </p:nvSpPr>
        <p:spPr bwMode="auto">
          <a:xfrm>
            <a:off x="5287516" y="1556792"/>
            <a:ext cx="422338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5856"/>
              </a:buClr>
              <a:buSzPct val="110000"/>
              <a:buFont typeface="Wingdings" pitchFamily="2" charset="2"/>
              <a:buChar char="§"/>
              <a:defRPr kumimoji="1" sz="2800">
                <a:solidFill>
                  <a:srgbClr val="000000"/>
                </a:solidFill>
                <a:latin typeface="+mn-lt"/>
                <a:ea typeface="+mn-ea"/>
              </a:defRPr>
            </a:lvl2pPr>
            <a:lvl3pPr marL="1143000" indent="-228600" algn="l" rtl="0" eaLnBrk="0" fontAlgn="base" hangingPunct="0">
              <a:spcBef>
                <a:spcPct val="20000"/>
              </a:spcBef>
              <a:spcAft>
                <a:spcPct val="0"/>
              </a:spcAft>
              <a:buClr>
                <a:schemeClr val="tx2"/>
              </a:buClr>
              <a:buSzPct val="105000"/>
              <a:buFont typeface="Wingdings" pitchFamily="2" charset="2"/>
              <a:buChar char=""/>
              <a:defRPr kumimoji="1" sz="2400">
                <a:solidFill>
                  <a:srgbClr val="000000"/>
                </a:solidFill>
                <a:latin typeface="+mn-lt"/>
                <a:ea typeface="+mn-ea"/>
              </a:defRPr>
            </a:lvl3pPr>
            <a:lvl4pPr marL="1600200" indent="-228600" algn="l" rtl="0" eaLnBrk="0" fontAlgn="base" hangingPunct="0">
              <a:spcBef>
                <a:spcPct val="20000"/>
              </a:spcBef>
              <a:spcAft>
                <a:spcPct val="0"/>
              </a:spcAft>
              <a:buClr>
                <a:srgbClr val="000000"/>
              </a:buClr>
              <a:buSzPct val="95000"/>
              <a:buFont typeface="Wingdings" pitchFamily="2" charset="2"/>
              <a:buChar char="ú"/>
              <a:defRPr kumimoji="1" sz="2000">
                <a:solidFill>
                  <a:srgbClr val="000000"/>
                </a:solidFill>
                <a:latin typeface="+mn-lt"/>
                <a:ea typeface="+mn-ea"/>
              </a:defRPr>
            </a:lvl4pPr>
            <a:lvl5pPr marL="2057400" indent="-228600" algn="l" rtl="0" eaLnBrk="0" fontAlgn="base" hangingPunct="0">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5pPr>
            <a:lvl6pPr marL="25146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6pPr>
            <a:lvl7pPr marL="29718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7pPr>
            <a:lvl8pPr marL="34290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8pPr>
            <a:lvl9pPr marL="38862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9pPr>
          </a:lstStyle>
          <a:p>
            <a:pPr eaLnBrk="1" hangingPunct="1">
              <a:lnSpc>
                <a:spcPct val="90000"/>
              </a:lnSpc>
              <a:buFont typeface="Wingdings" pitchFamily="2" charset="2"/>
              <a:buNone/>
            </a:pPr>
            <a:r>
              <a:rPr lang="zh-TW" altLang="en-US" sz="2800" kern="0" dirty="0" smtClean="0">
                <a:latin typeface="標楷體" pitchFamily="65" charset="-120"/>
                <a:hlinkClick r:id="rId8" action="ppaction://hlinksldjump"/>
              </a:rPr>
              <a:t>柒</a:t>
            </a:r>
            <a:r>
              <a:rPr lang="zh-TW" altLang="en-US" sz="2800" kern="0" dirty="0" smtClean="0">
                <a:latin typeface="標楷體" pitchFamily="65" charset="-120"/>
              </a:rPr>
              <a:t>、參加學術會議</a:t>
            </a:r>
          </a:p>
          <a:p>
            <a:pPr eaLnBrk="1" hangingPunct="1">
              <a:lnSpc>
                <a:spcPct val="90000"/>
              </a:lnSpc>
              <a:buFont typeface="Wingdings" pitchFamily="2" charset="2"/>
              <a:buNone/>
            </a:pPr>
            <a:r>
              <a:rPr lang="zh-TW" altLang="en-US" sz="2800" kern="0" dirty="0" smtClean="0">
                <a:latin typeface="標楷體" pitchFamily="65" charset="-120"/>
                <a:hlinkClick r:id="rId9" action="ppaction://hlinksldjump"/>
              </a:rPr>
              <a:t>捌</a:t>
            </a:r>
            <a:r>
              <a:rPr lang="zh-TW" altLang="en-US" sz="2800" kern="0" dirty="0" smtClean="0">
                <a:latin typeface="標楷體" pitchFamily="65" charset="-120"/>
              </a:rPr>
              <a:t>、婚喪賀奠</a:t>
            </a:r>
          </a:p>
          <a:p>
            <a:pPr eaLnBrk="1" hangingPunct="1">
              <a:lnSpc>
                <a:spcPct val="90000"/>
              </a:lnSpc>
              <a:buFont typeface="Wingdings" pitchFamily="2" charset="2"/>
              <a:buNone/>
            </a:pPr>
            <a:r>
              <a:rPr lang="zh-TW" altLang="en-US" sz="2800" kern="0" dirty="0" smtClean="0">
                <a:hlinkClick r:id="rId10" action="ppaction://hlinksldjump"/>
              </a:rPr>
              <a:t>玖</a:t>
            </a:r>
            <a:r>
              <a:rPr lang="zh-TW" altLang="en-US" sz="2800" kern="0" dirty="0" smtClean="0"/>
              <a:t>、就醫長庚醫院優待</a:t>
            </a:r>
          </a:p>
          <a:p>
            <a:pPr eaLnBrk="1" hangingPunct="1">
              <a:lnSpc>
                <a:spcPct val="90000"/>
              </a:lnSpc>
              <a:buFont typeface="Wingdings" pitchFamily="2" charset="2"/>
              <a:buNone/>
            </a:pPr>
            <a:r>
              <a:rPr lang="zh-TW" altLang="en-US" sz="2800" kern="0" dirty="0" smtClean="0">
                <a:hlinkClick r:id="rId11" action="ppaction://hlinksldjump"/>
              </a:rPr>
              <a:t>拾</a:t>
            </a:r>
            <a:r>
              <a:rPr lang="zh-TW" altLang="en-US" sz="2800" kern="0" dirty="0" smtClean="0"/>
              <a:t>、退休</a:t>
            </a:r>
            <a:endParaRPr lang="en-US" altLang="zh-TW" sz="2800" kern="0" dirty="0" smtClean="0"/>
          </a:p>
          <a:p>
            <a:pPr eaLnBrk="1" hangingPunct="1">
              <a:lnSpc>
                <a:spcPct val="90000"/>
              </a:lnSpc>
              <a:buFont typeface="Wingdings" pitchFamily="2" charset="2"/>
              <a:buNone/>
            </a:pPr>
            <a:r>
              <a:rPr lang="zh-TW" altLang="en-US" sz="2800" kern="0" dirty="0" smtClean="0">
                <a:hlinkClick r:id="rId12" action="ppaction://hlinksldjump"/>
              </a:rPr>
              <a:t>拾</a:t>
            </a:r>
            <a:r>
              <a:rPr lang="zh-TW" altLang="en-US" sz="2800" u="sng" kern="0" dirty="0" smtClean="0">
                <a:solidFill>
                  <a:srgbClr val="FF6600"/>
                </a:solidFill>
                <a:hlinkClick r:id="rId12" action="ppaction://hlinksldjump"/>
              </a:rPr>
              <a:t>壹</a:t>
            </a:r>
            <a:r>
              <a:rPr lang="zh-TW" altLang="en-US" sz="2800" dirty="0" smtClean="0"/>
              <a:t>、研究助理管理</a:t>
            </a:r>
            <a:endParaRPr lang="en-US" altLang="zh-TW" sz="2800" dirty="0" smtClean="0"/>
          </a:p>
          <a:p>
            <a:pPr eaLnBrk="1" hangingPunct="1">
              <a:lnSpc>
                <a:spcPct val="90000"/>
              </a:lnSpc>
              <a:buNone/>
            </a:pPr>
            <a:r>
              <a:rPr lang="zh-TW" altLang="en-US" sz="2800" u="sng" kern="0" dirty="0">
                <a:solidFill>
                  <a:srgbClr val="FF6600"/>
                </a:solidFill>
                <a:hlinkClick r:id="rId13" action="ppaction://hlinksldjump"/>
              </a:rPr>
              <a:t>拾貳</a:t>
            </a:r>
            <a:r>
              <a:rPr lang="zh-TW" altLang="en-US" sz="2800" dirty="0" smtClean="0"/>
              <a:t>、新進教師服務網</a:t>
            </a:r>
            <a:endParaRPr lang="zh-TW" altLang="en-US" sz="2800" dirty="0"/>
          </a:p>
          <a:p>
            <a:pPr eaLnBrk="1" hangingPunct="1">
              <a:lnSpc>
                <a:spcPct val="90000"/>
              </a:lnSpc>
            </a:pPr>
            <a:endParaRPr lang="en-US" altLang="zh-TW" sz="2600" kern="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適</a:t>
            </a:r>
            <a:r>
              <a:rPr lang="zh-TW" altLang="en-US" dirty="0" smtClean="0"/>
              <a:t>任性</a:t>
            </a:r>
            <a:r>
              <a:rPr lang="zh-TW" altLang="zh-TW" dirty="0" smtClean="0"/>
              <a:t>評量</a:t>
            </a:r>
            <a:r>
              <a:rPr lang="zh-TW" altLang="en-US" dirty="0" smtClean="0"/>
              <a:t> </a:t>
            </a:r>
            <a:r>
              <a:rPr lang="zh-TW" altLang="zh-TW" dirty="0" smtClean="0">
                <a:solidFill>
                  <a:srgbClr val="C00000"/>
                </a:solidFill>
              </a:rPr>
              <a:t>作業流程</a:t>
            </a:r>
            <a:r>
              <a:rPr lang="en-US" altLang="zh-TW" dirty="0" smtClean="0">
                <a:solidFill>
                  <a:srgbClr val="C00000"/>
                </a:solidFill>
              </a:rPr>
              <a:t>(</a:t>
            </a:r>
            <a:r>
              <a:rPr lang="zh-TW" altLang="en-US" dirty="0" smtClean="0">
                <a:solidFill>
                  <a:srgbClr val="C00000"/>
                </a:solidFill>
              </a:rPr>
              <a:t>一般教師</a:t>
            </a:r>
            <a:r>
              <a:rPr lang="en-US" altLang="zh-TW" dirty="0" smtClean="0">
                <a:solidFill>
                  <a:srgbClr val="C00000"/>
                </a:solidFill>
              </a:rPr>
              <a:t>)</a:t>
            </a:r>
            <a:endParaRPr lang="zh-TW" altLang="en-US" dirty="0">
              <a:solidFill>
                <a:srgbClr val="C00000"/>
              </a:solidFill>
            </a:endParaRPr>
          </a:p>
        </p:txBody>
      </p:sp>
      <p:sp>
        <p:nvSpPr>
          <p:cNvPr id="3" name="內容版面配置區 2"/>
          <p:cNvSpPr>
            <a:spLocks noGrp="1"/>
          </p:cNvSpPr>
          <p:nvPr>
            <p:ph idx="1"/>
          </p:nvPr>
        </p:nvSpPr>
        <p:spPr/>
        <p:txBody>
          <a:bodyPr/>
          <a:lstStyle/>
          <a:p>
            <a:r>
              <a:rPr lang="zh-TW" altLang="zh-TW" dirty="0" smtClean="0"/>
              <a:t>人事室於每年二月公告評量對象</a:t>
            </a:r>
            <a:r>
              <a:rPr lang="zh-TW" altLang="en-US" dirty="0" smtClean="0"/>
              <a:t>。</a:t>
            </a:r>
            <a:endParaRPr lang="en-US" altLang="zh-TW" dirty="0" smtClean="0"/>
          </a:p>
          <a:p>
            <a:r>
              <a:rPr lang="zh-TW" altLang="zh-TW" dirty="0" smtClean="0"/>
              <a:t>受評教師</a:t>
            </a:r>
            <a:r>
              <a:rPr lang="zh-TW" altLang="en-US" dirty="0" smtClean="0"/>
              <a:t>至</a:t>
            </a:r>
            <a:r>
              <a:rPr lang="zh-TW" altLang="zh-TW" dirty="0" smtClean="0"/>
              <a:t>「</a:t>
            </a:r>
            <a:r>
              <a:rPr lang="zh-TW" altLang="en-US" dirty="0" smtClean="0"/>
              <a:t>教師</a:t>
            </a:r>
            <a:r>
              <a:rPr lang="zh-TW" altLang="zh-TW" dirty="0" smtClean="0"/>
              <a:t>適任性評</a:t>
            </a:r>
            <a:r>
              <a:rPr lang="zh-TW" altLang="en-US" dirty="0" smtClean="0"/>
              <a:t>資料彙整系統</a:t>
            </a:r>
            <a:r>
              <a:rPr lang="zh-TW" altLang="zh-TW" dirty="0" smtClean="0"/>
              <a:t>」填寫並檢附相關文件</a:t>
            </a:r>
            <a:r>
              <a:rPr lang="zh-TW" altLang="en-US" dirty="0" smtClean="0"/>
              <a:t>。</a:t>
            </a:r>
            <a:endParaRPr lang="en-US" altLang="zh-TW" dirty="0" smtClean="0"/>
          </a:p>
          <a:p>
            <a:r>
              <a:rPr lang="zh-TW" altLang="zh-TW" dirty="0" smtClean="0"/>
              <a:t>系所主管初核，院教評會複核，再送回人事室彙總提報</a:t>
            </a:r>
            <a:r>
              <a:rPr lang="zh-TW" altLang="en-US" dirty="0" smtClean="0"/>
              <a:t>校教評會</a:t>
            </a:r>
            <a:r>
              <a:rPr lang="zh-TW" altLang="zh-TW" dirty="0" smtClean="0"/>
              <a:t>。</a:t>
            </a:r>
            <a:endParaRPr lang="en-US" altLang="zh-TW" dirty="0" smtClean="0"/>
          </a:p>
          <a:p>
            <a:r>
              <a:rPr lang="zh-TW" altLang="en-US" dirty="0" smtClean="0"/>
              <a:t>路徑：</a:t>
            </a:r>
            <a:r>
              <a:rPr lang="zh-TW" altLang="en-US" sz="3000" dirty="0" smtClean="0"/>
              <a:t>長庚大學校務資訊系統</a:t>
            </a:r>
            <a:r>
              <a:rPr lang="en-US" altLang="zh-TW" sz="3000" dirty="0" smtClean="0"/>
              <a:t>&gt;(A)</a:t>
            </a:r>
            <a:r>
              <a:rPr lang="zh-TW" altLang="en-US" sz="3000" dirty="0" smtClean="0"/>
              <a:t>各項申請</a:t>
            </a:r>
            <a:r>
              <a:rPr lang="en-US" altLang="zh-TW" sz="3000" dirty="0" smtClean="0"/>
              <a:t>/</a:t>
            </a:r>
            <a:r>
              <a:rPr lang="zh-TW" altLang="en-US" sz="3000" dirty="0" smtClean="0"/>
              <a:t>查詢</a:t>
            </a:r>
            <a:endParaRPr lang="en-US" altLang="zh-TW" sz="3000" dirty="0" smtClean="0"/>
          </a:p>
          <a:p>
            <a:pPr marL="0" indent="0">
              <a:buNone/>
            </a:pPr>
            <a:r>
              <a:rPr lang="zh-TW" altLang="en-US" sz="3000" dirty="0" smtClean="0"/>
              <a:t>            </a:t>
            </a:r>
            <a:r>
              <a:rPr lang="en-US" altLang="zh-TW" sz="3000" dirty="0" smtClean="0"/>
              <a:t>&gt;</a:t>
            </a:r>
            <a:r>
              <a:rPr lang="zh-TW" altLang="en-US" sz="3000" dirty="0" smtClean="0"/>
              <a:t>教師</a:t>
            </a:r>
            <a:r>
              <a:rPr lang="zh-TW" altLang="en-US" sz="3000" dirty="0"/>
              <a:t>適任性評量資料彙整系統 </a:t>
            </a:r>
            <a:endParaRPr lang="zh-TW" altLang="zh-TW" sz="3000"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20</a:t>
            </a:fld>
            <a:endParaRPr lang="en-US" altLang="zh-TW"/>
          </a:p>
        </p:txBody>
      </p:sp>
    </p:spTree>
    <p:extLst>
      <p:ext uri="{BB962C8B-B14F-4D97-AF65-F5344CB8AC3E}">
        <p14:creationId xmlns:p14="http://schemas.microsoft.com/office/powerpoint/2010/main" val="212953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適任性</a:t>
            </a:r>
            <a:r>
              <a:rPr lang="zh-TW" altLang="zh-TW" dirty="0" smtClean="0"/>
              <a:t>評量</a:t>
            </a:r>
            <a:r>
              <a:rPr lang="zh-TW" altLang="en-US" dirty="0" smtClean="0"/>
              <a:t> </a:t>
            </a:r>
            <a:r>
              <a:rPr lang="zh-TW" altLang="zh-TW" dirty="0" smtClean="0">
                <a:solidFill>
                  <a:srgbClr val="C00000"/>
                </a:solidFill>
              </a:rPr>
              <a:t>作業</a:t>
            </a:r>
            <a:r>
              <a:rPr lang="zh-TW" altLang="zh-TW" dirty="0">
                <a:solidFill>
                  <a:srgbClr val="C00000"/>
                </a:solidFill>
              </a:rPr>
              <a:t>流程</a:t>
            </a:r>
            <a:r>
              <a:rPr lang="en-US" altLang="zh-TW" dirty="0" smtClean="0">
                <a:solidFill>
                  <a:srgbClr val="C00000"/>
                </a:solidFill>
              </a:rPr>
              <a:t>(</a:t>
            </a:r>
            <a:r>
              <a:rPr lang="zh-TW" altLang="en-US" dirty="0" smtClean="0">
                <a:solidFill>
                  <a:srgbClr val="C00000"/>
                </a:solidFill>
              </a:rPr>
              <a:t>臨床教師</a:t>
            </a:r>
            <a:r>
              <a:rPr lang="en-US" altLang="zh-TW" dirty="0">
                <a:solidFill>
                  <a:srgbClr val="C00000"/>
                </a:solidFill>
              </a:rPr>
              <a:t>)</a:t>
            </a:r>
            <a:endParaRPr lang="zh-TW" altLang="en-US" dirty="0">
              <a:solidFill>
                <a:srgbClr val="C00000"/>
              </a:solidFill>
            </a:endParaRPr>
          </a:p>
        </p:txBody>
      </p:sp>
      <p:sp>
        <p:nvSpPr>
          <p:cNvPr id="3" name="內容版面配置區 2"/>
          <p:cNvSpPr>
            <a:spLocks noGrp="1"/>
          </p:cNvSpPr>
          <p:nvPr>
            <p:ph idx="1"/>
          </p:nvPr>
        </p:nvSpPr>
        <p:spPr/>
        <p:txBody>
          <a:bodyPr/>
          <a:lstStyle/>
          <a:p>
            <a:r>
              <a:rPr lang="zh-TW" altLang="zh-TW" dirty="0"/>
              <a:t>人事室於每年二月公告評量</a:t>
            </a:r>
            <a:r>
              <a:rPr lang="zh-TW" altLang="zh-TW" dirty="0" smtClean="0"/>
              <a:t>對象</a:t>
            </a:r>
            <a:r>
              <a:rPr lang="zh-TW" altLang="en-US" dirty="0" smtClean="0"/>
              <a:t>至各院區教學部及人資部。</a:t>
            </a:r>
            <a:endParaRPr lang="en-US" altLang="zh-TW" dirty="0" smtClean="0"/>
          </a:p>
          <a:p>
            <a:r>
              <a:rPr lang="zh-TW" altLang="en-US" dirty="0" smtClean="0"/>
              <a:t>院區教學部通知各專科秘書受評名單。</a:t>
            </a:r>
            <a:endParaRPr lang="en-US" altLang="zh-TW" dirty="0" smtClean="0"/>
          </a:p>
          <a:p>
            <a:r>
              <a:rPr lang="zh-TW" altLang="en-US" dirty="0" smtClean="0"/>
              <a:t>受</a:t>
            </a:r>
            <a:r>
              <a:rPr lang="zh-TW" altLang="en-US" dirty="0"/>
              <a:t>評</a:t>
            </a:r>
            <a:r>
              <a:rPr lang="zh-TW" altLang="en-US" dirty="0" smtClean="0"/>
              <a:t>教師填</a:t>
            </a:r>
            <a:r>
              <a:rPr lang="zh-TW" altLang="en-US" dirty="0"/>
              <a:t>具「臨床教師適任性評量教學評核</a:t>
            </a:r>
            <a:r>
              <a:rPr lang="zh-TW" altLang="en-US" dirty="0" smtClean="0"/>
              <a:t>表」、</a:t>
            </a:r>
            <a:r>
              <a:rPr lang="zh-TW" altLang="en-US" dirty="0"/>
              <a:t>「臨床教師適任性評量論文評核表」及</a:t>
            </a:r>
            <a:r>
              <a:rPr lang="zh-TW" altLang="zh-TW" dirty="0" smtClean="0"/>
              <a:t>檢</a:t>
            </a:r>
            <a:r>
              <a:rPr lang="zh-TW" altLang="zh-TW" dirty="0"/>
              <a:t>附相關</a:t>
            </a:r>
            <a:r>
              <a:rPr lang="zh-TW" altLang="zh-TW" dirty="0" smtClean="0"/>
              <a:t>文件後，</a:t>
            </a:r>
            <a:r>
              <a:rPr lang="zh-TW" altLang="en-US" dirty="0" smtClean="0"/>
              <a:t>寄回本校任教系所。</a:t>
            </a:r>
            <a:endParaRPr lang="en-US" altLang="zh-TW" dirty="0" smtClean="0"/>
          </a:p>
          <a:p>
            <a:r>
              <a:rPr lang="zh-TW" altLang="zh-TW" dirty="0" smtClean="0"/>
              <a:t>由</a:t>
            </a:r>
            <a:r>
              <a:rPr lang="zh-TW" altLang="zh-TW" dirty="0"/>
              <a:t>系所主管初核，院教評會複核，再送回人事室彙總</a:t>
            </a:r>
            <a:r>
              <a:rPr lang="zh-TW" altLang="zh-TW" dirty="0" smtClean="0"/>
              <a:t>提報</a:t>
            </a:r>
            <a:r>
              <a:rPr lang="zh-TW" altLang="en-US" dirty="0" smtClean="0"/>
              <a:t>校教評會</a:t>
            </a:r>
            <a:r>
              <a:rPr lang="zh-TW" altLang="zh-TW" dirty="0" smtClean="0"/>
              <a:t>。</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21</a:t>
            </a:fld>
            <a:endParaRPr lang="en-US" altLang="zh-TW"/>
          </a:p>
        </p:txBody>
      </p:sp>
    </p:spTree>
    <p:extLst>
      <p:ext uri="{BB962C8B-B14F-4D97-AF65-F5344CB8AC3E}">
        <p14:creationId xmlns:p14="http://schemas.microsoft.com/office/powerpoint/2010/main" val="1233026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476672"/>
            <a:ext cx="9607550" cy="914400"/>
          </a:xfrm>
        </p:spPr>
        <p:txBody>
          <a:bodyPr/>
          <a:lstStyle/>
          <a:p>
            <a:pPr eaLnBrk="1" hangingPunct="1"/>
            <a:r>
              <a:rPr lang="zh-TW" altLang="en-US" dirty="0" smtClean="0">
                <a:latin typeface="Times New Roman" pitchFamily="18" charset="0"/>
              </a:rPr>
              <a:t>適任性評量 </a:t>
            </a:r>
            <a:r>
              <a:rPr lang="zh-TW" altLang="en-US" dirty="0" smtClean="0">
                <a:solidFill>
                  <a:srgbClr val="C00000"/>
                </a:solidFill>
                <a:latin typeface="Times New Roman" charset="0"/>
                <a:ea typeface="標楷體" charset="0"/>
              </a:rPr>
              <a:t>分類</a:t>
            </a:r>
            <a:r>
              <a:rPr lang="en-US" altLang="zh-TW" dirty="0" smtClean="0">
                <a:solidFill>
                  <a:srgbClr val="C00000"/>
                </a:solidFill>
                <a:latin typeface="Times New Roman" charset="0"/>
                <a:ea typeface="標楷體" charset="0"/>
              </a:rPr>
              <a:t>(</a:t>
            </a:r>
            <a:r>
              <a:rPr lang="zh-TW" altLang="en-US" dirty="0" smtClean="0">
                <a:solidFill>
                  <a:srgbClr val="C00000"/>
                </a:solidFill>
                <a:latin typeface="Times New Roman" charset="0"/>
                <a:ea typeface="標楷體" charset="0"/>
              </a:rPr>
              <a:t>一般教師</a:t>
            </a:r>
            <a:r>
              <a:rPr lang="en-US" altLang="zh-TW" dirty="0" smtClean="0">
                <a:solidFill>
                  <a:srgbClr val="C00000"/>
                </a:solidFill>
                <a:latin typeface="Times New Roman" charset="0"/>
                <a:ea typeface="標楷體" charset="0"/>
              </a:rPr>
              <a:t>)</a:t>
            </a:r>
            <a:endParaRPr lang="en-US" altLang="zh-TW" dirty="0" smtClean="0">
              <a:solidFill>
                <a:srgbClr val="C00000"/>
              </a:solidFill>
            </a:endParaRPr>
          </a:p>
        </p:txBody>
      </p:sp>
      <p:sp>
        <p:nvSpPr>
          <p:cNvPr id="15363" name="Rectangle 3"/>
          <p:cNvSpPr>
            <a:spLocks noGrp="1" noRot="1" noChangeArrowheads="1"/>
          </p:cNvSpPr>
          <p:nvPr>
            <p:ph type="body" idx="1"/>
          </p:nvPr>
        </p:nvSpPr>
        <p:spPr>
          <a:xfrm>
            <a:off x="318965" y="1412777"/>
            <a:ext cx="9607550" cy="4575175"/>
          </a:xfrm>
        </p:spPr>
        <p:txBody>
          <a:bodyPr/>
          <a:lstStyle/>
          <a:p>
            <a:pPr eaLnBrk="1" hangingPunct="1"/>
            <a:r>
              <a:rPr lang="zh-TW" altLang="en-US" dirty="0" smtClean="0">
                <a:latin typeface="標楷體" charset="0"/>
                <a:ea typeface="標楷體" charset="0"/>
              </a:rPr>
              <a:t>教師評量分成</a:t>
            </a:r>
            <a:r>
              <a:rPr lang="zh-TW" altLang="en-US" b="1" dirty="0" smtClean="0">
                <a:solidFill>
                  <a:srgbClr val="660066"/>
                </a:solidFill>
                <a:latin typeface="標楷體" charset="0"/>
                <a:ea typeface="標楷體" charset="0"/>
              </a:rPr>
              <a:t>研究型</a:t>
            </a:r>
            <a:r>
              <a:rPr lang="zh-TW" altLang="en-US" dirty="0" smtClean="0">
                <a:latin typeface="標楷體" charset="0"/>
                <a:ea typeface="標楷體" charset="0"/>
              </a:rPr>
              <a:t>及</a:t>
            </a:r>
            <a:r>
              <a:rPr lang="zh-TW" altLang="en-US" b="1" dirty="0" smtClean="0">
                <a:solidFill>
                  <a:srgbClr val="660066"/>
                </a:solidFill>
                <a:latin typeface="標楷體" charset="0"/>
                <a:ea typeface="標楷體" charset="0"/>
              </a:rPr>
              <a:t>教學型</a:t>
            </a:r>
            <a:r>
              <a:rPr lang="zh-TW" altLang="en-US" dirty="0" smtClean="0">
                <a:latin typeface="標楷體" charset="0"/>
                <a:ea typeface="標楷體" charset="0"/>
              </a:rPr>
              <a:t>兩類。</a:t>
            </a:r>
            <a:endParaRPr lang="en-US" altLang="zh-TW" dirty="0">
              <a:latin typeface="標楷體" charset="0"/>
              <a:ea typeface="標楷體" charset="0"/>
            </a:endParaRPr>
          </a:p>
          <a:p>
            <a:pPr eaLnBrk="1" hangingPunct="1"/>
            <a:r>
              <a:rPr lang="zh-TW" altLang="en-US" dirty="0">
                <a:latin typeface="標楷體" charset="0"/>
                <a:ea typeface="標楷體" charset="0"/>
              </a:rPr>
              <a:t>非學院類教師、以及學院類符合下列各</a:t>
            </a:r>
            <a:r>
              <a:rPr lang="zh-TW" altLang="en-US" dirty="0" smtClean="0">
                <a:latin typeface="標楷體" charset="0"/>
                <a:ea typeface="標楷體" charset="0"/>
              </a:rPr>
              <a:t>條件</a:t>
            </a:r>
            <a:r>
              <a:rPr lang="zh-TW" altLang="zh-TW" b="1" dirty="0">
                <a:solidFill>
                  <a:srgbClr val="7030A0"/>
                </a:solidFill>
              </a:rPr>
              <a:t>兩項</a:t>
            </a:r>
            <a:r>
              <a:rPr lang="en-US" altLang="zh-TW" b="1" dirty="0">
                <a:solidFill>
                  <a:srgbClr val="7030A0"/>
                </a:solidFill>
              </a:rPr>
              <a:t>(</a:t>
            </a:r>
            <a:r>
              <a:rPr lang="zh-TW" altLang="zh-TW" b="1" dirty="0">
                <a:solidFill>
                  <a:srgbClr val="7030A0"/>
                </a:solidFill>
              </a:rPr>
              <a:t>含</a:t>
            </a:r>
            <a:r>
              <a:rPr lang="en-US" altLang="zh-TW" b="1" dirty="0">
                <a:solidFill>
                  <a:srgbClr val="7030A0"/>
                </a:solidFill>
              </a:rPr>
              <a:t>)</a:t>
            </a:r>
            <a:r>
              <a:rPr lang="zh-TW" altLang="zh-TW" b="1" dirty="0">
                <a:solidFill>
                  <a:srgbClr val="7030A0"/>
                </a:solidFill>
              </a:rPr>
              <a:t>以上</a:t>
            </a:r>
            <a:r>
              <a:rPr lang="zh-TW" altLang="en-US" dirty="0" smtClean="0">
                <a:latin typeface="標楷體" charset="0"/>
                <a:ea typeface="標楷體" charset="0"/>
              </a:rPr>
              <a:t>之</a:t>
            </a:r>
            <a:r>
              <a:rPr lang="zh-TW" altLang="en-US" dirty="0">
                <a:latin typeface="標楷體" charset="0"/>
                <a:ea typeface="標楷體" charset="0"/>
              </a:rPr>
              <a:t>教師，得選擇以教學服務路徑受評，</a:t>
            </a:r>
            <a:r>
              <a:rPr lang="zh-TW" altLang="en-US" dirty="0" smtClean="0">
                <a:latin typeface="標楷體" charset="0"/>
                <a:ea typeface="標楷體" charset="0"/>
              </a:rPr>
              <a:t>其餘教師則依研究路徑受評。</a:t>
            </a:r>
            <a:endParaRPr lang="zh-TW" altLang="en-US" dirty="0">
              <a:latin typeface="標楷體" charset="0"/>
              <a:ea typeface="標楷體" charset="0"/>
            </a:endParaRPr>
          </a:p>
          <a:p>
            <a:pPr lvl="1" eaLnBrk="1" hangingPunct="1">
              <a:spcBef>
                <a:spcPts val="600"/>
              </a:spcBef>
              <a:buClr>
                <a:srgbClr val="FF6600"/>
              </a:buClr>
              <a:buSzPct val="100000"/>
              <a:buFont typeface="Wingdings" charset="0"/>
              <a:buChar char="Ø"/>
            </a:pPr>
            <a:r>
              <a:rPr lang="zh-TW" altLang="en-US" sz="3200" dirty="0" smtClean="0">
                <a:latin typeface="標楷體" charset="0"/>
                <a:ea typeface="標楷體" charset="0"/>
              </a:rPr>
              <a:t>於本校本職</a:t>
            </a:r>
            <a:r>
              <a:rPr lang="zh-TW" altLang="en-US" sz="3200" dirty="0">
                <a:latin typeface="標楷體" charset="0"/>
                <a:ea typeface="標楷體" charset="0"/>
              </a:rPr>
              <a:t>後</a:t>
            </a:r>
            <a:r>
              <a:rPr lang="zh-TW" altLang="en-US" sz="3200" dirty="0" smtClean="0">
                <a:latin typeface="標楷體" charset="0"/>
                <a:ea typeface="標楷體" charset="0"/>
              </a:rPr>
              <a:t>年資</a:t>
            </a:r>
            <a:r>
              <a:rPr lang="zh-TW" altLang="en-US" sz="3200" dirty="0">
                <a:latin typeface="標楷體" charset="0"/>
                <a:ea typeface="標楷體" charset="0"/>
              </a:rPr>
              <a:t>七年</a:t>
            </a:r>
            <a:r>
              <a:rPr lang="zh-TW" altLang="en-US" sz="3200" dirty="0" smtClean="0">
                <a:latin typeface="標楷體" charset="0"/>
                <a:ea typeface="標楷體" charset="0"/>
              </a:rPr>
              <a:t>以上</a:t>
            </a:r>
            <a:r>
              <a:rPr lang="zh-TW" altLang="en-US" sz="3200" dirty="0">
                <a:latin typeface="標楷體" charset="0"/>
                <a:ea typeface="標楷體" charset="0"/>
              </a:rPr>
              <a:t>之副教授（含）</a:t>
            </a:r>
            <a:r>
              <a:rPr lang="zh-TW" altLang="en-US" sz="3200" dirty="0" smtClean="0">
                <a:latin typeface="標楷體" charset="0"/>
                <a:ea typeface="標楷體" charset="0"/>
              </a:rPr>
              <a:t>以上教師。</a:t>
            </a:r>
            <a:endParaRPr lang="en-US" altLang="zh-TW" sz="3200" dirty="0" smtClean="0">
              <a:latin typeface="標楷體" charset="0"/>
              <a:ea typeface="標楷體" charset="0"/>
            </a:endParaRPr>
          </a:p>
          <a:p>
            <a:pPr lvl="1" eaLnBrk="1" hangingPunct="1">
              <a:spcBef>
                <a:spcPts val="600"/>
              </a:spcBef>
              <a:buClr>
                <a:srgbClr val="FF6600"/>
              </a:buClr>
              <a:buSzPct val="100000"/>
              <a:buFont typeface="Wingdings" charset="0"/>
              <a:buChar char="Ø"/>
            </a:pPr>
            <a:r>
              <a:rPr lang="zh-TW" altLang="en-US" sz="3200" dirty="0" smtClean="0">
                <a:latin typeface="標楷體" charset="0"/>
                <a:ea typeface="標楷體" charset="0"/>
              </a:rPr>
              <a:t>擔任</a:t>
            </a:r>
            <a:r>
              <a:rPr lang="zh-TW" altLang="en-US" sz="3200" dirty="0">
                <a:latin typeface="標楷體" charset="0"/>
                <a:ea typeface="標楷體" charset="0"/>
              </a:rPr>
              <a:t>二級（含</a:t>
            </a:r>
            <a:r>
              <a:rPr lang="zh-TW" altLang="en-US" sz="3200" dirty="0" smtClean="0">
                <a:latin typeface="標楷體" charset="0"/>
                <a:ea typeface="標楷體" charset="0"/>
              </a:rPr>
              <a:t>）以上行政主管三年以上教師</a:t>
            </a:r>
            <a:endParaRPr lang="en-US" altLang="zh-TW" sz="3200" dirty="0" smtClean="0">
              <a:latin typeface="標楷體" charset="0"/>
              <a:ea typeface="標楷體" charset="0"/>
            </a:endParaRPr>
          </a:p>
          <a:p>
            <a:pPr lvl="1" eaLnBrk="1" hangingPunct="1">
              <a:spcBef>
                <a:spcPts val="600"/>
              </a:spcBef>
              <a:buClr>
                <a:srgbClr val="FF6600"/>
              </a:buClr>
              <a:buSzPct val="100000"/>
              <a:buFont typeface="Wingdings" charset="0"/>
              <a:buChar char="Ø"/>
            </a:pPr>
            <a:r>
              <a:rPr lang="zh-TW" altLang="en-US" sz="3200" dirty="0" smtClean="0">
                <a:latin typeface="標楷體" charset="0"/>
                <a:ea typeface="標楷體" charset="0"/>
              </a:rPr>
              <a:t>最近三年教學意見調查達全院之前</a:t>
            </a:r>
            <a:r>
              <a:rPr lang="en-US" altLang="zh-TW" sz="3200" dirty="0" smtClean="0">
                <a:latin typeface="Times New Roman" panose="02020603050405020304" pitchFamily="18" charset="0"/>
                <a:ea typeface="標楷體" charset="0"/>
                <a:cs typeface="Times New Roman" panose="02020603050405020304" pitchFamily="18" charset="0"/>
              </a:rPr>
              <a:t>25%</a:t>
            </a:r>
            <a:r>
              <a:rPr lang="zh-TW" altLang="en-US" sz="3200" dirty="0" smtClean="0">
                <a:latin typeface="標楷體" charset="0"/>
                <a:ea typeface="標楷體" charset="0"/>
              </a:rPr>
              <a:t>或曾獲教學或輔導優良獎項者</a:t>
            </a:r>
            <a:endParaRPr lang="en-US" altLang="zh-TW" sz="3200" dirty="0" smtClean="0">
              <a:latin typeface="標楷體" charset="0"/>
              <a:ea typeface="標楷體" charset="0"/>
            </a:endParaRPr>
          </a:p>
          <a:p>
            <a:pPr eaLnBrk="1" hangingPunct="1"/>
            <a:endParaRPr lang="en-US" altLang="zh-TW" dirty="0" smtClean="0">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22</a:t>
            </a:fld>
            <a:endParaRPr lang="en-US" altLang="zh-TW"/>
          </a:p>
        </p:txBody>
      </p:sp>
    </p:spTree>
    <p:extLst>
      <p:ext uri="{BB962C8B-B14F-4D97-AF65-F5344CB8AC3E}">
        <p14:creationId xmlns:p14="http://schemas.microsoft.com/office/powerpoint/2010/main" val="385195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itchFamily="18" charset="0"/>
              </a:rPr>
              <a:t>適任性評量 </a:t>
            </a:r>
            <a:r>
              <a:rPr lang="zh-TW" altLang="en-US" dirty="0" smtClean="0">
                <a:solidFill>
                  <a:srgbClr val="C00000"/>
                </a:solidFill>
                <a:latin typeface="Times New Roman" charset="0"/>
                <a:ea typeface="標楷體" charset="0"/>
              </a:rPr>
              <a:t>評量項目</a:t>
            </a:r>
            <a:endParaRPr lang="zh-TW" altLang="en-US"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評量</a:t>
            </a:r>
            <a:r>
              <a:rPr lang="zh-TW" altLang="en-US" dirty="0">
                <a:latin typeface="標楷體" pitchFamily="65" charset="-120"/>
                <a:ea typeface="標楷體" pitchFamily="65" charset="-120"/>
              </a:rPr>
              <a:t>項目包括教學、研究，及輔導與服務三項 </a:t>
            </a:r>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23</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737441586"/>
              </p:ext>
            </p:extLst>
          </p:nvPr>
        </p:nvGraphicFramePr>
        <p:xfrm>
          <a:off x="696498" y="2708920"/>
          <a:ext cx="8747957" cy="1944216"/>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2769980">
                  <a:extLst>
                    <a:ext uri="{9D8B030D-6E8A-4147-A177-3AD203B41FA5}">
                      <a16:colId xmlns="" xmlns:a16="http://schemas.microsoft.com/office/drawing/2014/main" val="20000"/>
                    </a:ext>
                  </a:extLst>
                </a:gridCol>
                <a:gridCol w="1563870">
                  <a:extLst>
                    <a:ext uri="{9D8B030D-6E8A-4147-A177-3AD203B41FA5}">
                      <a16:colId xmlns="" xmlns:a16="http://schemas.microsoft.com/office/drawing/2014/main" val="20001"/>
                    </a:ext>
                  </a:extLst>
                </a:gridCol>
                <a:gridCol w="2487951">
                  <a:extLst>
                    <a:ext uri="{9D8B030D-6E8A-4147-A177-3AD203B41FA5}">
                      <a16:colId xmlns="" xmlns:a16="http://schemas.microsoft.com/office/drawing/2014/main" val="20002"/>
                    </a:ext>
                  </a:extLst>
                </a:gridCol>
                <a:gridCol w="1926156">
                  <a:extLst>
                    <a:ext uri="{9D8B030D-6E8A-4147-A177-3AD203B41FA5}">
                      <a16:colId xmlns="" xmlns:a16="http://schemas.microsoft.com/office/drawing/2014/main" val="20003"/>
                    </a:ext>
                  </a:extLst>
                </a:gridCol>
              </a:tblGrid>
              <a:tr h="648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3200" b="1" i="0" u="none" strike="noStrike" cap="none" normalizeH="0" baseline="0" dirty="0">
                        <a:ln>
                          <a:noFill/>
                        </a:ln>
                        <a:solidFill>
                          <a:srgbClr val="FFFFFF"/>
                        </a:solidFill>
                        <a:effectLst/>
                        <a:latin typeface="Arial" charset="0"/>
                        <a:ea typeface="標楷體" charset="0"/>
                        <a:cs typeface="標楷體"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u="none" strike="noStrike" cap="none" normalizeH="0" baseline="0" dirty="0">
                          <a:ln>
                            <a:noFill/>
                          </a:ln>
                          <a:effectLst/>
                        </a:rPr>
                        <a:t>教學</a:t>
                      </a:r>
                      <a:endParaRPr kumimoji="0" lang="zh-TW" altLang="en-US" sz="3200" b="1" i="0" u="none" strike="noStrike" cap="none" normalizeH="0" baseline="0" dirty="0">
                        <a:ln>
                          <a:noFill/>
                        </a:ln>
                        <a:solidFill>
                          <a:srgbClr val="FFFFFF"/>
                        </a:solidFill>
                        <a:effectLst/>
                        <a:latin typeface="Arial" charset="0"/>
                        <a:ea typeface="標楷體" charset="0"/>
                        <a:cs typeface="標楷體"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u="none" strike="noStrike" cap="none" normalizeH="0" baseline="0" dirty="0">
                          <a:ln>
                            <a:noFill/>
                          </a:ln>
                          <a:effectLst/>
                        </a:rPr>
                        <a:t>研究</a:t>
                      </a:r>
                      <a:endParaRPr kumimoji="0" lang="zh-TW" altLang="en-US" sz="3200" b="1" i="0" u="none" strike="noStrike" cap="none" normalizeH="0" baseline="0" dirty="0">
                        <a:ln>
                          <a:noFill/>
                        </a:ln>
                        <a:solidFill>
                          <a:srgbClr val="FFFFFF"/>
                        </a:solidFill>
                        <a:effectLst/>
                        <a:latin typeface="Arial" charset="0"/>
                        <a:ea typeface="標楷體" charset="0"/>
                        <a:cs typeface="標楷體"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u="none" strike="noStrike" cap="none" normalizeH="0" baseline="0" dirty="0">
                          <a:ln>
                            <a:noFill/>
                          </a:ln>
                          <a:effectLst/>
                        </a:rPr>
                        <a:t>服務</a:t>
                      </a:r>
                      <a:endParaRPr kumimoji="0" lang="zh-TW" altLang="en-US" sz="3200" b="1" i="0" u="none" strike="noStrike" cap="none" normalizeH="0" baseline="0" dirty="0">
                        <a:ln>
                          <a:noFill/>
                        </a:ln>
                        <a:solidFill>
                          <a:srgbClr val="FFFFFF"/>
                        </a:solidFill>
                        <a:effectLst/>
                        <a:latin typeface="Arial" charset="0"/>
                        <a:ea typeface="標楷體" charset="0"/>
                        <a:cs typeface="標楷體" charset="0"/>
                      </a:endParaRPr>
                    </a:p>
                  </a:txBody>
                  <a:tcPr horzOverflow="overflow"/>
                </a:tc>
                <a:extLst>
                  <a:ext uri="{0D108BD9-81ED-4DB2-BD59-A6C34878D82A}">
                    <a16:rowId xmlns="" xmlns:a16="http://schemas.microsoft.com/office/drawing/2014/main" val="10000"/>
                  </a:ext>
                </a:extLst>
              </a:tr>
              <a:tr h="648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u="none" strike="noStrike" cap="none" normalizeH="0" baseline="0" dirty="0">
                          <a:ln>
                            <a:noFill/>
                          </a:ln>
                          <a:solidFill>
                            <a:srgbClr val="000308"/>
                          </a:solidFill>
                          <a:effectLst/>
                        </a:rPr>
                        <a:t>研究型</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30%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60%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10%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extLst>
                  <a:ext uri="{0D108BD9-81ED-4DB2-BD59-A6C34878D82A}">
                    <a16:rowId xmlns="" xmlns:a16="http://schemas.microsoft.com/office/drawing/2014/main" val="10001"/>
                  </a:ext>
                </a:extLst>
              </a:tr>
              <a:tr h="648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u="none" strike="noStrike" cap="none" normalizeH="0" baseline="0" dirty="0">
                          <a:ln>
                            <a:noFill/>
                          </a:ln>
                          <a:solidFill>
                            <a:srgbClr val="000308"/>
                          </a:solidFill>
                          <a:effectLst/>
                        </a:rPr>
                        <a:t>教學服務型</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60%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20%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u="none" strike="noStrike" cap="none" normalizeH="0" baseline="0" dirty="0">
                          <a:ln>
                            <a:noFill/>
                          </a:ln>
                          <a:solidFill>
                            <a:srgbClr val="000308"/>
                          </a:solidFill>
                          <a:effectLst/>
                        </a:rPr>
                        <a:t>20%</a:t>
                      </a:r>
                      <a:endParaRPr kumimoji="0" lang="zh-TW" altLang="en-US" sz="3200" b="0" i="0" u="none" strike="noStrike" cap="none" normalizeH="0" baseline="0" dirty="0">
                        <a:ln>
                          <a:noFill/>
                        </a:ln>
                        <a:solidFill>
                          <a:srgbClr val="000308"/>
                        </a:solidFill>
                        <a:effectLst/>
                        <a:latin typeface="Arial" charset="0"/>
                        <a:ea typeface="標楷體" charset="0"/>
                        <a:cs typeface="標楷體" charset="0"/>
                      </a:endParaRPr>
                    </a:p>
                  </a:txBody>
                  <a:tcPr anchor="ctr" horzOverflow="overflow"/>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1521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39727" y="609600"/>
            <a:ext cx="9607550" cy="914400"/>
          </a:xfrm>
        </p:spPr>
        <p:txBody>
          <a:bodyPr/>
          <a:lstStyle/>
          <a:p>
            <a:pPr eaLnBrk="1" hangingPunct="1"/>
            <a:r>
              <a:rPr lang="zh-TW" altLang="en-US" dirty="0" smtClean="0"/>
              <a:t>適任性評量 </a:t>
            </a:r>
            <a:r>
              <a:rPr lang="zh-TW" altLang="en-US" dirty="0" smtClean="0">
                <a:solidFill>
                  <a:srgbClr val="C00000"/>
                </a:solidFill>
                <a:latin typeface="Times New Roman" charset="0"/>
                <a:ea typeface="標楷體" charset="0"/>
              </a:rPr>
              <a:t>評量細</a:t>
            </a:r>
            <a:r>
              <a:rPr lang="zh-TW" altLang="en-US" dirty="0">
                <a:solidFill>
                  <a:srgbClr val="C00000"/>
                </a:solidFill>
                <a:latin typeface="Arial" charset="0"/>
                <a:ea typeface="標楷體" charset="0"/>
              </a:rPr>
              <a:t>則</a:t>
            </a:r>
            <a:r>
              <a:rPr lang="en-US" altLang="zh-TW" dirty="0" smtClean="0">
                <a:solidFill>
                  <a:srgbClr val="C00000"/>
                </a:solidFill>
                <a:latin typeface="Times New Roman" charset="0"/>
                <a:ea typeface="標楷體" charset="0"/>
              </a:rPr>
              <a:t>(</a:t>
            </a:r>
            <a:r>
              <a:rPr lang="zh-TW" altLang="en-US" dirty="0">
                <a:solidFill>
                  <a:srgbClr val="C00000"/>
                </a:solidFill>
                <a:latin typeface="Times New Roman" charset="0"/>
                <a:ea typeface="標楷體" charset="0"/>
              </a:rPr>
              <a:t>一般教師</a:t>
            </a:r>
            <a:r>
              <a:rPr lang="en-US" altLang="zh-TW" dirty="0">
                <a:solidFill>
                  <a:srgbClr val="C00000"/>
                </a:solidFill>
                <a:latin typeface="Times New Roman" charset="0"/>
                <a:ea typeface="標楷體" charset="0"/>
              </a:rPr>
              <a:t>)</a:t>
            </a:r>
            <a:endParaRPr lang="en-US" altLang="zh-TW" dirty="0" smtClean="0"/>
          </a:p>
        </p:txBody>
      </p:sp>
      <p:sp>
        <p:nvSpPr>
          <p:cNvPr id="16387" name="Rectangle 3"/>
          <p:cNvSpPr>
            <a:spLocks noGrp="1" noRot="1" noChangeArrowheads="1"/>
          </p:cNvSpPr>
          <p:nvPr>
            <p:ph type="body" idx="1"/>
          </p:nvPr>
        </p:nvSpPr>
        <p:spPr>
          <a:xfrm>
            <a:off x="339727" y="1524001"/>
            <a:ext cx="9607550" cy="4575175"/>
          </a:xfrm>
        </p:spPr>
        <p:txBody>
          <a:bodyPr/>
          <a:lstStyle/>
          <a:p>
            <a:pPr eaLnBrk="1" hangingPunct="1"/>
            <a:r>
              <a:rPr lang="zh-TW" altLang="en-US" b="1" dirty="0" smtClean="0">
                <a:solidFill>
                  <a:srgbClr val="660066"/>
                </a:solidFill>
                <a:latin typeface="Times New Roman" pitchFamily="18" charset="0"/>
              </a:rPr>
              <a:t>教學部份之評量</a:t>
            </a:r>
            <a:r>
              <a:rPr lang="zh-TW" altLang="en-US" dirty="0" smtClean="0">
                <a:latin typeface="Times New Roman" pitchFamily="18" charset="0"/>
              </a:rPr>
              <a:t>：由系所（中心）主管評核，包括教學時數</a:t>
            </a:r>
            <a:r>
              <a:rPr lang="en-US" altLang="zh-TW" dirty="0" smtClean="0">
                <a:latin typeface="Times New Roman" pitchFamily="18" charset="0"/>
              </a:rPr>
              <a:t> 20</a:t>
            </a:r>
            <a:r>
              <a:rPr lang="zh-TW" altLang="en-US" dirty="0" smtClean="0">
                <a:latin typeface="Times New Roman" pitchFamily="18" charset="0"/>
              </a:rPr>
              <a:t>％、教學表現佔</a:t>
            </a:r>
            <a:r>
              <a:rPr lang="en-US" altLang="zh-TW" dirty="0" smtClean="0">
                <a:latin typeface="Times New Roman" pitchFamily="18" charset="0"/>
              </a:rPr>
              <a:t> 20</a:t>
            </a:r>
            <a:r>
              <a:rPr lang="zh-TW" altLang="en-US" dirty="0" smtClean="0">
                <a:latin typeface="Times New Roman" pitchFamily="18" charset="0"/>
              </a:rPr>
              <a:t>％、教學意見調查佔</a:t>
            </a:r>
            <a:r>
              <a:rPr lang="en-US" altLang="zh-TW" dirty="0" smtClean="0">
                <a:latin typeface="Times New Roman" pitchFamily="18" charset="0"/>
              </a:rPr>
              <a:t> 40</a:t>
            </a:r>
            <a:r>
              <a:rPr lang="zh-TW" altLang="en-US" dirty="0">
                <a:latin typeface="Times New Roman" pitchFamily="18" charset="0"/>
              </a:rPr>
              <a:t>％ </a:t>
            </a:r>
            <a:r>
              <a:rPr lang="zh-TW" altLang="en-US" dirty="0" smtClean="0">
                <a:latin typeface="Times New Roman" pitchFamily="18" charset="0"/>
              </a:rPr>
              <a:t>、參加校內外教學提升之活動（如研討會、工作坊（</a:t>
            </a:r>
            <a:r>
              <a:rPr lang="en-US" altLang="zh-TW" dirty="0" smtClean="0">
                <a:latin typeface="Times New Roman" pitchFamily="18" charset="0"/>
              </a:rPr>
              <a:t>workshop</a:t>
            </a:r>
            <a:r>
              <a:rPr lang="zh-TW" altLang="en-US" dirty="0" smtClean="0">
                <a:latin typeface="Times New Roman" pitchFamily="18" charset="0"/>
              </a:rPr>
              <a:t>）及演講等）之時數</a:t>
            </a:r>
            <a:r>
              <a:rPr lang="en-US" altLang="zh-TW" dirty="0">
                <a:latin typeface="Times New Roman" pitchFamily="18" charset="0"/>
              </a:rPr>
              <a:t> </a:t>
            </a:r>
            <a:r>
              <a:rPr lang="en-US" altLang="zh-TW" dirty="0" smtClean="0">
                <a:latin typeface="Times New Roman" pitchFamily="18" charset="0"/>
              </a:rPr>
              <a:t>20</a:t>
            </a:r>
            <a:r>
              <a:rPr lang="zh-TW" altLang="en-US" dirty="0" smtClean="0">
                <a:latin typeface="Times New Roman" pitchFamily="18" charset="0"/>
              </a:rPr>
              <a:t>％。</a:t>
            </a:r>
            <a:endParaRPr lang="en-US" altLang="zh-TW" dirty="0" smtClean="0">
              <a:latin typeface="Times New Roman" pitchFamily="18" charset="0"/>
            </a:endParaRPr>
          </a:p>
          <a:p>
            <a:pPr eaLnBrk="1" hangingPunct="1"/>
            <a:r>
              <a:rPr lang="zh-TW" altLang="en-US" b="1" dirty="0">
                <a:solidFill>
                  <a:srgbClr val="660066"/>
                </a:solidFill>
              </a:rPr>
              <a:t>研究部份之評量</a:t>
            </a:r>
            <a:r>
              <a:rPr lang="zh-TW" altLang="en-US" dirty="0"/>
              <a:t>：以近三年之研究成果依各院，中心之「研究評量標準」評量。 </a:t>
            </a:r>
          </a:p>
          <a:p>
            <a:pPr eaLnBrk="1" hangingPunct="1"/>
            <a:r>
              <a:rPr lang="zh-TW" altLang="en-US" b="1" dirty="0">
                <a:solidFill>
                  <a:srgbClr val="660066"/>
                </a:solidFill>
              </a:rPr>
              <a:t>服務部份之評量</a:t>
            </a:r>
            <a:r>
              <a:rPr lang="zh-TW" altLang="en-US" dirty="0"/>
              <a:t>：依擔任各級行政主管</a:t>
            </a:r>
            <a:r>
              <a:rPr lang="zh-TW" altLang="en-US" dirty="0">
                <a:latin typeface="Times New Roman" pitchFamily="18" charset="0"/>
              </a:rPr>
              <a:t>、導師、社團輔導老師、參加委員會委員等不同工作核給分數</a:t>
            </a:r>
            <a:r>
              <a:rPr lang="zh-TW" altLang="en-US" dirty="0"/>
              <a:t>，其中教學型與研究型各有不同之給分標準。</a:t>
            </a:r>
          </a:p>
          <a:p>
            <a:pPr eaLnBrk="1" hangingPunct="1">
              <a:lnSpc>
                <a:spcPct val="90000"/>
              </a:lnSpc>
              <a:buFont typeface="Wingdings" pitchFamily="2" charset="2"/>
              <a:buNone/>
            </a:pPr>
            <a:endParaRPr lang="zh-TW" altLang="en-US"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24</a:t>
            </a:fld>
            <a:endParaRPr lang="en-US" altLang="zh-TW"/>
          </a:p>
        </p:txBody>
      </p:sp>
    </p:spTree>
    <p:extLst>
      <p:ext uri="{BB962C8B-B14F-4D97-AF65-F5344CB8AC3E}">
        <p14:creationId xmlns:p14="http://schemas.microsoft.com/office/powerpoint/2010/main" val="2742705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rrowheads="1"/>
          </p:cNvSpPr>
          <p:nvPr>
            <p:ph type="title"/>
          </p:nvPr>
        </p:nvSpPr>
        <p:spPr>
          <a:xfrm>
            <a:off x="339727" y="609600"/>
            <a:ext cx="9607550" cy="838200"/>
          </a:xfrm>
        </p:spPr>
        <p:txBody>
          <a:bodyPr/>
          <a:lstStyle/>
          <a:p>
            <a:pPr eaLnBrk="1" hangingPunct="1"/>
            <a:r>
              <a:rPr lang="zh-TW" altLang="en-US" dirty="0" smtClean="0"/>
              <a:t>適任性評量 </a:t>
            </a:r>
            <a:r>
              <a:rPr lang="zh-TW" altLang="en-US" dirty="0" smtClean="0">
                <a:solidFill>
                  <a:srgbClr val="C00000"/>
                </a:solidFill>
              </a:rPr>
              <a:t>評量</a:t>
            </a:r>
            <a:r>
              <a:rPr lang="zh-TW" altLang="en-US" dirty="0">
                <a:solidFill>
                  <a:srgbClr val="C00000"/>
                </a:solidFill>
              </a:rPr>
              <a:t>標準</a:t>
            </a:r>
            <a:r>
              <a:rPr lang="en-US" altLang="zh-TW" dirty="0">
                <a:solidFill>
                  <a:srgbClr val="C00000"/>
                </a:solidFill>
                <a:latin typeface="Times New Roman" charset="0"/>
                <a:ea typeface="標楷體" charset="0"/>
              </a:rPr>
              <a:t>(</a:t>
            </a:r>
            <a:r>
              <a:rPr lang="zh-TW" altLang="en-US" dirty="0">
                <a:solidFill>
                  <a:srgbClr val="C00000"/>
                </a:solidFill>
                <a:latin typeface="Times New Roman" charset="0"/>
                <a:ea typeface="標楷體" charset="0"/>
              </a:rPr>
              <a:t>一般教師</a:t>
            </a:r>
            <a:r>
              <a:rPr lang="en-US" altLang="zh-TW" dirty="0">
                <a:solidFill>
                  <a:srgbClr val="C00000"/>
                </a:solidFill>
                <a:latin typeface="Times New Roman" charset="0"/>
                <a:ea typeface="標楷體" charset="0"/>
              </a:rPr>
              <a:t>)</a:t>
            </a:r>
            <a:endParaRPr lang="en-US" altLang="zh-TW" dirty="0" smtClean="0">
              <a:solidFill>
                <a:srgbClr val="C00000"/>
              </a:solidFill>
            </a:endParaRPr>
          </a:p>
        </p:txBody>
      </p:sp>
      <p:sp>
        <p:nvSpPr>
          <p:cNvPr id="17411" name="Rectangle 1027"/>
          <p:cNvSpPr>
            <a:spLocks noGrp="1" noRot="1" noChangeArrowheads="1"/>
          </p:cNvSpPr>
          <p:nvPr>
            <p:ph type="body" idx="1"/>
          </p:nvPr>
        </p:nvSpPr>
        <p:spPr>
          <a:xfrm>
            <a:off x="437358" y="1451000"/>
            <a:ext cx="9412287" cy="4353272"/>
          </a:xfrm>
        </p:spPr>
        <p:txBody>
          <a:bodyPr/>
          <a:lstStyle/>
          <a:p>
            <a:pPr algn="just" eaLnBrk="1" hangingPunct="1"/>
            <a:r>
              <a:rPr lang="zh-TW" altLang="en-US" dirty="0" smtClean="0"/>
              <a:t>教學、研究及服務之分項成績不得低於各該項總分之</a:t>
            </a:r>
            <a:r>
              <a:rPr lang="en-US" altLang="zh-TW" dirty="0" smtClean="0"/>
              <a:t> 50</a:t>
            </a:r>
            <a:r>
              <a:rPr lang="zh-TW" altLang="en-US" dirty="0" smtClean="0"/>
              <a:t>％（含</a:t>
            </a:r>
            <a:r>
              <a:rPr lang="en-US" altLang="zh-TW" dirty="0" smtClean="0"/>
              <a:t> 50%</a:t>
            </a:r>
            <a:r>
              <a:rPr lang="zh-TW" altLang="en-US" dirty="0" smtClean="0"/>
              <a:t>，但研究部份副教授須</a:t>
            </a:r>
            <a:r>
              <a:rPr lang="en-US" altLang="zh-TW" dirty="0" smtClean="0"/>
              <a:t> 55%</a:t>
            </a:r>
            <a:r>
              <a:rPr lang="zh-TW" altLang="en-US" dirty="0" smtClean="0">
                <a:latin typeface="Times New Roman" pitchFamily="18" charset="0"/>
              </a:rPr>
              <a:t>、</a:t>
            </a:r>
            <a:r>
              <a:rPr lang="zh-TW" altLang="en-US" dirty="0" smtClean="0"/>
              <a:t> 教授須</a:t>
            </a:r>
            <a:r>
              <a:rPr lang="en-US" altLang="zh-TW" dirty="0" smtClean="0"/>
              <a:t> 60%</a:t>
            </a:r>
            <a:r>
              <a:rPr lang="zh-TW" altLang="en-US" dirty="0" smtClean="0"/>
              <a:t>）。若任一項評分未達上述規定時，視為不通過。另教學、研究，服務三項之總分未達</a:t>
            </a:r>
            <a:r>
              <a:rPr lang="en-US" altLang="zh-TW" dirty="0" smtClean="0"/>
              <a:t> 70</a:t>
            </a:r>
            <a:r>
              <a:rPr lang="zh-TW" altLang="en-US" dirty="0" smtClean="0"/>
              <a:t>分者亦視為不通過。</a:t>
            </a:r>
            <a:endParaRPr lang="en-US" altLang="zh-TW" dirty="0" smtClean="0"/>
          </a:p>
          <a:p>
            <a:pPr algn="just" eaLnBrk="1" hangingPunct="1"/>
            <a:r>
              <a:rPr lang="zh-TW" altLang="en-US" dirty="0" smtClean="0">
                <a:latin typeface="標楷體" pitchFamily="65" charset="-120"/>
              </a:rPr>
              <a:t>未</a:t>
            </a:r>
            <a:r>
              <a:rPr lang="zh-TW" altLang="en-US" dirty="0">
                <a:latin typeface="標楷體" pitchFamily="65" charset="-120"/>
              </a:rPr>
              <a:t>通過評量之案件，提校教評會確認</a:t>
            </a:r>
            <a:r>
              <a:rPr lang="zh-TW" altLang="en-US" dirty="0" smtClean="0">
                <a:latin typeface="標楷體" pitchFamily="65" charset="-120"/>
              </a:rPr>
              <a:t>。經確認，</a:t>
            </a:r>
            <a:r>
              <a:rPr lang="zh-TW" altLang="en-US" dirty="0" smtClean="0"/>
              <a:t>次</a:t>
            </a:r>
            <a:r>
              <a:rPr lang="zh-TW" altLang="en-US" dirty="0"/>
              <a:t>學年起扣減工作獎金，不得晉級、兼職、兼課，亦不得擔任各級教師評審委員會</a:t>
            </a:r>
            <a:r>
              <a:rPr lang="zh-TW" altLang="en-US" dirty="0" smtClean="0"/>
              <a:t>委員。</a:t>
            </a:r>
            <a:endParaRPr lang="en-US" altLang="zh-TW" dirty="0" smtClean="0">
              <a:latin typeface="Times New Roman" pitchFamily="18" charset="0"/>
            </a:endParaRPr>
          </a:p>
          <a:p>
            <a:pPr algn="just" eaLnBrk="1" hangingPunct="1"/>
            <a:r>
              <a:rPr lang="zh-TW" altLang="en-US" dirty="0" smtClean="0">
                <a:latin typeface="Times New Roman" pitchFamily="18" charset="0"/>
              </a:rPr>
              <a:t>教師</a:t>
            </a:r>
            <a:r>
              <a:rPr lang="zh-TW" altLang="en-US" dirty="0">
                <a:latin typeface="Times New Roman" pitchFamily="18" charset="0"/>
              </a:rPr>
              <a:t>評量連續兩學年未通過者</a:t>
            </a:r>
            <a:r>
              <a:rPr lang="zh-TW" altLang="en-US" dirty="0" smtClean="0">
                <a:latin typeface="Times New Roman" pitchFamily="18" charset="0"/>
              </a:rPr>
              <a:t>，</a:t>
            </a:r>
            <a:r>
              <a:rPr lang="zh-TW" altLang="zh-TW" dirty="0"/>
              <a:t>提三級教評會</a:t>
            </a:r>
            <a:r>
              <a:rPr lang="zh-TW" altLang="zh-TW" dirty="0" smtClean="0"/>
              <a:t>決議</a:t>
            </a:r>
            <a:r>
              <a:rPr lang="zh-TW" altLang="en-US" dirty="0" smtClean="0"/>
              <a:t>是否續聘</a:t>
            </a:r>
            <a:r>
              <a:rPr lang="zh-TW" altLang="zh-TW" dirty="0" smtClean="0"/>
              <a:t>。</a:t>
            </a:r>
            <a:endParaRPr lang="zh-TW" altLang="en-US" dirty="0">
              <a:latin typeface="Times New Roman" pitchFamily="18" charset="0"/>
              <a:ea typeface="新細明體" charset="-120"/>
            </a:endParaRPr>
          </a:p>
          <a:p>
            <a:pPr eaLnBrk="1" hangingPunct="1">
              <a:lnSpc>
                <a:spcPct val="80000"/>
              </a:lnSpc>
            </a:pPr>
            <a:endParaRPr lang="zh-TW" altLang="en-US" dirty="0" smtClean="0"/>
          </a:p>
          <a:p>
            <a:pPr eaLnBrk="1" hangingPunct="1">
              <a:lnSpc>
                <a:spcPct val="80000"/>
              </a:lnSpc>
            </a:pPr>
            <a:endParaRPr lang="zh-TW" altLang="en-US" sz="2400" dirty="0" smtClean="0"/>
          </a:p>
          <a:p>
            <a:pPr eaLnBrk="1" hangingPunct="1">
              <a:lnSpc>
                <a:spcPct val="80000"/>
              </a:lnSpc>
            </a:pPr>
            <a:endParaRPr lang="zh-TW" altLang="en-US" sz="2000" dirty="0" smtClean="0"/>
          </a:p>
          <a:p>
            <a:pPr eaLnBrk="1" hangingPunct="1">
              <a:lnSpc>
                <a:spcPct val="80000"/>
              </a:lnSpc>
            </a:pPr>
            <a:endParaRPr lang="zh-TW" altLang="en-US" sz="1000" dirty="0" smtClean="0"/>
          </a:p>
          <a:p>
            <a:pPr eaLnBrk="1" hangingPunct="1">
              <a:lnSpc>
                <a:spcPct val="80000"/>
              </a:lnSpc>
            </a:pPr>
            <a:endParaRPr lang="zh-TW" altLang="en-US" sz="1000" dirty="0" smtClean="0"/>
          </a:p>
          <a:p>
            <a:pPr eaLnBrk="1" hangingPunct="1">
              <a:lnSpc>
                <a:spcPct val="80000"/>
              </a:lnSpc>
            </a:pPr>
            <a:r>
              <a:rPr lang="zh-TW" altLang="en-US" sz="1000" dirty="0" smtClean="0"/>
              <a:t>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25</a:t>
            </a:fld>
            <a:endParaRPr lang="en-US" altLang="zh-TW"/>
          </a:p>
        </p:txBody>
      </p:sp>
    </p:spTree>
    <p:extLst>
      <p:ext uri="{BB962C8B-B14F-4D97-AF65-F5344CB8AC3E}">
        <p14:creationId xmlns:p14="http://schemas.microsoft.com/office/powerpoint/2010/main" val="2949719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543" y="349605"/>
            <a:ext cx="9607550" cy="1143000"/>
          </a:xfrm>
        </p:spPr>
        <p:txBody>
          <a:bodyPr/>
          <a:lstStyle/>
          <a:p>
            <a:r>
              <a:rPr lang="zh-TW" altLang="en-US" dirty="0">
                <a:latin typeface="Times New Roman" pitchFamily="18" charset="0"/>
              </a:rPr>
              <a:t>適任性</a:t>
            </a:r>
            <a:r>
              <a:rPr lang="zh-TW" altLang="en-US" dirty="0" smtClean="0">
                <a:latin typeface="Times New Roman" pitchFamily="18" charset="0"/>
              </a:rPr>
              <a:t>評量 </a:t>
            </a:r>
            <a:r>
              <a:rPr lang="zh-TW" altLang="en-US" dirty="0" smtClean="0">
                <a:solidFill>
                  <a:srgbClr val="C00000"/>
                </a:solidFill>
                <a:latin typeface="Times New Roman" charset="0"/>
                <a:ea typeface="標楷體" charset="0"/>
              </a:rPr>
              <a:t>分類、</a:t>
            </a:r>
            <a:r>
              <a:rPr lang="zh-TW" altLang="en-US" dirty="0" smtClean="0">
                <a:solidFill>
                  <a:srgbClr val="C00000"/>
                </a:solidFill>
                <a:latin typeface="Arial" charset="0"/>
                <a:ea typeface="標楷體" charset="0"/>
              </a:rPr>
              <a:t>項目</a:t>
            </a:r>
            <a:r>
              <a:rPr lang="en-US" altLang="zh-TW" dirty="0" smtClean="0">
                <a:solidFill>
                  <a:srgbClr val="C00000"/>
                </a:solidFill>
                <a:latin typeface="Times New Roman" charset="0"/>
                <a:ea typeface="標楷體" charset="0"/>
              </a:rPr>
              <a:t>(</a:t>
            </a:r>
            <a:r>
              <a:rPr lang="zh-TW" altLang="en-US" dirty="0" smtClean="0">
                <a:solidFill>
                  <a:srgbClr val="C00000"/>
                </a:solidFill>
                <a:latin typeface="Times New Roman" charset="0"/>
                <a:ea typeface="標楷體" charset="0"/>
              </a:rPr>
              <a:t>臨床教師</a:t>
            </a:r>
            <a:r>
              <a:rPr lang="en-US" altLang="zh-TW" dirty="0" smtClean="0">
                <a:solidFill>
                  <a:srgbClr val="C00000"/>
                </a:solidFill>
                <a:latin typeface="Times New Roman" charset="0"/>
                <a:ea typeface="標楷體" charset="0"/>
              </a:rPr>
              <a:t>)</a:t>
            </a:r>
            <a:endParaRPr lang="zh-TW" altLang="en-US"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26</a:t>
            </a:fld>
            <a:endParaRPr lang="en-US" altLang="zh-TW"/>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3507635105"/>
              </p:ext>
            </p:extLst>
          </p:nvPr>
        </p:nvGraphicFramePr>
        <p:xfrm>
          <a:off x="476792" y="1412776"/>
          <a:ext cx="9607550" cy="3960439"/>
        </p:xfrm>
        <a:graphic>
          <a:graphicData uri="http://schemas.openxmlformats.org/drawingml/2006/table">
            <a:tbl>
              <a:tblPr firstRow="1" bandRow="1">
                <a:effectLst>
                  <a:outerShdw blurRad="50800" dist="50800" dir="2700000" algn="tl" rotWithShape="0">
                    <a:prstClr val="black">
                      <a:alpha val="40000"/>
                    </a:prstClr>
                  </a:outerShdw>
                </a:effectLst>
                <a:tableStyleId>{21E4AEA4-8DFA-4A89-87EB-49C32662AFE0}</a:tableStyleId>
              </a:tblPr>
              <a:tblGrid>
                <a:gridCol w="792088">
                  <a:extLst>
                    <a:ext uri="{9D8B030D-6E8A-4147-A177-3AD203B41FA5}">
                      <a16:colId xmlns="" xmlns:a16="http://schemas.microsoft.com/office/drawing/2014/main" val="2990309798"/>
                    </a:ext>
                  </a:extLst>
                </a:gridCol>
                <a:gridCol w="5612945">
                  <a:extLst>
                    <a:ext uri="{9D8B030D-6E8A-4147-A177-3AD203B41FA5}">
                      <a16:colId xmlns="" xmlns:a16="http://schemas.microsoft.com/office/drawing/2014/main" val="70844015"/>
                    </a:ext>
                  </a:extLst>
                </a:gridCol>
                <a:gridCol w="3202517">
                  <a:extLst>
                    <a:ext uri="{9D8B030D-6E8A-4147-A177-3AD203B41FA5}">
                      <a16:colId xmlns="" xmlns:a16="http://schemas.microsoft.com/office/drawing/2014/main" val="3560481108"/>
                    </a:ext>
                  </a:extLst>
                </a:gridCol>
              </a:tblGrid>
              <a:tr h="493059">
                <a:tc>
                  <a:txBody>
                    <a:bodyPr/>
                    <a:lstStyle/>
                    <a:p>
                      <a:endParaRPr lang="zh-TW" altLang="en-US" sz="2400" dirty="0">
                        <a:solidFill>
                          <a:srgbClr val="000308"/>
                        </a:solidFill>
                        <a:latin typeface="+mj-ea"/>
                        <a:ea typeface="+mj-ea"/>
                      </a:endParaRPr>
                    </a:p>
                  </a:txBody>
                  <a:tcPr/>
                </a:tc>
                <a:tc>
                  <a:txBody>
                    <a:bodyPr/>
                    <a:lstStyle/>
                    <a:p>
                      <a:pPr algn="ctr">
                        <a:spcAft>
                          <a:spcPts val="0"/>
                        </a:spcAft>
                      </a:pPr>
                      <a:r>
                        <a:rPr lang="zh-TW" sz="2600" kern="100" dirty="0">
                          <a:effectLst/>
                        </a:rPr>
                        <a:t>醫學教育組</a:t>
                      </a:r>
                      <a:r>
                        <a:rPr lang="en-US" sz="2600" kern="100" dirty="0">
                          <a:effectLst/>
                        </a:rPr>
                        <a:t>(</a:t>
                      </a:r>
                      <a:r>
                        <a:rPr lang="zh-TW" sz="2600" kern="100" dirty="0">
                          <a:effectLst/>
                        </a:rPr>
                        <a:t>教學型</a:t>
                      </a:r>
                      <a:r>
                        <a:rPr lang="en-US" sz="2600" kern="100" dirty="0">
                          <a:effectLst/>
                        </a:rPr>
                        <a:t>)</a:t>
                      </a:r>
                      <a:endParaRPr lang="zh-TW" sz="2600" kern="100" dirty="0">
                        <a:solidFill>
                          <a:srgbClr val="000308"/>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600" kern="100" dirty="0">
                          <a:effectLst/>
                        </a:rPr>
                        <a:t>學術組</a:t>
                      </a:r>
                      <a:r>
                        <a:rPr lang="en-US" sz="2600" kern="100" dirty="0">
                          <a:effectLst/>
                        </a:rPr>
                        <a:t>(</a:t>
                      </a:r>
                      <a:r>
                        <a:rPr lang="zh-TW" sz="2600" kern="100" dirty="0">
                          <a:effectLst/>
                        </a:rPr>
                        <a:t>研究型</a:t>
                      </a:r>
                      <a:r>
                        <a:rPr lang="en-US" sz="2600" kern="100" dirty="0">
                          <a:effectLst/>
                        </a:rPr>
                        <a:t>)</a:t>
                      </a:r>
                      <a:endParaRPr lang="zh-TW" sz="2600" kern="100" dirty="0">
                        <a:solidFill>
                          <a:srgbClr val="000308"/>
                        </a:solidFill>
                        <a:effectLst/>
                        <a:latin typeface="+mj-ea"/>
                        <a:ea typeface="+mj-ea"/>
                        <a:cs typeface="Times New Roman" panose="02020603050405020304" pitchFamily="18" charset="0"/>
                      </a:endParaRPr>
                    </a:p>
                  </a:txBody>
                  <a:tcPr marL="68580" marR="68580" marT="0" marB="0" anchor="ctr"/>
                </a:tc>
                <a:extLst>
                  <a:ext uri="{0D108BD9-81ED-4DB2-BD59-A6C34878D82A}">
                    <a16:rowId xmlns="" xmlns:a16="http://schemas.microsoft.com/office/drawing/2014/main" val="311266898"/>
                  </a:ext>
                </a:extLst>
              </a:tr>
              <a:tr h="936157">
                <a:tc>
                  <a:txBody>
                    <a:bodyPr/>
                    <a:lstStyle/>
                    <a:p>
                      <a:pPr algn="ctr">
                        <a:spcAft>
                          <a:spcPts val="0"/>
                        </a:spcAft>
                      </a:pPr>
                      <a:r>
                        <a:rPr lang="zh-TW" sz="2400" b="1" kern="100" dirty="0">
                          <a:solidFill>
                            <a:srgbClr val="000308"/>
                          </a:solidFill>
                          <a:effectLst/>
                        </a:rPr>
                        <a:t>教學時數</a:t>
                      </a:r>
                      <a:endParaRPr lang="zh-TW" sz="2400" b="1" kern="100" dirty="0">
                        <a:solidFill>
                          <a:srgbClr val="000308"/>
                        </a:solidFill>
                        <a:effectLst/>
                        <a:latin typeface="+mj-ea"/>
                        <a:ea typeface="+mj-ea"/>
                        <a:cs typeface="Times New Roman" panose="02020603050405020304" pitchFamily="18" charset="0"/>
                      </a:endParaRPr>
                    </a:p>
                  </a:txBody>
                  <a:tcPr marL="68580" marR="68580" marT="0" marB="0" anchor="ctr"/>
                </a:tc>
                <a:tc gridSpan="2">
                  <a:txBody>
                    <a:bodyPr/>
                    <a:lstStyle/>
                    <a:p>
                      <a:pPr>
                        <a:spcAft>
                          <a:spcPts val="0"/>
                        </a:spcAft>
                      </a:pPr>
                      <a:r>
                        <a:rPr lang="zh-TW" sz="2400" kern="100" dirty="0">
                          <a:solidFill>
                            <a:srgbClr val="000308"/>
                          </a:solidFill>
                          <a:effectLst/>
                        </a:rPr>
                        <a:t>須符合規定</a:t>
                      </a:r>
                      <a:r>
                        <a:rPr lang="en-US" sz="2400" kern="100" dirty="0">
                          <a:solidFill>
                            <a:srgbClr val="000308"/>
                          </a:solidFill>
                          <a:effectLst/>
                        </a:rPr>
                        <a:t>(</a:t>
                      </a:r>
                      <a:r>
                        <a:rPr lang="zh-TW" sz="2400" kern="100" dirty="0">
                          <a:solidFill>
                            <a:srgbClr val="000308"/>
                          </a:solidFill>
                          <a:effectLst/>
                        </a:rPr>
                        <a:t>一學年以</a:t>
                      </a:r>
                      <a:r>
                        <a:rPr lang="en-US" sz="2400" kern="100" dirty="0">
                          <a:solidFill>
                            <a:srgbClr val="000308"/>
                          </a:solidFill>
                          <a:effectLst/>
                        </a:rPr>
                        <a:t>36</a:t>
                      </a:r>
                      <a:r>
                        <a:rPr lang="zh-TW" sz="2400" kern="100" dirty="0">
                          <a:solidFill>
                            <a:srgbClr val="000308"/>
                          </a:solidFill>
                          <a:effectLst/>
                        </a:rPr>
                        <a:t>週計算，教授</a:t>
                      </a:r>
                      <a:r>
                        <a:rPr lang="en-US" sz="2400" kern="100" dirty="0">
                          <a:solidFill>
                            <a:srgbClr val="000308"/>
                          </a:solidFill>
                          <a:effectLst/>
                        </a:rPr>
                        <a:t>4</a:t>
                      </a:r>
                      <a:r>
                        <a:rPr lang="zh-TW" sz="2400" kern="100" dirty="0">
                          <a:solidFill>
                            <a:srgbClr val="000308"/>
                          </a:solidFill>
                          <a:effectLst/>
                        </a:rPr>
                        <a:t>小時</a:t>
                      </a:r>
                      <a:r>
                        <a:rPr lang="en-US" sz="2400" kern="100" dirty="0">
                          <a:solidFill>
                            <a:srgbClr val="000308"/>
                          </a:solidFill>
                          <a:effectLst/>
                        </a:rPr>
                        <a:t>/</a:t>
                      </a:r>
                      <a:r>
                        <a:rPr lang="zh-TW" sz="2400" kern="100" dirty="0">
                          <a:solidFill>
                            <a:srgbClr val="000308"/>
                          </a:solidFill>
                          <a:effectLst/>
                        </a:rPr>
                        <a:t>週、副教授及助理教授</a:t>
                      </a:r>
                      <a:r>
                        <a:rPr lang="en-US" sz="2400" kern="100" dirty="0">
                          <a:solidFill>
                            <a:srgbClr val="000308"/>
                          </a:solidFill>
                          <a:effectLst/>
                        </a:rPr>
                        <a:t>4.5</a:t>
                      </a:r>
                      <a:r>
                        <a:rPr lang="zh-TW" sz="2400" kern="100" dirty="0">
                          <a:solidFill>
                            <a:srgbClr val="000308"/>
                          </a:solidFill>
                          <a:effectLst/>
                        </a:rPr>
                        <a:t>小時</a:t>
                      </a:r>
                      <a:r>
                        <a:rPr lang="en-US" sz="2400" kern="100" dirty="0">
                          <a:solidFill>
                            <a:srgbClr val="000308"/>
                          </a:solidFill>
                          <a:effectLst/>
                        </a:rPr>
                        <a:t>/</a:t>
                      </a:r>
                      <a:r>
                        <a:rPr lang="zh-TW" sz="2400" kern="100" dirty="0">
                          <a:solidFill>
                            <a:srgbClr val="000308"/>
                          </a:solidFill>
                          <a:effectLst/>
                        </a:rPr>
                        <a:t>週、講師</a:t>
                      </a:r>
                      <a:r>
                        <a:rPr lang="en-US" sz="2400" kern="100" dirty="0">
                          <a:solidFill>
                            <a:srgbClr val="000308"/>
                          </a:solidFill>
                          <a:effectLst/>
                        </a:rPr>
                        <a:t>5</a:t>
                      </a:r>
                      <a:r>
                        <a:rPr lang="zh-TW" sz="2400" kern="100" dirty="0">
                          <a:solidFill>
                            <a:srgbClr val="000308"/>
                          </a:solidFill>
                          <a:effectLst/>
                        </a:rPr>
                        <a:t>小時</a:t>
                      </a:r>
                      <a:r>
                        <a:rPr lang="en-US" sz="2400" kern="100" dirty="0">
                          <a:solidFill>
                            <a:srgbClr val="000308"/>
                          </a:solidFill>
                          <a:effectLst/>
                        </a:rPr>
                        <a:t>/</a:t>
                      </a:r>
                      <a:r>
                        <a:rPr lang="zh-TW" sz="2400" kern="100" dirty="0">
                          <a:solidFill>
                            <a:srgbClr val="000308"/>
                          </a:solidFill>
                          <a:effectLst/>
                        </a:rPr>
                        <a:t>週</a:t>
                      </a:r>
                      <a:r>
                        <a:rPr lang="en-US" sz="2400" kern="100" dirty="0">
                          <a:solidFill>
                            <a:srgbClr val="000308"/>
                          </a:solidFill>
                          <a:effectLst/>
                        </a:rPr>
                        <a:t>)</a:t>
                      </a:r>
                      <a:r>
                        <a:rPr lang="zh-TW" sz="2400" kern="100" dirty="0">
                          <a:solidFill>
                            <a:srgbClr val="000308"/>
                          </a:solidFill>
                          <a:effectLst/>
                        </a:rPr>
                        <a:t>。</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tc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28126580"/>
                  </a:ext>
                </a:extLst>
              </a:tr>
              <a:tr h="822955">
                <a:tc>
                  <a:txBody>
                    <a:bodyPr/>
                    <a:lstStyle/>
                    <a:p>
                      <a:pPr algn="ctr">
                        <a:spcAft>
                          <a:spcPts val="0"/>
                        </a:spcAft>
                      </a:pPr>
                      <a:r>
                        <a:rPr lang="zh-TW" sz="2400" b="1" kern="100" dirty="0">
                          <a:solidFill>
                            <a:srgbClr val="000308"/>
                          </a:solidFill>
                          <a:effectLst/>
                        </a:rPr>
                        <a:t>教學評核</a:t>
                      </a:r>
                      <a:endParaRPr lang="zh-TW" sz="2400" b="1" kern="100" dirty="0">
                        <a:solidFill>
                          <a:srgbClr val="000308"/>
                        </a:solidFill>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zh-TW" altLang="en-US" sz="2400" kern="100" dirty="0" smtClean="0">
                          <a:solidFill>
                            <a:srgbClr val="000308"/>
                          </a:solidFill>
                          <a:effectLst/>
                        </a:rPr>
                        <a:t>教學評核表現優良，</a:t>
                      </a:r>
                      <a:r>
                        <a:rPr lang="zh-TW" sz="2400" kern="100" dirty="0" smtClean="0">
                          <a:solidFill>
                            <a:srgbClr val="000308"/>
                          </a:solidFill>
                          <a:effectLst/>
                        </a:rPr>
                        <a:t>且</a:t>
                      </a:r>
                      <a:r>
                        <a:rPr lang="zh-TW" sz="2400" kern="100" dirty="0">
                          <a:solidFill>
                            <a:srgbClr val="000308"/>
                          </a:solidFill>
                          <a:effectLst/>
                        </a:rPr>
                        <a:t>教學評核每一項目需達該項目分數之</a:t>
                      </a:r>
                      <a:r>
                        <a:rPr lang="en-US" sz="2400" kern="100" dirty="0">
                          <a:solidFill>
                            <a:srgbClr val="000308"/>
                          </a:solidFill>
                          <a:effectLst/>
                        </a:rPr>
                        <a:t>80%</a:t>
                      </a:r>
                      <a:r>
                        <a:rPr lang="zh-TW" sz="2400" kern="100" dirty="0">
                          <a:solidFill>
                            <a:srgbClr val="000308"/>
                          </a:solidFill>
                          <a:effectLst/>
                        </a:rPr>
                        <a:t>。</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just">
                        <a:spcAft>
                          <a:spcPts val="0"/>
                        </a:spcAft>
                      </a:pPr>
                      <a:r>
                        <a:rPr lang="zh-TW" sz="2400" kern="100" dirty="0">
                          <a:solidFill>
                            <a:srgbClr val="000308"/>
                          </a:solidFill>
                          <a:effectLst/>
                        </a:rPr>
                        <a:t>教學評核每一項目需達該項目分數之</a:t>
                      </a:r>
                      <a:r>
                        <a:rPr lang="en-US" sz="2400" kern="100" dirty="0">
                          <a:solidFill>
                            <a:srgbClr val="000308"/>
                          </a:solidFill>
                          <a:effectLst/>
                        </a:rPr>
                        <a:t>50%</a:t>
                      </a:r>
                      <a:r>
                        <a:rPr lang="zh-TW" sz="2400" kern="100" dirty="0">
                          <a:solidFill>
                            <a:srgbClr val="000308"/>
                          </a:solidFill>
                          <a:effectLst/>
                        </a:rPr>
                        <a:t>以上。</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 xmlns:a16="http://schemas.microsoft.com/office/drawing/2014/main" val="4264870030"/>
                  </a:ext>
                </a:extLst>
              </a:tr>
              <a:tr h="1188684">
                <a:tc>
                  <a:txBody>
                    <a:bodyPr/>
                    <a:lstStyle/>
                    <a:p>
                      <a:pPr algn="ctr">
                        <a:spcAft>
                          <a:spcPts val="0"/>
                        </a:spcAft>
                      </a:pPr>
                      <a:r>
                        <a:rPr lang="zh-TW" sz="2400" b="1" kern="100" dirty="0">
                          <a:solidFill>
                            <a:srgbClr val="000308"/>
                          </a:solidFill>
                          <a:effectLst/>
                        </a:rPr>
                        <a:t>論文</a:t>
                      </a:r>
                      <a:r>
                        <a:rPr lang="zh-TW" sz="2400" b="1" kern="100" dirty="0" smtClean="0">
                          <a:solidFill>
                            <a:srgbClr val="000308"/>
                          </a:solidFill>
                          <a:effectLst/>
                        </a:rPr>
                        <a:t>發表</a:t>
                      </a:r>
                      <a:endParaRPr lang="zh-TW" sz="2400" b="1" kern="100" dirty="0">
                        <a:solidFill>
                          <a:srgbClr val="000308"/>
                        </a:solidFill>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zh-TW" sz="2400" kern="100" dirty="0">
                          <a:solidFill>
                            <a:srgbClr val="000308"/>
                          </a:solidFill>
                          <a:effectLst/>
                        </a:rPr>
                        <a:t>三年內需有第一或指導作者以醫學教育為主題之論文發表</a:t>
                      </a:r>
                      <a:r>
                        <a:rPr lang="en-US" sz="2400" kern="100" dirty="0">
                          <a:solidFill>
                            <a:srgbClr val="000308"/>
                          </a:solidFill>
                          <a:effectLst/>
                        </a:rPr>
                        <a:t>(</a:t>
                      </a:r>
                      <a:r>
                        <a:rPr lang="zh-TW" sz="2400" kern="100" dirty="0">
                          <a:solidFill>
                            <a:srgbClr val="000308"/>
                          </a:solidFill>
                          <a:effectLst/>
                        </a:rPr>
                        <a:t>教學實務研究著作或教學實務成果技術報告</a:t>
                      </a:r>
                      <a:r>
                        <a:rPr lang="en-US" sz="2400" kern="100" dirty="0">
                          <a:solidFill>
                            <a:srgbClr val="000308"/>
                          </a:solidFill>
                          <a:effectLst/>
                        </a:rPr>
                        <a:t>)</a:t>
                      </a:r>
                      <a:r>
                        <a:rPr lang="zh-TW" sz="2400" kern="100" dirty="0">
                          <a:solidFill>
                            <a:srgbClr val="000308"/>
                          </a:solidFill>
                          <a:effectLst/>
                        </a:rPr>
                        <a:t>。</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just">
                        <a:spcAft>
                          <a:spcPts val="0"/>
                        </a:spcAft>
                      </a:pPr>
                      <a:r>
                        <a:rPr lang="zh-TW" sz="2400" kern="100" dirty="0">
                          <a:solidFill>
                            <a:srgbClr val="000308"/>
                          </a:solidFill>
                          <a:effectLst/>
                        </a:rPr>
                        <a:t>三年內需有</a:t>
                      </a:r>
                      <a:r>
                        <a:rPr lang="en-US" sz="2400" kern="100" dirty="0">
                          <a:solidFill>
                            <a:srgbClr val="000308"/>
                          </a:solidFill>
                          <a:effectLst/>
                        </a:rPr>
                        <a:t>SCI</a:t>
                      </a:r>
                      <a:r>
                        <a:rPr lang="zh-TW" sz="2400" kern="100" dirty="0">
                          <a:solidFill>
                            <a:srgbClr val="000308"/>
                          </a:solidFill>
                          <a:effectLst/>
                        </a:rPr>
                        <a:t>第一或指導作者論文發表。</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 xmlns:a16="http://schemas.microsoft.com/office/drawing/2014/main" val="967000810"/>
                  </a:ext>
                </a:extLst>
              </a:tr>
              <a:tr h="519584">
                <a:tc>
                  <a:txBody>
                    <a:bodyPr/>
                    <a:lstStyle/>
                    <a:p>
                      <a:pPr algn="ctr">
                        <a:spcAft>
                          <a:spcPts val="0"/>
                        </a:spcAft>
                      </a:pPr>
                      <a:r>
                        <a:rPr lang="zh-TW" altLang="en-US" sz="2400" b="1" kern="100" dirty="0" smtClean="0">
                          <a:solidFill>
                            <a:srgbClr val="000308"/>
                          </a:solidFill>
                          <a:effectLst/>
                        </a:rPr>
                        <a:t>服務</a:t>
                      </a:r>
                      <a:endParaRPr lang="zh-TW" sz="2400" b="1" kern="100" dirty="0">
                        <a:solidFill>
                          <a:srgbClr val="000308"/>
                        </a:solidFill>
                        <a:effectLst/>
                        <a:latin typeface="+mj-ea"/>
                        <a:ea typeface="+mj-ea"/>
                        <a:cs typeface="Times New Roman" panose="02020603050405020304" pitchFamily="18" charset="0"/>
                      </a:endParaRPr>
                    </a:p>
                  </a:txBody>
                  <a:tcPr marL="68580" marR="68580" marT="0" marB="0" anchor="ctr"/>
                </a:tc>
                <a:tc gridSpan="2">
                  <a:txBody>
                    <a:bodyPr/>
                    <a:lstStyle/>
                    <a:p>
                      <a:pPr algn="just">
                        <a:spcAft>
                          <a:spcPts val="0"/>
                        </a:spcAft>
                      </a:pPr>
                      <a:r>
                        <a:rPr lang="zh-TW" altLang="en-US" sz="2400" b="0" i="0" u="none" strike="noStrike" kern="1200" baseline="0" dirty="0" smtClean="0">
                          <a:solidFill>
                            <a:srgbClr val="000308"/>
                          </a:solidFill>
                          <a:latin typeface="+mn-lt"/>
                          <a:ea typeface="+mn-ea"/>
                          <a:cs typeface="+mn-cs"/>
                        </a:rPr>
                        <a:t>擔任導師任務；參與委員會、醫學教育、校友會、課程規劃等</a:t>
                      </a: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tc hMerge="1">
                  <a:txBody>
                    <a:bodyPr/>
                    <a:lstStyle/>
                    <a:p>
                      <a:pPr algn="just">
                        <a:spcAft>
                          <a:spcPts val="0"/>
                        </a:spcAft>
                      </a:pPr>
                      <a:endParaRPr lang="zh-TW" sz="2400" kern="100" dirty="0">
                        <a:solidFill>
                          <a:srgbClr val="000308"/>
                        </a:solidFill>
                        <a:effectLst/>
                        <a:latin typeface="Times New Roman" panose="02020603050405020304" pitchFamily="18" charset="0"/>
                        <a:ea typeface="+mj-ea"/>
                        <a:cs typeface="Times New Roman" panose="02020603050405020304" pitchFamily="18" charset="0"/>
                      </a:endParaRPr>
                    </a:p>
                  </a:txBody>
                  <a:tcPr marL="68580" marR="68580" marT="0" marB="0" anchor="ctr"/>
                </a:tc>
              </a:tr>
            </a:tbl>
          </a:graphicData>
        </a:graphic>
      </p:graphicFrame>
      <p:sp>
        <p:nvSpPr>
          <p:cNvPr id="3" name="矩形 2"/>
          <p:cNvSpPr/>
          <p:nvPr/>
        </p:nvSpPr>
        <p:spPr>
          <a:xfrm>
            <a:off x="476792" y="5419546"/>
            <a:ext cx="9593739" cy="1200329"/>
          </a:xfrm>
          <a:prstGeom prst="rect">
            <a:avLst/>
          </a:prstGeom>
        </p:spPr>
        <p:txBody>
          <a:bodyPr wrap="square">
            <a:spAutoFit/>
          </a:bodyPr>
          <a:lstStyle/>
          <a:p>
            <a:pPr marL="342900" indent="-342900" algn="just" eaLnBrk="1" hangingPunct="1">
              <a:buClr>
                <a:srgbClr val="FF6600"/>
              </a:buClr>
              <a:buFont typeface="Wingdings" panose="05000000000000000000" pitchFamily="2" charset="2"/>
              <a:buChar char=""/>
            </a:pPr>
            <a:r>
              <a:rPr lang="zh-TW" altLang="en-US" sz="2400" dirty="0">
                <a:solidFill>
                  <a:srgbClr val="000308"/>
                </a:solidFill>
                <a:latin typeface="+mj-ea"/>
                <a:ea typeface="+mj-ea"/>
              </a:rPr>
              <a:t>未通過評量之案件，提校教評會確認。</a:t>
            </a:r>
            <a:endParaRPr lang="en-US" altLang="zh-TW" sz="2400" dirty="0">
              <a:solidFill>
                <a:srgbClr val="000308"/>
              </a:solidFill>
              <a:latin typeface="+mj-ea"/>
              <a:ea typeface="+mj-ea"/>
            </a:endParaRPr>
          </a:p>
          <a:p>
            <a:pPr marL="342900" indent="-342900" algn="just" eaLnBrk="1" hangingPunct="1">
              <a:buClr>
                <a:srgbClr val="FF6600"/>
              </a:buClr>
              <a:buFont typeface="Wingdings" panose="05000000000000000000" pitchFamily="2" charset="2"/>
              <a:buChar char=""/>
            </a:pPr>
            <a:r>
              <a:rPr lang="zh-TW" altLang="en-US" sz="2400" dirty="0">
                <a:solidFill>
                  <a:srgbClr val="000308"/>
                </a:solidFill>
                <a:latin typeface="+mj-ea"/>
                <a:ea typeface="+mj-ea"/>
              </a:rPr>
              <a:t>教師評量連續兩學年未通過者，須轉兼任教職</a:t>
            </a:r>
            <a:r>
              <a:rPr lang="en-US" altLang="zh-TW" sz="2400" dirty="0">
                <a:solidFill>
                  <a:srgbClr val="000308"/>
                </a:solidFill>
                <a:latin typeface="+mj-ea"/>
                <a:ea typeface="+mj-ea"/>
              </a:rPr>
              <a:t>(</a:t>
            </a:r>
            <a:r>
              <a:rPr lang="zh-TW" altLang="en-US" sz="2400" dirty="0">
                <a:solidFill>
                  <a:srgbClr val="000308"/>
                </a:solidFill>
                <a:latin typeface="+mj-ea"/>
                <a:ea typeface="+mj-ea"/>
              </a:rPr>
              <a:t>仍需符合兼任聘任標準</a:t>
            </a:r>
            <a:r>
              <a:rPr lang="en-US" altLang="zh-TW" sz="2400" dirty="0">
                <a:solidFill>
                  <a:srgbClr val="000308"/>
                </a:solidFill>
                <a:latin typeface="+mj-ea"/>
                <a:ea typeface="+mj-ea"/>
              </a:rPr>
              <a:t>)</a:t>
            </a:r>
            <a:r>
              <a:rPr lang="zh-TW" altLang="en-US" sz="2400" dirty="0">
                <a:solidFill>
                  <a:srgbClr val="000308"/>
                </a:solidFill>
                <a:latin typeface="+mj-ea"/>
                <a:ea typeface="+mj-ea"/>
              </a:rPr>
              <a:t>，或辭專任教職。</a:t>
            </a:r>
          </a:p>
        </p:txBody>
      </p:sp>
    </p:spTree>
    <p:extLst>
      <p:ext uri="{BB962C8B-B14F-4D97-AF65-F5344CB8AC3E}">
        <p14:creationId xmlns:p14="http://schemas.microsoft.com/office/powerpoint/2010/main" val="651089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zh-TW" altLang="en-US" dirty="0" smtClean="0"/>
              <a:t>教師升等 </a:t>
            </a:r>
            <a:r>
              <a:rPr lang="zh-TW" altLang="en-US" dirty="0" smtClean="0">
                <a:solidFill>
                  <a:srgbClr val="C00000"/>
                </a:solidFill>
              </a:rPr>
              <a:t>辦法</a:t>
            </a:r>
            <a:endParaRPr lang="en-US" altLang="zh-TW" dirty="0" smtClean="0">
              <a:solidFill>
                <a:srgbClr val="C00000"/>
              </a:solidFill>
            </a:endParaRPr>
          </a:p>
        </p:txBody>
      </p:sp>
      <p:sp>
        <p:nvSpPr>
          <p:cNvPr id="20483" name="Rectangle 3"/>
          <p:cNvSpPr>
            <a:spLocks noGrp="1" noRot="1" noChangeArrowheads="1"/>
          </p:cNvSpPr>
          <p:nvPr>
            <p:ph type="body" idx="1"/>
          </p:nvPr>
        </p:nvSpPr>
        <p:spPr>
          <a:xfrm>
            <a:off x="339727" y="1556792"/>
            <a:ext cx="9607550" cy="4968552"/>
          </a:xfrm>
        </p:spPr>
        <p:txBody>
          <a:bodyPr/>
          <a:lstStyle/>
          <a:p>
            <a:pPr eaLnBrk="1" hangingPunct="1"/>
            <a:r>
              <a:rPr lang="zh-TW" altLang="en-US" dirty="0" smtClean="0"/>
              <a:t>依本校「教師升等辦法」辦理。</a:t>
            </a:r>
            <a:endParaRPr lang="en-US" altLang="zh-TW" dirty="0" smtClean="0"/>
          </a:p>
          <a:p>
            <a:pPr eaLnBrk="1" hangingPunct="1"/>
            <a:r>
              <a:rPr lang="zh-TW" altLang="en-US" dirty="0" smtClean="0"/>
              <a:t>教師升等校</a:t>
            </a:r>
            <a:r>
              <a:rPr lang="zh-TW" altLang="en-US" dirty="0"/>
              <a:t>內教師每年三月底前提出，臨床教師每年一月、七月底前提出，最近三年內每年均須達到教師晉級標準、並通過教師適任性評量（依本校「</a:t>
            </a:r>
            <a:r>
              <a:rPr lang="zh-TW" altLang="en-US" dirty="0" smtClean="0"/>
              <a:t>教師晉級</a:t>
            </a:r>
            <a:r>
              <a:rPr lang="zh-TW" altLang="en-US" dirty="0"/>
              <a:t>辦法</a:t>
            </a:r>
            <a:r>
              <a:rPr lang="zh-TW" altLang="en-US" dirty="0" smtClean="0"/>
              <a:t>」</a:t>
            </a:r>
            <a:r>
              <a:rPr lang="zh-TW" altLang="en-US" dirty="0"/>
              <a:t>及「教師適任性評量辦法」之規定）才可提出。</a:t>
            </a:r>
            <a:endParaRPr lang="zh-TW" altLang="en-US"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27</a:t>
            </a:fld>
            <a:endParaRPr lang="en-US" altLang="zh-TW"/>
          </a:p>
        </p:txBody>
      </p:sp>
    </p:spTree>
    <p:extLst>
      <p:ext uri="{BB962C8B-B14F-4D97-AF65-F5344CB8AC3E}">
        <p14:creationId xmlns:p14="http://schemas.microsoft.com/office/powerpoint/2010/main" val="2221836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教師多元升等 </a:t>
            </a:r>
            <a:r>
              <a:rPr lang="zh-TW" altLang="en-US" dirty="0" smtClean="0">
                <a:solidFill>
                  <a:srgbClr val="C00000"/>
                </a:solidFill>
              </a:rPr>
              <a:t>管道</a:t>
            </a:r>
            <a:endParaRPr lang="zh-TW" altLang="en-US"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28</a:t>
            </a:fld>
            <a:endParaRPr lang="en-US" altLang="zh-TW"/>
          </a:p>
        </p:txBody>
      </p:sp>
      <p:graphicFrame>
        <p:nvGraphicFramePr>
          <p:cNvPr id="10" name="表格 9"/>
          <p:cNvGraphicFramePr>
            <a:graphicFrameLocks noGrp="1"/>
          </p:cNvGraphicFramePr>
          <p:nvPr>
            <p:extLst>
              <p:ext uri="{D42A27DB-BD31-4B8C-83A1-F6EECF244321}">
                <p14:modId xmlns:p14="http://schemas.microsoft.com/office/powerpoint/2010/main" val="3339396981"/>
              </p:ext>
            </p:extLst>
          </p:nvPr>
        </p:nvGraphicFramePr>
        <p:xfrm>
          <a:off x="334383" y="1752600"/>
          <a:ext cx="9865095" cy="3765195"/>
        </p:xfrm>
        <a:graphic>
          <a:graphicData uri="http://schemas.openxmlformats.org/drawingml/2006/table">
            <a:tbl>
              <a:tblPr firstRow="1" bandRow="1">
                <a:effectLst>
                  <a:outerShdw blurRad="50800" dist="50800" dir="2700000" algn="tl" rotWithShape="0">
                    <a:prstClr val="black">
                      <a:alpha val="40000"/>
                    </a:prstClr>
                  </a:outerShdw>
                </a:effectLst>
                <a:tableStyleId>{21E4AEA4-8DFA-4A89-87EB-49C32662AFE0}</a:tableStyleId>
              </a:tblPr>
              <a:tblGrid>
                <a:gridCol w="4226293">
                  <a:extLst>
                    <a:ext uri="{9D8B030D-6E8A-4147-A177-3AD203B41FA5}">
                      <a16:colId xmlns="" xmlns:a16="http://schemas.microsoft.com/office/drawing/2014/main" val="2792257249"/>
                    </a:ext>
                  </a:extLst>
                </a:gridCol>
                <a:gridCol w="5638802">
                  <a:extLst>
                    <a:ext uri="{9D8B030D-6E8A-4147-A177-3AD203B41FA5}">
                      <a16:colId xmlns="" xmlns:a16="http://schemas.microsoft.com/office/drawing/2014/main" val="3173970966"/>
                    </a:ext>
                  </a:extLst>
                </a:gridCol>
              </a:tblGrid>
              <a:tr h="564063">
                <a:tc>
                  <a:txBody>
                    <a:bodyPr/>
                    <a:lstStyle/>
                    <a:p>
                      <a:pPr algn="ctr"/>
                      <a:r>
                        <a:rPr lang="zh-TW" altLang="en-US" sz="2800" dirty="0" smtClean="0"/>
                        <a:t>升等管道</a:t>
                      </a:r>
                      <a:endParaRPr lang="zh-TW" altLang="en-US" sz="2800" dirty="0">
                        <a:solidFill>
                          <a:schemeClr val="bg1"/>
                        </a:solidFill>
                      </a:endParaRPr>
                    </a:p>
                  </a:txBody>
                  <a:tcPr/>
                </a:tc>
                <a:tc>
                  <a:txBody>
                    <a:bodyPr/>
                    <a:lstStyle/>
                    <a:p>
                      <a:pPr algn="ctr"/>
                      <a:r>
                        <a:rPr lang="zh-TW" altLang="en-US" sz="2800" dirty="0" smtClean="0"/>
                        <a:t>送審著作類型</a:t>
                      </a:r>
                      <a:endParaRPr lang="zh-TW" altLang="en-US" sz="2800" dirty="0">
                        <a:solidFill>
                          <a:schemeClr val="bg1"/>
                        </a:solidFill>
                      </a:endParaRPr>
                    </a:p>
                  </a:txBody>
                  <a:tcPr/>
                </a:tc>
                <a:extLst>
                  <a:ext uri="{0D108BD9-81ED-4DB2-BD59-A6C34878D82A}">
                    <a16:rowId xmlns="" xmlns:a16="http://schemas.microsoft.com/office/drawing/2014/main" val="260367843"/>
                  </a:ext>
                </a:extLst>
              </a:tr>
              <a:tr h="564063">
                <a:tc>
                  <a:txBody>
                    <a:bodyPr/>
                    <a:lstStyle/>
                    <a:p>
                      <a:r>
                        <a:rPr lang="zh-TW" altLang="en-US" sz="2800" dirty="0" smtClean="0">
                          <a:solidFill>
                            <a:srgbClr val="000308"/>
                          </a:solidFill>
                        </a:rPr>
                        <a:t>學術研究升等</a:t>
                      </a:r>
                      <a:endParaRPr lang="zh-TW" altLang="en-US" sz="2800" dirty="0">
                        <a:solidFill>
                          <a:srgbClr val="000308"/>
                        </a:solidFill>
                      </a:endParaRPr>
                    </a:p>
                  </a:txBody>
                  <a:tcPr/>
                </a:tc>
                <a:tc>
                  <a:txBody>
                    <a:bodyPr/>
                    <a:lstStyle/>
                    <a:p>
                      <a:r>
                        <a:rPr lang="zh-TW" altLang="en-US" sz="2800" dirty="0" smtClean="0">
                          <a:solidFill>
                            <a:srgbClr val="000308"/>
                          </a:solidFill>
                        </a:rPr>
                        <a:t>學術期刊論文、研討會論文、專書</a:t>
                      </a:r>
                      <a:endParaRPr lang="zh-TW" altLang="en-US" sz="2800" dirty="0">
                        <a:solidFill>
                          <a:srgbClr val="000308"/>
                        </a:solidFill>
                      </a:endParaRPr>
                    </a:p>
                  </a:txBody>
                  <a:tcPr/>
                </a:tc>
                <a:extLst>
                  <a:ext uri="{0D108BD9-81ED-4DB2-BD59-A6C34878D82A}">
                    <a16:rowId xmlns="" xmlns:a16="http://schemas.microsoft.com/office/drawing/2014/main" val="1762280218"/>
                  </a:ext>
                </a:extLst>
              </a:tr>
              <a:tr h="564063">
                <a:tc>
                  <a:txBody>
                    <a:bodyPr/>
                    <a:lstStyle/>
                    <a:p>
                      <a:r>
                        <a:rPr lang="zh-TW" altLang="en-US" sz="2800" dirty="0" smtClean="0">
                          <a:solidFill>
                            <a:srgbClr val="000308"/>
                          </a:solidFill>
                        </a:rPr>
                        <a:t>教學實踐研究升等</a:t>
                      </a:r>
                      <a:endParaRPr lang="zh-TW" altLang="en-US" sz="2800" dirty="0">
                        <a:solidFill>
                          <a:srgbClr val="000308"/>
                        </a:solidFill>
                      </a:endParaRPr>
                    </a:p>
                  </a:txBody>
                  <a:tcPr/>
                </a:tc>
                <a:tc>
                  <a:txBody>
                    <a:bodyPr/>
                    <a:lstStyle/>
                    <a:p>
                      <a:r>
                        <a:rPr lang="zh-TW" altLang="en-US" sz="2800" dirty="0" smtClean="0">
                          <a:solidFill>
                            <a:srgbClr val="000308"/>
                          </a:solidFill>
                        </a:rPr>
                        <a:t>教學實踐研究成果技術報告</a:t>
                      </a:r>
                      <a:endParaRPr lang="zh-TW" altLang="en-US" sz="2800" dirty="0">
                        <a:solidFill>
                          <a:srgbClr val="000308"/>
                        </a:solidFill>
                      </a:endParaRPr>
                    </a:p>
                  </a:txBody>
                  <a:tcPr/>
                </a:tc>
                <a:extLst>
                  <a:ext uri="{0D108BD9-81ED-4DB2-BD59-A6C34878D82A}">
                    <a16:rowId xmlns="" xmlns:a16="http://schemas.microsoft.com/office/drawing/2014/main" val="401185071"/>
                  </a:ext>
                </a:extLst>
              </a:tr>
              <a:tr h="564063">
                <a:tc>
                  <a:txBody>
                    <a:bodyPr/>
                    <a:lstStyle/>
                    <a:p>
                      <a:r>
                        <a:rPr lang="zh-TW" altLang="en-US" sz="2800" dirty="0" smtClean="0">
                          <a:solidFill>
                            <a:srgbClr val="000308"/>
                          </a:solidFill>
                        </a:rPr>
                        <a:t>產學應用研究升等</a:t>
                      </a:r>
                      <a:endParaRPr lang="zh-TW" altLang="en-US" sz="2800" dirty="0">
                        <a:solidFill>
                          <a:srgbClr val="000308"/>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000308"/>
                          </a:solidFill>
                        </a:rPr>
                        <a:t>產學應用研究成果技術報告</a:t>
                      </a:r>
                      <a:r>
                        <a:rPr lang="en-US" altLang="zh-TW" sz="2800" dirty="0" smtClean="0">
                          <a:solidFill>
                            <a:srgbClr val="000308"/>
                          </a:solidFill>
                        </a:rPr>
                        <a:t>(</a:t>
                      </a:r>
                      <a:r>
                        <a:rPr lang="zh-TW" altLang="en-US" sz="2800" dirty="0" smtClean="0">
                          <a:solidFill>
                            <a:srgbClr val="000308"/>
                          </a:solidFill>
                        </a:rPr>
                        <a:t>含技轉、專利、政府與民間專案計畫成果</a:t>
                      </a:r>
                      <a:r>
                        <a:rPr lang="en-US" altLang="zh-TW" sz="2800" dirty="0" smtClean="0">
                          <a:solidFill>
                            <a:srgbClr val="000308"/>
                          </a:solidFill>
                        </a:rPr>
                        <a:t>)</a:t>
                      </a:r>
                      <a:endParaRPr lang="zh-TW" altLang="en-US" sz="2800" dirty="0" smtClean="0">
                        <a:solidFill>
                          <a:srgbClr val="000308"/>
                        </a:solidFill>
                      </a:endParaRPr>
                    </a:p>
                  </a:txBody>
                  <a:tcPr/>
                </a:tc>
                <a:extLst>
                  <a:ext uri="{0D108BD9-81ED-4DB2-BD59-A6C34878D82A}">
                    <a16:rowId xmlns="" xmlns:a16="http://schemas.microsoft.com/office/drawing/2014/main" val="2619327860"/>
                  </a:ext>
                </a:extLst>
              </a:tr>
              <a:tr h="564063">
                <a:tc>
                  <a:txBody>
                    <a:bodyPr/>
                    <a:lstStyle/>
                    <a:p>
                      <a:r>
                        <a:rPr lang="zh-TW" altLang="en-US" sz="2800" dirty="0" smtClean="0">
                          <a:solidFill>
                            <a:srgbClr val="000308"/>
                          </a:solidFill>
                        </a:rPr>
                        <a:t>藝術作品及成就證明升等</a:t>
                      </a:r>
                      <a:endParaRPr lang="zh-TW" altLang="en-US" sz="2800" dirty="0">
                        <a:solidFill>
                          <a:srgbClr val="000308"/>
                        </a:solidFill>
                      </a:endParaRPr>
                    </a:p>
                  </a:txBody>
                  <a:tcPr/>
                </a:tc>
                <a:tc>
                  <a:txBody>
                    <a:bodyPr/>
                    <a:lstStyle/>
                    <a:p>
                      <a:r>
                        <a:rPr lang="zh-TW" altLang="en-US" sz="2800" dirty="0" smtClean="0">
                          <a:solidFill>
                            <a:srgbClr val="000308"/>
                          </a:solidFill>
                        </a:rPr>
                        <a:t>創作</a:t>
                      </a:r>
                      <a:r>
                        <a:rPr lang="en-US" altLang="zh-TW" sz="2800" dirty="0" smtClean="0">
                          <a:solidFill>
                            <a:srgbClr val="000308"/>
                          </a:solidFill>
                        </a:rPr>
                        <a:t>(</a:t>
                      </a:r>
                      <a:r>
                        <a:rPr lang="zh-TW" altLang="en-US" sz="2800" dirty="0" smtClean="0">
                          <a:solidFill>
                            <a:srgbClr val="000308"/>
                          </a:solidFill>
                        </a:rPr>
                        <a:t>展演</a:t>
                      </a:r>
                      <a:r>
                        <a:rPr lang="en-US" altLang="zh-TW" sz="2800" dirty="0" smtClean="0">
                          <a:solidFill>
                            <a:srgbClr val="000308"/>
                          </a:solidFill>
                        </a:rPr>
                        <a:t>)</a:t>
                      </a:r>
                      <a:r>
                        <a:rPr lang="zh-TW" altLang="en-US" sz="2800" dirty="0" smtClean="0">
                          <a:solidFill>
                            <a:srgbClr val="000308"/>
                          </a:solidFill>
                        </a:rPr>
                        <a:t>報告</a:t>
                      </a:r>
                      <a:endParaRPr lang="zh-TW" altLang="en-US" sz="2800" dirty="0">
                        <a:solidFill>
                          <a:srgbClr val="000308"/>
                        </a:solidFill>
                      </a:endParaRPr>
                    </a:p>
                  </a:txBody>
                  <a:tcPr/>
                </a:tc>
                <a:extLst>
                  <a:ext uri="{0D108BD9-81ED-4DB2-BD59-A6C34878D82A}">
                    <a16:rowId xmlns="" xmlns:a16="http://schemas.microsoft.com/office/drawing/2014/main" val="357030707"/>
                  </a:ext>
                </a:extLst>
              </a:tr>
              <a:tr h="564063">
                <a:tc>
                  <a:txBody>
                    <a:bodyPr/>
                    <a:lstStyle/>
                    <a:p>
                      <a:r>
                        <a:rPr lang="zh-TW" altLang="en-US" sz="2800" dirty="0" smtClean="0">
                          <a:solidFill>
                            <a:srgbClr val="000308"/>
                          </a:solidFill>
                        </a:rPr>
                        <a:t>體育成就證明升等</a:t>
                      </a:r>
                      <a:endParaRPr lang="zh-TW" altLang="en-US" sz="2800" dirty="0">
                        <a:solidFill>
                          <a:srgbClr val="000308"/>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000308"/>
                          </a:solidFill>
                        </a:rPr>
                        <a:t>本人或指導學生之競賽報告</a:t>
                      </a:r>
                      <a:endParaRPr lang="zh-TW" altLang="en-US" sz="2800" dirty="0">
                        <a:solidFill>
                          <a:srgbClr val="000308"/>
                        </a:solidFill>
                      </a:endParaRPr>
                    </a:p>
                  </a:txBody>
                  <a:tcPr/>
                </a:tc>
                <a:extLst>
                  <a:ext uri="{0D108BD9-81ED-4DB2-BD59-A6C34878D82A}">
                    <a16:rowId xmlns="" xmlns:a16="http://schemas.microsoft.com/office/drawing/2014/main" val="1436731063"/>
                  </a:ext>
                </a:extLst>
              </a:tr>
            </a:tbl>
          </a:graphicData>
        </a:graphic>
      </p:graphicFrame>
    </p:spTree>
    <p:extLst>
      <p:ext uri="{BB962C8B-B14F-4D97-AF65-F5344CB8AC3E}">
        <p14:creationId xmlns:p14="http://schemas.microsoft.com/office/powerpoint/2010/main" val="2053094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60017" y="188640"/>
            <a:ext cx="9607550" cy="936104"/>
          </a:xfrm>
        </p:spPr>
        <p:txBody>
          <a:bodyPr/>
          <a:lstStyle/>
          <a:p>
            <a:pPr eaLnBrk="1" hangingPunct="1"/>
            <a:r>
              <a:rPr lang="zh-TW" altLang="en-US" dirty="0" smtClean="0"/>
              <a:t>教師升等 </a:t>
            </a:r>
            <a:r>
              <a:rPr lang="zh-TW" altLang="en-US" dirty="0" smtClean="0">
                <a:solidFill>
                  <a:srgbClr val="C00000"/>
                </a:solidFill>
              </a:rPr>
              <a:t>送審篇數</a:t>
            </a:r>
            <a:endParaRPr lang="en-US" altLang="zh-TW" dirty="0" smtClean="0">
              <a:solidFill>
                <a:srgbClr val="C00000"/>
              </a:solidFill>
            </a:endParaRPr>
          </a:p>
        </p:txBody>
      </p:sp>
      <p:sp>
        <p:nvSpPr>
          <p:cNvPr id="21507" name="Rectangle 3"/>
          <p:cNvSpPr>
            <a:spLocks noGrp="1" noRot="1" noChangeArrowheads="1"/>
          </p:cNvSpPr>
          <p:nvPr>
            <p:ph type="body" idx="1"/>
          </p:nvPr>
        </p:nvSpPr>
        <p:spPr>
          <a:xfrm>
            <a:off x="194693" y="908720"/>
            <a:ext cx="9751567" cy="4343400"/>
          </a:xfrm>
        </p:spPr>
        <p:txBody>
          <a:bodyPr/>
          <a:lstStyle/>
          <a:p>
            <a:r>
              <a:rPr lang="zh-TW" altLang="en-US" sz="2800" dirty="0" smtClean="0"/>
              <a:t>代表作：</a:t>
            </a:r>
            <a:endParaRPr lang="en-US" altLang="zh-TW" sz="2800" dirty="0" smtClean="0"/>
          </a:p>
          <a:p>
            <a:pPr lvl="1">
              <a:spcBef>
                <a:spcPts val="300"/>
              </a:spcBef>
              <a:buClr>
                <a:srgbClr val="FF6600"/>
              </a:buClr>
              <a:buFont typeface="Wingdings" panose="05000000000000000000" pitchFamily="2" charset="2"/>
              <a:buChar char="Ø"/>
            </a:pPr>
            <a:r>
              <a:rPr lang="zh-TW" altLang="en-US" sz="2400" dirty="0" smtClean="0"/>
              <a:t>各</a:t>
            </a:r>
            <a:r>
              <a:rPr lang="zh-TW" altLang="en-US" dirty="0" smtClean="0"/>
              <a:t>職級升等申請均須提交代表作 </a:t>
            </a:r>
            <a:r>
              <a:rPr lang="en-US" altLang="zh-TW" dirty="0" smtClean="0"/>
              <a:t>(</a:t>
            </a:r>
            <a:r>
              <a:rPr lang="zh-TW" altLang="en-US" dirty="0"/>
              <a:t>專門著作、作品、成就證明、或技術報告</a:t>
            </a:r>
            <a:r>
              <a:rPr lang="en-US" altLang="zh-TW" dirty="0" smtClean="0"/>
              <a:t>)</a:t>
            </a:r>
            <a:r>
              <a:rPr lang="zh-TW" altLang="en-US" dirty="0" smtClean="0"/>
              <a:t> 一篇</a:t>
            </a:r>
            <a:r>
              <a:rPr lang="en-US" altLang="zh-TW" dirty="0" smtClean="0"/>
              <a:t>(</a:t>
            </a:r>
            <a:r>
              <a:rPr lang="zh-TW" altLang="en-US" dirty="0" smtClean="0"/>
              <a:t>件</a:t>
            </a:r>
            <a:r>
              <a:rPr lang="en-US" altLang="zh-TW" dirty="0" smtClean="0"/>
              <a:t>)</a:t>
            </a:r>
            <a:r>
              <a:rPr lang="zh-TW" altLang="en-US" dirty="0" smtClean="0"/>
              <a:t>。</a:t>
            </a:r>
            <a:endParaRPr lang="en-US" altLang="zh-TW" dirty="0" smtClean="0"/>
          </a:p>
          <a:p>
            <a:pPr lvl="1">
              <a:spcBef>
                <a:spcPts val="300"/>
              </a:spcBef>
              <a:buClr>
                <a:srgbClr val="FF6600"/>
              </a:buClr>
              <a:buFont typeface="Wingdings" panose="05000000000000000000" pitchFamily="2" charset="2"/>
              <a:buChar char="Ø"/>
            </a:pPr>
            <a:r>
              <a:rPr lang="zh-TW" altLang="en-US" dirty="0" smtClean="0"/>
              <a:t>本職後且三年內出版者為限。</a:t>
            </a:r>
            <a:endParaRPr lang="en-US" altLang="zh-TW" dirty="0" smtClean="0"/>
          </a:p>
          <a:p>
            <a:pPr lvl="1">
              <a:spcBef>
                <a:spcPts val="300"/>
              </a:spcBef>
              <a:buClr>
                <a:srgbClr val="FF6600"/>
              </a:buClr>
              <a:buFont typeface="Wingdings" panose="05000000000000000000" pitchFamily="2" charset="2"/>
              <a:buChar char="Ø"/>
            </a:pPr>
            <a:r>
              <a:rPr lang="zh-TW" altLang="en-US" dirty="0" smtClean="0"/>
              <a:t>以長庚大學列名發表</a:t>
            </a:r>
            <a:r>
              <a:rPr lang="en-US" altLang="zh-TW" dirty="0" smtClean="0"/>
              <a:t>(</a:t>
            </a:r>
            <a:r>
              <a:rPr lang="zh-TW" altLang="en-US" dirty="0" smtClean="0"/>
              <a:t>含兼任</a:t>
            </a:r>
            <a:r>
              <a:rPr lang="en-US" altLang="zh-TW" dirty="0" smtClean="0"/>
              <a:t>)</a:t>
            </a:r>
            <a:r>
              <a:rPr lang="zh-TW" altLang="en-US" dirty="0" smtClean="0"/>
              <a:t>。</a:t>
            </a:r>
            <a:endParaRPr lang="en-US" altLang="zh-TW" dirty="0" smtClean="0">
              <a:latin typeface="標楷體" pitchFamily="65" charset="-120"/>
            </a:endParaRPr>
          </a:p>
          <a:p>
            <a:pPr lvl="1">
              <a:spcBef>
                <a:spcPts val="300"/>
              </a:spcBef>
              <a:buClr>
                <a:srgbClr val="FF6600"/>
              </a:buClr>
              <a:buFont typeface="Wingdings" panose="05000000000000000000" pitchFamily="2" charset="2"/>
              <a:buChar char="Ø"/>
            </a:pPr>
            <a:r>
              <a:rPr lang="zh-TW" altLang="en-US" dirty="0" smtClean="0">
                <a:latin typeface="標楷體" pitchFamily="65" charset="-120"/>
              </a:rPr>
              <a:t>須以申請人為第一作者</a:t>
            </a:r>
            <a:r>
              <a:rPr lang="en-US" altLang="zh-TW" dirty="0" smtClean="0">
                <a:latin typeface="標楷體" pitchFamily="65" charset="-120"/>
              </a:rPr>
              <a:t>(</a:t>
            </a:r>
            <a:r>
              <a:rPr lang="zh-TW" altLang="en-US" dirty="0" smtClean="0">
                <a:latin typeface="標楷體" pitchFamily="65" charset="-120"/>
              </a:rPr>
              <a:t>申請升等教授時，其代表著作得以第一作者、或為責任</a:t>
            </a:r>
            <a:r>
              <a:rPr lang="en-US" altLang="zh-TW" dirty="0" smtClean="0">
                <a:latin typeface="標楷體" pitchFamily="65" charset="-120"/>
              </a:rPr>
              <a:t>(</a:t>
            </a:r>
            <a:r>
              <a:rPr lang="zh-TW" altLang="en-US" dirty="0" smtClean="0">
                <a:latin typeface="標楷體" pitchFamily="65" charset="-120"/>
              </a:rPr>
              <a:t>或通訊</a:t>
            </a:r>
            <a:r>
              <a:rPr lang="en-US" altLang="zh-TW" dirty="0" smtClean="0">
                <a:latin typeface="標楷體" pitchFamily="65" charset="-120"/>
              </a:rPr>
              <a:t>)</a:t>
            </a:r>
            <a:r>
              <a:rPr lang="zh-TW" altLang="en-US" dirty="0" smtClean="0">
                <a:latin typeface="標楷體" pitchFamily="65" charset="-120"/>
              </a:rPr>
              <a:t>作者</a:t>
            </a:r>
            <a:r>
              <a:rPr lang="en-US" altLang="zh-TW" dirty="0" smtClean="0">
                <a:latin typeface="標楷體" pitchFamily="65" charset="-120"/>
              </a:rPr>
              <a:t>)</a:t>
            </a:r>
            <a:r>
              <a:rPr lang="zh-TW" altLang="en-US" dirty="0" smtClean="0">
                <a:latin typeface="標楷體" pitchFamily="65" charset="-120"/>
              </a:rPr>
              <a:t>。</a:t>
            </a:r>
            <a:endParaRPr lang="zh-TW" altLang="en-US" dirty="0" smtClean="0"/>
          </a:p>
          <a:p>
            <a:pPr algn="just" eaLnBrk="1" hangingPunct="1">
              <a:spcBef>
                <a:spcPts val="300"/>
              </a:spcBef>
            </a:pPr>
            <a:r>
              <a:rPr lang="zh-TW" altLang="en-US" sz="2800" dirty="0" smtClean="0"/>
              <a:t>參考著作：</a:t>
            </a:r>
            <a:endParaRPr lang="en-US" altLang="zh-TW" sz="2800" dirty="0" smtClean="0"/>
          </a:p>
          <a:p>
            <a:pPr lvl="1" algn="just" eaLnBrk="1" hangingPunct="1">
              <a:spcBef>
                <a:spcPts val="300"/>
              </a:spcBef>
              <a:buClr>
                <a:srgbClr val="FF6600"/>
              </a:buClr>
              <a:buFont typeface="Wingdings" panose="05000000000000000000" pitchFamily="2" charset="2"/>
              <a:buChar char="Ø"/>
            </a:pPr>
            <a:r>
              <a:rPr lang="zh-TW" altLang="en-US" dirty="0" smtClean="0"/>
              <a:t>申請升等教授需提出論文三</a:t>
            </a:r>
            <a:r>
              <a:rPr lang="en-US" altLang="zh-TW" dirty="0"/>
              <a:t>~</a:t>
            </a:r>
            <a:r>
              <a:rPr lang="zh-TW" altLang="en-US" dirty="0" smtClean="0"/>
              <a:t>七篇，升等副教授需提出論文二</a:t>
            </a:r>
            <a:r>
              <a:rPr lang="en-US" altLang="zh-TW" dirty="0" smtClean="0"/>
              <a:t>~</a:t>
            </a:r>
            <a:r>
              <a:rPr lang="zh-TW" altLang="en-US" dirty="0" smtClean="0"/>
              <a:t>五篇，升等助理教授需提出論文一</a:t>
            </a:r>
            <a:r>
              <a:rPr lang="en-US" altLang="zh-TW" dirty="0" smtClean="0"/>
              <a:t>~</a:t>
            </a:r>
            <a:r>
              <a:rPr lang="zh-TW" altLang="en-US" dirty="0" smtClean="0"/>
              <a:t>三篇，實際篇數依本校</a:t>
            </a:r>
            <a:r>
              <a:rPr lang="zh-TW" altLang="en-US" dirty="0" smtClean="0">
                <a:latin typeface="標楷體" panose="03000509000000000000" pitchFamily="65" charset="-120"/>
                <a:ea typeface="標楷體" panose="03000509000000000000" pitchFamily="65" charset="-120"/>
              </a:rPr>
              <a:t>「</a:t>
            </a:r>
            <a:r>
              <a:rPr lang="zh-TW" altLang="en-US" dirty="0"/>
              <a:t>各學院教師聘任及升等審查作業準則</a:t>
            </a:r>
            <a:r>
              <a:rPr lang="zh-TW" altLang="en-US" dirty="0" smtClean="0">
                <a:latin typeface="標楷體" panose="03000509000000000000" pitchFamily="65" charset="-120"/>
                <a:ea typeface="標楷體" panose="03000509000000000000" pitchFamily="65" charset="-120"/>
              </a:rPr>
              <a:t>」</a:t>
            </a:r>
            <a:r>
              <a:rPr lang="zh-TW" altLang="en-US" dirty="0" smtClean="0"/>
              <a:t>規定。</a:t>
            </a:r>
            <a:endParaRPr lang="en-US" altLang="zh-TW" dirty="0" smtClean="0"/>
          </a:p>
          <a:p>
            <a:pPr lvl="1" algn="just" eaLnBrk="1" hangingPunct="1">
              <a:spcBef>
                <a:spcPts val="300"/>
              </a:spcBef>
              <a:buClr>
                <a:srgbClr val="FF6600"/>
              </a:buClr>
              <a:buFont typeface="Wingdings" panose="05000000000000000000" pitchFamily="2" charset="2"/>
              <a:buChar char="Ø"/>
            </a:pPr>
            <a:r>
              <a:rPr lang="zh-TW" altLang="en-US" dirty="0" smtClean="0"/>
              <a:t>本職</a:t>
            </a:r>
            <a:r>
              <a:rPr lang="zh-TW" altLang="en-US" dirty="0"/>
              <a:t>後且七年內出版者</a:t>
            </a:r>
            <a:r>
              <a:rPr lang="zh-TW" altLang="en-US" dirty="0" smtClean="0"/>
              <a:t>為限。</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29</a:t>
            </a:fld>
            <a:endParaRPr lang="en-US" altLang="zh-TW" dirty="0"/>
          </a:p>
        </p:txBody>
      </p:sp>
    </p:spTree>
    <p:extLst>
      <p:ext uri="{BB962C8B-B14F-4D97-AF65-F5344CB8AC3E}">
        <p14:creationId xmlns:p14="http://schemas.microsoft.com/office/powerpoint/2010/main" val="309615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zh-TW" altLang="en-US" dirty="0" smtClean="0"/>
              <a:t>教師證書申領 </a:t>
            </a:r>
          </a:p>
        </p:txBody>
      </p:sp>
      <p:sp>
        <p:nvSpPr>
          <p:cNvPr id="6147" name="Rectangle 3"/>
          <p:cNvSpPr>
            <a:spLocks noGrp="1" noRot="1" noChangeArrowheads="1"/>
          </p:cNvSpPr>
          <p:nvPr>
            <p:ph type="body" idx="1"/>
          </p:nvPr>
        </p:nvSpPr>
        <p:spPr/>
        <p:txBody>
          <a:bodyPr/>
          <a:lstStyle/>
          <a:p>
            <a:pPr eaLnBrk="1" hangingPunct="1"/>
            <a:r>
              <a:rPr lang="zh-TW" altLang="en-US" dirty="0" smtClean="0"/>
              <a:t>尚未取得教師資格者 。</a:t>
            </a:r>
          </a:p>
          <a:p>
            <a:pPr eaLnBrk="1" hangingPunct="1"/>
            <a:r>
              <a:rPr lang="zh-TW" altLang="zh-TW" dirty="0" smtClean="0"/>
              <a:t>教育部學審會大專教師送審通報系統網站（</a:t>
            </a:r>
            <a:r>
              <a:rPr lang="en-US" altLang="zh-TW" u="sng" dirty="0" smtClean="0">
                <a:hlinkClick r:id="rId3"/>
              </a:rPr>
              <a:t>https</a:t>
            </a:r>
            <a:r>
              <a:rPr lang="en-US" altLang="zh-TW" u="sng" dirty="0">
                <a:hlinkClick r:id="rId3"/>
              </a:rPr>
              <a:t>://www.schprs.edu.tw/wSite/Control?function=IndexPage </a:t>
            </a:r>
            <a:r>
              <a:rPr lang="zh-TW" altLang="zh-TW" dirty="0" smtClean="0"/>
              <a:t>）</a:t>
            </a:r>
            <a:r>
              <a:rPr lang="zh-TW" altLang="en-US" dirty="0" smtClean="0"/>
              <a:t>填寫履歷並列印紙本資料、線</a:t>
            </a:r>
            <a:r>
              <a:rPr lang="zh-TW" altLang="en-US" dirty="0"/>
              <a:t>上</a:t>
            </a:r>
            <a:r>
              <a:rPr lang="zh-TW" altLang="en-US" dirty="0" smtClean="0"/>
              <a:t>送出後，</a:t>
            </a:r>
            <a:r>
              <a:rPr lang="zh-TW" altLang="en-US" dirty="0"/>
              <a:t>再將紙本</a:t>
            </a:r>
            <a:r>
              <a:rPr lang="zh-TW" altLang="en-US" dirty="0" smtClean="0"/>
              <a:t>履歷簽名附上二吋相片二張交至人事室 。</a:t>
            </a:r>
          </a:p>
          <a:p>
            <a:pPr eaLnBrk="1" hangingPunct="1"/>
            <a:r>
              <a:rPr lang="zh-TW" altLang="en-US" dirty="0" smtClean="0"/>
              <a:t>涉及個人權益，請儘速辦理。</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a:t>
            </a:fld>
            <a:endParaRPr lang="en-US" altLang="zh-TW"/>
          </a:p>
        </p:txBody>
      </p:sp>
    </p:spTree>
    <p:extLst>
      <p:ext uri="{BB962C8B-B14F-4D97-AF65-F5344CB8AC3E}">
        <p14:creationId xmlns:p14="http://schemas.microsoft.com/office/powerpoint/2010/main" val="2705209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90973" y="314426"/>
            <a:ext cx="9607550" cy="1143000"/>
          </a:xfrm>
        </p:spPr>
        <p:txBody>
          <a:bodyPr/>
          <a:lstStyle/>
          <a:p>
            <a:pPr eaLnBrk="1" hangingPunct="1"/>
            <a:r>
              <a:rPr lang="zh-TW" altLang="en-US" dirty="0" smtClean="0"/>
              <a:t>參加學術會議 </a:t>
            </a:r>
            <a:r>
              <a:rPr lang="zh-TW" altLang="en-US" dirty="0" smtClean="0">
                <a:solidFill>
                  <a:srgbClr val="C00000"/>
                </a:solidFill>
              </a:rPr>
              <a:t>原則</a:t>
            </a:r>
            <a:endParaRPr lang="en-US" altLang="zh-TW" dirty="0" smtClean="0">
              <a:solidFill>
                <a:srgbClr val="C00000"/>
              </a:solidFill>
            </a:endParaRPr>
          </a:p>
        </p:txBody>
      </p:sp>
      <p:sp>
        <p:nvSpPr>
          <p:cNvPr id="26627" name="Rectangle 3"/>
          <p:cNvSpPr>
            <a:spLocks noGrp="1" noRot="1" noChangeArrowheads="1"/>
          </p:cNvSpPr>
          <p:nvPr>
            <p:ph type="body" idx="1"/>
          </p:nvPr>
        </p:nvSpPr>
        <p:spPr>
          <a:xfrm>
            <a:off x="406460" y="1426759"/>
            <a:ext cx="9607550" cy="4194175"/>
          </a:xfrm>
        </p:spPr>
        <p:txBody>
          <a:bodyPr/>
          <a:lstStyle/>
          <a:p>
            <a:pPr eaLnBrk="1" hangingPunct="1"/>
            <a:r>
              <a:rPr lang="zh-TW" altLang="zh-TW" dirty="0" smtClean="0"/>
              <a:t>參加與專</a:t>
            </a:r>
            <a:r>
              <a:rPr lang="zh-TW" altLang="zh-TW" dirty="0"/>
              <a:t>長領域有</a:t>
            </a:r>
            <a:r>
              <a:rPr lang="zh-TW" altLang="zh-TW" dirty="0" smtClean="0"/>
              <a:t>關之</a:t>
            </a:r>
            <a:r>
              <a:rPr lang="zh-TW" altLang="en-US" b="1" dirty="0" smtClean="0">
                <a:solidFill>
                  <a:srgbClr val="7030A0"/>
                </a:solidFill>
              </a:rPr>
              <a:t>國內外</a:t>
            </a:r>
            <a:r>
              <a:rPr lang="zh-TW" altLang="zh-TW" dirty="0" smtClean="0"/>
              <a:t>學術</a:t>
            </a:r>
            <a:r>
              <a:rPr lang="zh-TW" altLang="zh-TW" dirty="0"/>
              <a:t>研討會或在學術研討會專題報告，得申請</a:t>
            </a:r>
            <a:r>
              <a:rPr lang="zh-TW" altLang="zh-TW" b="1" dirty="0">
                <a:solidFill>
                  <a:srgbClr val="7030A0"/>
                </a:solidFill>
              </a:rPr>
              <a:t>公假</a:t>
            </a:r>
            <a:r>
              <a:rPr lang="zh-TW" altLang="zh-TW" dirty="0"/>
              <a:t>參加會議。 </a:t>
            </a:r>
            <a:endParaRPr lang="en-US" altLang="zh-TW" dirty="0" smtClean="0"/>
          </a:p>
          <a:p>
            <a:pPr eaLnBrk="1" hangingPunct="1"/>
            <a:r>
              <a:rPr lang="zh-TW" altLang="zh-TW" dirty="0"/>
              <a:t>參加學術會議經費須先申請</a:t>
            </a:r>
            <a:r>
              <a:rPr lang="zh-TW" altLang="zh-TW" b="1" dirty="0">
                <a:solidFill>
                  <a:srgbClr val="7030A0"/>
                </a:solidFill>
              </a:rPr>
              <a:t>校外單位</a:t>
            </a:r>
            <a:r>
              <a:rPr lang="zh-TW" altLang="zh-TW" dirty="0"/>
              <a:t>補助，未獲補助或獲部份補助，</a:t>
            </a:r>
            <a:r>
              <a:rPr lang="zh-TW" altLang="zh-TW" dirty="0" smtClean="0"/>
              <a:t>始依</a:t>
            </a:r>
            <a:r>
              <a:rPr lang="zh-TW" altLang="en-US" dirty="0" smtClean="0"/>
              <a:t>「</a:t>
            </a:r>
            <a:r>
              <a:rPr lang="zh-TW" altLang="zh-TW" dirty="0" smtClean="0"/>
              <a:t>教職員參加學術會議辦法</a:t>
            </a:r>
            <a:r>
              <a:rPr lang="zh-TW" altLang="en-US" dirty="0" smtClean="0"/>
              <a:t>」</a:t>
            </a:r>
            <a:r>
              <a:rPr lang="zh-TW" altLang="zh-TW" dirty="0" smtClean="0"/>
              <a:t>申請</a:t>
            </a:r>
            <a:r>
              <a:rPr lang="zh-TW" altLang="en-US" dirty="0" smtClean="0"/>
              <a:t>研究計劃補助</a:t>
            </a:r>
            <a:r>
              <a:rPr lang="zh-TW" altLang="en-US" dirty="0"/>
              <a:t>費</a:t>
            </a:r>
            <a:r>
              <a:rPr lang="zh-TW" altLang="zh-TW" dirty="0" smtClean="0"/>
              <a:t>補助</a:t>
            </a:r>
            <a:r>
              <a:rPr lang="zh-TW" altLang="zh-TW" dirty="0"/>
              <a:t>，或自費參</a:t>
            </a:r>
            <a:r>
              <a:rPr lang="zh-TW" altLang="zh-TW" dirty="0" smtClean="0"/>
              <a:t>加。 </a:t>
            </a:r>
            <a:endParaRPr lang="en-US" altLang="zh-TW" dirty="0" smtClean="0"/>
          </a:p>
          <a:p>
            <a:pPr eaLnBrk="1" hangingPunct="1"/>
            <a:r>
              <a:rPr lang="zh-TW" altLang="zh-TW" dirty="0"/>
              <a:t>對提</a:t>
            </a:r>
            <a:r>
              <a:rPr lang="zh-TW" altLang="zh-TW" dirty="0" smtClean="0"/>
              <a:t>高本校聲譽有顯著貢獻</a:t>
            </a:r>
            <a:r>
              <a:rPr lang="zh-TW" altLang="en-US" dirty="0" smtClean="0"/>
              <a:t>（</a:t>
            </a:r>
            <a:r>
              <a:rPr lang="zh-TW" altLang="zh-TW" dirty="0" smtClean="0"/>
              <a:t>如發表</a:t>
            </a:r>
            <a:r>
              <a:rPr lang="zh-TW" altLang="zh-TW" dirty="0"/>
              <a:t>重大突破性之</a:t>
            </a:r>
            <a:r>
              <a:rPr lang="zh-TW" altLang="zh-TW" dirty="0" smtClean="0"/>
              <a:t>論文</a:t>
            </a:r>
            <a:r>
              <a:rPr lang="zh-TW" altLang="en-US" dirty="0" smtClean="0"/>
              <a:t>）</a:t>
            </a:r>
            <a:r>
              <a:rPr lang="zh-TW" altLang="zh-TW" dirty="0" smtClean="0"/>
              <a:t>，</a:t>
            </a:r>
            <a:r>
              <a:rPr lang="zh-TW" altLang="zh-TW" dirty="0"/>
              <a:t>或參加具提升本校教學研究性質之學術會議，經部門主管認可及校長核准，得申請學校公費補助 </a:t>
            </a:r>
            <a:r>
              <a:rPr lang="zh-TW" altLang="en-US" dirty="0" smtClean="0"/>
              <a:t>。</a:t>
            </a:r>
            <a:endParaRPr lang="zh-TW" altLang="en-US" dirty="0"/>
          </a:p>
          <a:p>
            <a:pPr eaLnBrk="1" hangingPunct="1"/>
            <a:endParaRPr lang="zh-TW" altLang="en-US" dirty="0" smtClean="0"/>
          </a:p>
          <a:p>
            <a:pPr eaLnBrk="1" hangingPunct="1">
              <a:buFont typeface="Wingdings" pitchFamily="2" charset="2"/>
              <a:buNone/>
            </a:pPr>
            <a:r>
              <a:rPr lang="zh-TW" altLang="en-US" sz="2800" dirty="0" smtClean="0"/>
              <a:t/>
            </a:r>
            <a:br>
              <a:rPr lang="zh-TW" altLang="en-US" sz="2800" dirty="0" smtClean="0"/>
            </a:br>
            <a:endParaRPr lang="zh-TW" altLang="en-US" sz="2800" dirty="0" smtClean="0"/>
          </a:p>
          <a:p>
            <a:pPr eaLnBrk="1" hangingPunct="1">
              <a:buFont typeface="Wingdings" pitchFamily="2" charset="2"/>
              <a:buNone/>
            </a:pPr>
            <a:endParaRPr lang="en-US" altLang="zh-TW" sz="2800" dirty="0" smtClean="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altLang="zh-TW" sz="1400" b="0" i="0" u="none" strike="noStrike" kern="1200" cap="none" spc="0" normalizeH="0" baseline="0" noProof="0" dirty="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601824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zh-TW" altLang="en-US" dirty="0" smtClean="0"/>
              <a:t>參加學術會議 </a:t>
            </a:r>
            <a:r>
              <a:rPr lang="zh-TW" altLang="en-US" dirty="0" smtClean="0">
                <a:solidFill>
                  <a:srgbClr val="C00000"/>
                </a:solidFill>
              </a:rPr>
              <a:t>事先申請</a:t>
            </a:r>
            <a:endParaRPr lang="en-US" altLang="zh-TW" dirty="0" smtClean="0">
              <a:solidFill>
                <a:srgbClr val="C00000"/>
              </a:solidFill>
            </a:endParaRPr>
          </a:p>
        </p:txBody>
      </p:sp>
      <p:sp>
        <p:nvSpPr>
          <p:cNvPr id="28675" name="Rectangle 3"/>
          <p:cNvSpPr>
            <a:spLocks noGrp="1" noRot="1" noChangeArrowheads="1"/>
          </p:cNvSpPr>
          <p:nvPr>
            <p:ph type="body" idx="1"/>
          </p:nvPr>
        </p:nvSpPr>
        <p:spPr>
          <a:xfrm>
            <a:off x="390973" y="1772817"/>
            <a:ext cx="9607550" cy="3240359"/>
          </a:xfrm>
        </p:spPr>
        <p:txBody>
          <a:bodyPr/>
          <a:lstStyle/>
          <a:p>
            <a:pPr eaLnBrk="1" hangingPunct="1"/>
            <a:r>
              <a:rPr lang="zh-TW" altLang="en-US" dirty="0"/>
              <a:t>依據</a:t>
            </a:r>
            <a:r>
              <a:rPr lang="zh-TW" altLang="en-US" dirty="0">
                <a:hlinkClick r:id="rId2"/>
              </a:rPr>
              <a:t>教職員參加學術會議辦法</a:t>
            </a:r>
            <a:endParaRPr lang="en-US" altLang="zh-TW" dirty="0"/>
          </a:p>
          <a:p>
            <a:pPr eaLnBrk="1" hangingPunct="1"/>
            <a:r>
              <a:rPr lang="zh-TW" altLang="en-US" dirty="0"/>
              <a:t>申請手續：應於</a:t>
            </a:r>
            <a:r>
              <a:rPr lang="zh-TW" altLang="en-US" b="1" dirty="0">
                <a:solidFill>
                  <a:srgbClr val="7030A0"/>
                </a:solidFill>
              </a:rPr>
              <a:t>會議前二</a:t>
            </a:r>
            <a:r>
              <a:rPr lang="zh-TW" altLang="en-US" b="1" dirty="0" smtClean="0">
                <a:solidFill>
                  <a:srgbClr val="7030A0"/>
                </a:solidFill>
              </a:rPr>
              <a:t>週</a:t>
            </a:r>
            <a:r>
              <a:rPr lang="zh-TW" altLang="en-US" dirty="0"/>
              <a:t>至</a:t>
            </a:r>
            <a:r>
              <a:rPr lang="en-US" altLang="zh-TW" dirty="0"/>
              <a:t>『</a:t>
            </a:r>
            <a:r>
              <a:rPr lang="zh-TW" altLang="en-US" dirty="0"/>
              <a:t>教職員參加學術會議申請系統</a:t>
            </a:r>
            <a:r>
              <a:rPr lang="en-US" altLang="zh-TW" dirty="0"/>
              <a:t>』</a:t>
            </a:r>
            <a:r>
              <a:rPr lang="zh-TW" altLang="en-US" dirty="0"/>
              <a:t>填單申請（檢附該學術會議之資料，發表論文者另檢附擬發表之論文稿），經部門主管核簽後，呈校長核決。</a:t>
            </a:r>
            <a:endParaRPr lang="en-US" altLang="zh-TW" dirty="0"/>
          </a:p>
          <a:p>
            <a:pPr eaLnBrk="1" hangingPunct="1"/>
            <a:endParaRPr lang="en-US" altLang="zh-TW" dirty="0"/>
          </a:p>
          <a:p>
            <a:pPr eaLnBrk="1" hangingPunct="1">
              <a:buFont typeface="Wingdings" pitchFamily="2" charset="2"/>
              <a:buNone/>
            </a:pPr>
            <a:r>
              <a:rPr lang="zh-TW" altLang="en-US" dirty="0" smtClean="0"/>
              <a:t>   </a:t>
            </a:r>
            <a:endParaRPr lang="zh-TW" altLang="en-US" sz="2800" dirty="0" smtClean="0"/>
          </a:p>
          <a:p>
            <a:pPr eaLnBrk="1" hangingPunct="1"/>
            <a:endParaRPr lang="en-US" altLang="zh-TW" sz="2800" dirty="0" smtClean="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102083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zh-TW" altLang="en-US" dirty="0" smtClean="0"/>
              <a:t>參加學術會議 </a:t>
            </a:r>
            <a:r>
              <a:rPr lang="zh-TW" altLang="en-US" dirty="0" smtClean="0">
                <a:solidFill>
                  <a:srgbClr val="C00000"/>
                </a:solidFill>
              </a:rPr>
              <a:t>費用補助</a:t>
            </a:r>
            <a:endParaRPr lang="en-US" altLang="zh-TW" dirty="0" smtClean="0">
              <a:solidFill>
                <a:srgbClr val="C00000"/>
              </a:solidFill>
            </a:endParaRPr>
          </a:p>
        </p:txBody>
      </p:sp>
      <p:sp>
        <p:nvSpPr>
          <p:cNvPr id="29699" name="Rectangle 3"/>
          <p:cNvSpPr>
            <a:spLocks noGrp="1" noRot="1" noChangeArrowheads="1"/>
          </p:cNvSpPr>
          <p:nvPr>
            <p:ph type="body" idx="1"/>
          </p:nvPr>
        </p:nvSpPr>
        <p:spPr>
          <a:xfrm>
            <a:off x="462980" y="1772816"/>
            <a:ext cx="9577064" cy="4320480"/>
          </a:xfrm>
        </p:spPr>
        <p:txBody>
          <a:bodyPr/>
          <a:lstStyle/>
          <a:p>
            <a:pPr eaLnBrk="1" hangingPunct="1">
              <a:lnSpc>
                <a:spcPct val="90000"/>
              </a:lnSpc>
            </a:pPr>
            <a:r>
              <a:rPr lang="zh-TW" altLang="en-US" dirty="0"/>
              <a:t>以研究計畫經費補助、學校公費者，悉依相關規定標準辦理。未有規定者，依</a:t>
            </a:r>
            <a:r>
              <a:rPr lang="zh-TW" altLang="zh-TW" dirty="0"/>
              <a:t>下列規定申請</a:t>
            </a:r>
            <a:r>
              <a:rPr lang="zh-TW" altLang="en-US" dirty="0"/>
              <a:t>：</a:t>
            </a:r>
            <a:endParaRPr lang="en-US" altLang="zh-TW" dirty="0"/>
          </a:p>
          <a:p>
            <a:pPr lvl="1" eaLnBrk="1" hangingPunct="1">
              <a:lnSpc>
                <a:spcPct val="90000"/>
              </a:lnSpc>
              <a:buClr>
                <a:srgbClr val="FF6600"/>
              </a:buClr>
              <a:buFont typeface="Wingdings" panose="05000000000000000000" pitchFamily="2" charset="2"/>
              <a:buChar char="Ø"/>
            </a:pPr>
            <a:r>
              <a:rPr lang="zh-TW" altLang="en-US" sz="3200" dirty="0"/>
              <a:t>往返機票：</a:t>
            </a:r>
            <a:r>
              <a:rPr lang="zh-TW" altLang="en-US" dirty="0"/>
              <a:t>依「出差辦法」報支旅費，以經濟艙且直達路程為原則，憑收據實報實銷。</a:t>
            </a:r>
            <a:endParaRPr lang="en-US" altLang="zh-TW" dirty="0"/>
          </a:p>
          <a:p>
            <a:pPr lvl="1" eaLnBrk="1" hangingPunct="1">
              <a:lnSpc>
                <a:spcPct val="90000"/>
              </a:lnSpc>
              <a:buClr>
                <a:srgbClr val="FF6600"/>
              </a:buClr>
              <a:buFont typeface="Wingdings" panose="05000000000000000000" pitchFamily="2" charset="2"/>
              <a:buChar char="Ø"/>
            </a:pPr>
            <a:r>
              <a:rPr lang="zh-TW" altLang="en-US" sz="3200" dirty="0"/>
              <a:t>生活補助費：</a:t>
            </a:r>
            <a:r>
              <a:rPr lang="zh-TW" altLang="en-US" dirty="0"/>
              <a:t>依「出差辦法」之「國外出差日支生活費標準表」所定各地區之費用報支標準辦理。</a:t>
            </a:r>
            <a:endParaRPr lang="en-US" altLang="zh-TW" dirty="0"/>
          </a:p>
          <a:p>
            <a:pPr lvl="1" eaLnBrk="1" hangingPunct="1">
              <a:lnSpc>
                <a:spcPct val="90000"/>
              </a:lnSpc>
              <a:buClr>
                <a:srgbClr val="FF6600"/>
              </a:buClr>
              <a:buFont typeface="Wingdings" panose="05000000000000000000" pitchFamily="2" charset="2"/>
              <a:buChar char="Ø"/>
            </a:pPr>
            <a:r>
              <a:rPr lang="zh-TW" altLang="en-US" sz="3200" dirty="0"/>
              <a:t>註冊費：</a:t>
            </a:r>
            <a:r>
              <a:rPr lang="zh-TW" altLang="en-US" dirty="0"/>
              <a:t>憑收據報銷，以美金六百元為補助上限。</a:t>
            </a:r>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34377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zh-TW" altLang="en-US" dirty="0"/>
              <a:t>參加學術</a:t>
            </a:r>
            <a:r>
              <a:rPr lang="zh-TW" altLang="en-US" dirty="0" smtClean="0"/>
              <a:t>會議 </a:t>
            </a:r>
            <a:r>
              <a:rPr lang="zh-TW" altLang="en-US" dirty="0" smtClean="0">
                <a:solidFill>
                  <a:srgbClr val="C00000"/>
                </a:solidFill>
              </a:rPr>
              <a:t>職責</a:t>
            </a:r>
            <a:endParaRPr lang="en-US" altLang="zh-TW" dirty="0" smtClean="0">
              <a:solidFill>
                <a:srgbClr val="C00000"/>
              </a:solidFill>
            </a:endParaRPr>
          </a:p>
        </p:txBody>
      </p:sp>
      <p:sp>
        <p:nvSpPr>
          <p:cNvPr id="30723" name="Rectangle 3"/>
          <p:cNvSpPr>
            <a:spLocks noGrp="1" noRot="1" noChangeArrowheads="1"/>
          </p:cNvSpPr>
          <p:nvPr>
            <p:ph type="body" idx="1"/>
          </p:nvPr>
        </p:nvSpPr>
        <p:spPr>
          <a:xfrm>
            <a:off x="318965" y="1772817"/>
            <a:ext cx="9607550" cy="4194175"/>
          </a:xfrm>
        </p:spPr>
        <p:txBody>
          <a:bodyPr/>
          <a:lstStyle/>
          <a:p>
            <a:pPr algn="just" eaLnBrk="1" hangingPunct="1"/>
            <a:r>
              <a:rPr lang="zh-TW" altLang="en-US" dirty="0"/>
              <a:t>申請公假，</a:t>
            </a:r>
            <a:r>
              <a:rPr lang="zh-TW" altLang="en-US" dirty="0" smtClean="0"/>
              <a:t>以研究計畫補助</a:t>
            </a:r>
            <a:r>
              <a:rPr lang="zh-TW" altLang="en-US" dirty="0"/>
              <a:t>費</a:t>
            </a:r>
            <a:r>
              <a:rPr lang="zh-TW" altLang="en-US" dirty="0" smtClean="0"/>
              <a:t>或</a:t>
            </a:r>
            <a:r>
              <a:rPr lang="zh-TW" altLang="en-US" dirty="0"/>
              <a:t>學校公費參加學術會議者，應於銷假上班後一週內將心得報告上網登錄，</a:t>
            </a:r>
            <a:r>
              <a:rPr lang="zh-TW" altLang="en-US" dirty="0" smtClean="0"/>
              <a:t>再檢據核銷（核銷時請檢附</a:t>
            </a:r>
            <a:r>
              <a:rPr lang="zh-TW" altLang="en-US" dirty="0"/>
              <a:t>心得</a:t>
            </a:r>
            <a:r>
              <a:rPr lang="zh-TW" altLang="en-US" dirty="0" smtClean="0"/>
              <a:t>報告）。 </a:t>
            </a:r>
            <a:endParaRPr lang="en-US" altLang="zh-TW" dirty="0" smtClean="0"/>
          </a:p>
          <a:p>
            <a:pPr algn="just" eaLnBrk="1" hangingPunct="1"/>
            <a:r>
              <a:rPr lang="zh-TW" altLang="en-US" dirty="0"/>
              <a:t>使用學校公費參加學術會議者，必須於參加會議後</a:t>
            </a:r>
            <a:r>
              <a:rPr lang="en-US" altLang="zh-TW" dirty="0"/>
              <a:t>3</a:t>
            </a:r>
            <a:r>
              <a:rPr lang="zh-TW" altLang="en-US" dirty="0"/>
              <a:t>年內以本校名義將論文刊登於期刊雜誌，若未依規定發表應將參加會議期間所支領之費用全部償還校方</a:t>
            </a:r>
            <a:r>
              <a:rPr lang="zh-TW" altLang="en-US" dirty="0" smtClean="0"/>
              <a:t>。</a:t>
            </a:r>
          </a:p>
          <a:p>
            <a:pPr eaLnBrk="1" hangingPunct="1">
              <a:buFont typeface="Wingdings" pitchFamily="2" charset="2"/>
              <a:buNone/>
            </a:pPr>
            <a:r>
              <a:rPr lang="zh-TW" altLang="en-US" dirty="0" smtClean="0"/>
              <a:t> </a:t>
            </a:r>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147885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zh-TW" altLang="en-US" dirty="0" smtClean="0"/>
              <a:t>婚喪賀奠 </a:t>
            </a:r>
            <a:r>
              <a:rPr lang="zh-TW" altLang="en-US" dirty="0" smtClean="0">
                <a:solidFill>
                  <a:srgbClr val="C00000"/>
                </a:solidFill>
              </a:rPr>
              <a:t>原則</a:t>
            </a:r>
            <a:endParaRPr lang="en-US" altLang="zh-TW" dirty="0" smtClean="0">
              <a:solidFill>
                <a:srgbClr val="C00000"/>
              </a:solidFill>
            </a:endParaRPr>
          </a:p>
        </p:txBody>
      </p:sp>
      <p:sp>
        <p:nvSpPr>
          <p:cNvPr id="31747" name="Rectangle 3"/>
          <p:cNvSpPr>
            <a:spLocks noGrp="1" noRot="1" noChangeArrowheads="1"/>
          </p:cNvSpPr>
          <p:nvPr>
            <p:ph type="body" idx="1"/>
          </p:nvPr>
        </p:nvSpPr>
        <p:spPr/>
        <p:txBody>
          <a:bodyPr/>
          <a:lstStyle/>
          <a:p>
            <a:pPr eaLnBrk="1" hangingPunct="1"/>
            <a:r>
              <a:rPr lang="zh-TW" altLang="en-US" dirty="0" smtClean="0"/>
              <a:t>為使本校教職員工及其眷屬於發生婚喪時，申請本校賀奠品、賀奠金有所遵循，並減輕直屬主管賀奠金負擔。</a:t>
            </a:r>
          </a:p>
          <a:p>
            <a:pPr algn="just" eaLnBrk="1" hangingPunct="1"/>
            <a:r>
              <a:rPr lang="zh-TW" altLang="en-US" dirty="0" smtClean="0"/>
              <a:t>本校教職員工、聘約人員本人及其父母（結婚或入贅後，仍以親生父母為限，受收養者則為養父母）、配偶與未婚子女。</a:t>
            </a:r>
          </a:p>
          <a:p>
            <a:pPr algn="just" eaLnBrk="1" hangingPunct="1"/>
            <a:r>
              <a:rPr lang="zh-TW" altLang="en-US" dirty="0" smtClean="0"/>
              <a:t>賀奠金 </a:t>
            </a:r>
            <a:r>
              <a:rPr lang="en-US" altLang="zh-TW" dirty="0" smtClean="0"/>
              <a:t>(</a:t>
            </a:r>
            <a:r>
              <a:rPr lang="zh-TW" altLang="en-US" dirty="0" smtClean="0"/>
              <a:t>品</a:t>
            </a:r>
            <a:r>
              <a:rPr lang="en-US" altLang="zh-TW" dirty="0" smtClean="0"/>
              <a:t>) </a:t>
            </a:r>
            <a:r>
              <a:rPr lang="zh-TW" altLang="en-US" dirty="0" smtClean="0"/>
              <a:t>之申請應於</a:t>
            </a:r>
            <a:r>
              <a:rPr lang="zh-TW" altLang="zh-TW" dirty="0"/>
              <a:t>宴客日十天</a:t>
            </a:r>
            <a:r>
              <a:rPr lang="zh-TW" altLang="zh-TW" dirty="0" smtClean="0"/>
              <a:t>前</a:t>
            </a:r>
            <a:r>
              <a:rPr lang="zh-TW" altLang="en-US" dirty="0" smtClean="0"/>
              <a:t>、</a:t>
            </a:r>
            <a:r>
              <a:rPr lang="zh-TW" altLang="zh-TW" dirty="0" smtClean="0"/>
              <a:t>結婚日起算一個月內</a:t>
            </a:r>
            <a:r>
              <a:rPr lang="zh-TW" altLang="en-US" dirty="0" smtClean="0"/>
              <a:t>或出殯日前完成申請程序。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34</a:t>
            </a:fld>
            <a:endParaRPr lang="en-US" altLang="zh-TW"/>
          </a:p>
        </p:txBody>
      </p:sp>
    </p:spTree>
    <p:extLst>
      <p:ext uri="{BB962C8B-B14F-4D97-AF65-F5344CB8AC3E}">
        <p14:creationId xmlns:p14="http://schemas.microsoft.com/office/powerpoint/2010/main" val="2148765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zh-TW" altLang="en-US" dirty="0" smtClean="0"/>
              <a:t>婚喪賀奠 </a:t>
            </a:r>
            <a:r>
              <a:rPr lang="zh-TW" altLang="en-US" dirty="0" smtClean="0">
                <a:solidFill>
                  <a:srgbClr val="C00000"/>
                </a:solidFill>
              </a:rPr>
              <a:t>學校</a:t>
            </a:r>
            <a:r>
              <a:rPr lang="zh-TW" altLang="en-US" dirty="0">
                <a:solidFill>
                  <a:srgbClr val="C00000"/>
                </a:solidFill>
              </a:rPr>
              <a:t>賀奠項目及</a:t>
            </a:r>
            <a:r>
              <a:rPr lang="zh-TW" altLang="en-US" dirty="0" smtClean="0">
                <a:solidFill>
                  <a:srgbClr val="C00000"/>
                </a:solidFill>
              </a:rPr>
              <a:t>標準</a:t>
            </a:r>
            <a:endParaRPr lang="en-US" altLang="zh-TW" dirty="0" smtClean="0">
              <a:solidFill>
                <a:srgbClr val="C00000"/>
              </a:solidFill>
            </a:endParaRPr>
          </a:p>
        </p:txBody>
      </p:sp>
      <p:sp>
        <p:nvSpPr>
          <p:cNvPr id="32771" name="Rectangle 3"/>
          <p:cNvSpPr>
            <a:spLocks noGrp="1" noRot="1" noChangeArrowheads="1"/>
          </p:cNvSpPr>
          <p:nvPr>
            <p:ph type="body" idx="1"/>
          </p:nvPr>
        </p:nvSpPr>
        <p:spPr/>
        <p:txBody>
          <a:bodyPr/>
          <a:lstStyle/>
          <a:p>
            <a:pPr eaLnBrk="1" hangingPunct="1"/>
            <a:r>
              <a:rPr lang="zh-TW" altLang="en-US" dirty="0" smtClean="0"/>
              <a:t>賀奠品：包括喜幛、毛毯、花圈、花籃、輓聯、床罩及涼被等</a:t>
            </a:r>
            <a:r>
              <a:rPr lang="en-US" altLang="zh-TW" dirty="0" smtClean="0"/>
              <a:t> 7</a:t>
            </a:r>
            <a:r>
              <a:rPr lang="zh-TW" altLang="en-US" dirty="0" smtClean="0"/>
              <a:t>項，每項金額標準為新台幣 </a:t>
            </a:r>
            <a:r>
              <a:rPr lang="en-US" altLang="zh-TW" dirty="0" smtClean="0"/>
              <a:t>2000</a:t>
            </a:r>
            <a:r>
              <a:rPr lang="zh-TW" altLang="en-US" dirty="0" smtClean="0"/>
              <a:t>元。當事人得擇一申請。</a:t>
            </a:r>
          </a:p>
          <a:p>
            <a:pPr eaLnBrk="1" hangingPunct="1"/>
            <a:r>
              <a:rPr lang="zh-TW" altLang="en-US" dirty="0" smtClean="0"/>
              <a:t>賀奠金：以董事長名義統一致贈賀金新台幣</a:t>
            </a:r>
            <a:br>
              <a:rPr lang="zh-TW" altLang="en-US" dirty="0" smtClean="0"/>
            </a:br>
            <a:r>
              <a:rPr lang="zh-TW" altLang="en-US" dirty="0" smtClean="0"/>
              <a:t> </a:t>
            </a:r>
            <a:r>
              <a:rPr lang="en-US" altLang="zh-TW" dirty="0" smtClean="0"/>
              <a:t>3,600</a:t>
            </a:r>
            <a:r>
              <a:rPr lang="zh-TW" altLang="en-US" dirty="0" smtClean="0"/>
              <a:t>元，奠金新台幣 </a:t>
            </a:r>
            <a:r>
              <a:rPr lang="en-US" altLang="zh-TW" dirty="0" smtClean="0"/>
              <a:t>3,500</a:t>
            </a:r>
            <a:r>
              <a:rPr lang="zh-TW" altLang="en-US" dirty="0" smtClean="0"/>
              <a:t>元。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35</a:t>
            </a:fld>
            <a:endParaRPr lang="en-US" altLang="zh-TW"/>
          </a:p>
        </p:txBody>
      </p:sp>
    </p:spTree>
    <p:extLst>
      <p:ext uri="{BB962C8B-B14F-4D97-AF65-F5344CB8AC3E}">
        <p14:creationId xmlns:p14="http://schemas.microsoft.com/office/powerpoint/2010/main" val="564778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zh-TW" altLang="en-US" dirty="0" smtClean="0"/>
              <a:t>婚喪賀</a:t>
            </a:r>
            <a:r>
              <a:rPr lang="zh-TW" altLang="en-US" dirty="0"/>
              <a:t>奠</a:t>
            </a:r>
            <a:r>
              <a:rPr lang="zh-TW" altLang="en-US" dirty="0" smtClean="0"/>
              <a:t>補助 </a:t>
            </a:r>
            <a:r>
              <a:rPr lang="zh-TW" altLang="en-US" dirty="0" smtClean="0">
                <a:solidFill>
                  <a:srgbClr val="C00000"/>
                </a:solidFill>
              </a:rPr>
              <a:t>直屬</a:t>
            </a:r>
            <a:r>
              <a:rPr lang="zh-TW" altLang="en-US" dirty="0">
                <a:solidFill>
                  <a:srgbClr val="C00000"/>
                </a:solidFill>
              </a:rPr>
              <a:t>主管賀奠金</a:t>
            </a:r>
            <a:r>
              <a:rPr lang="zh-TW" altLang="en-US" dirty="0" smtClean="0">
                <a:solidFill>
                  <a:srgbClr val="C00000"/>
                </a:solidFill>
              </a:rPr>
              <a:t>標準</a:t>
            </a:r>
            <a:endParaRPr lang="en-US" altLang="zh-TW" dirty="0" smtClean="0">
              <a:solidFill>
                <a:srgbClr val="C00000"/>
              </a:solidFill>
            </a:endParaRPr>
          </a:p>
        </p:txBody>
      </p:sp>
      <p:sp>
        <p:nvSpPr>
          <p:cNvPr id="33795" name="Rectangle 3"/>
          <p:cNvSpPr>
            <a:spLocks noGrp="1" noRot="1" noChangeArrowheads="1"/>
          </p:cNvSpPr>
          <p:nvPr>
            <p:ph type="body" idx="1"/>
          </p:nvPr>
        </p:nvSpPr>
        <p:spPr/>
        <p:txBody>
          <a:bodyPr/>
          <a:lstStyle/>
          <a:p>
            <a:pPr algn="just" eaLnBrk="1" hangingPunct="1">
              <a:lnSpc>
                <a:spcPct val="90000"/>
              </a:lnSpc>
            </a:pPr>
            <a:r>
              <a:rPr lang="zh-TW" altLang="en-US" dirty="0" smtClean="0"/>
              <a:t>婚喪賀奠依實際直屬主管人數申請補助至校長。本校補助各級直屬主管賀奠金額</a:t>
            </a:r>
            <a:r>
              <a:rPr lang="en-US" altLang="zh-TW" dirty="0" smtClean="0"/>
              <a:t>1,300~2,400</a:t>
            </a:r>
            <a:r>
              <a:rPr lang="zh-TW" altLang="en-US" dirty="0" smtClean="0"/>
              <a:t>元。</a:t>
            </a:r>
          </a:p>
          <a:p>
            <a:pPr algn="just" eaLnBrk="1" hangingPunct="1">
              <a:lnSpc>
                <a:spcPct val="90000"/>
              </a:lnSpc>
            </a:pPr>
            <a:r>
              <a:rPr lang="zh-TW" altLang="en-US" dirty="0" smtClean="0"/>
              <a:t>各級直屬主管係指按行政組織系統直接督導或指揮當事人工作者。</a:t>
            </a:r>
          </a:p>
          <a:p>
            <a:pPr algn="just"/>
            <a:r>
              <a:rPr lang="zh-TW" altLang="en-US" dirty="0" smtClean="0"/>
              <a:t>定期契約人員婚喪賀奠統由所屬組長級</a:t>
            </a:r>
            <a:r>
              <a:rPr lang="en-US" altLang="zh-TW" dirty="0" smtClean="0"/>
              <a:t>(</a:t>
            </a:r>
            <a:r>
              <a:rPr lang="zh-TW" altLang="en-US" dirty="0" smtClean="0"/>
              <a:t>含</a:t>
            </a:r>
            <a:r>
              <a:rPr lang="en-US" altLang="zh-TW" dirty="0" smtClean="0"/>
              <a:t>)</a:t>
            </a:r>
            <a:r>
              <a:rPr lang="zh-TW" altLang="en-US" dirty="0" smtClean="0"/>
              <a:t>以下主管共同致贈賀奠金</a:t>
            </a:r>
            <a:r>
              <a:rPr lang="zh-TW" altLang="en-US" dirty="0" smtClean="0">
                <a:solidFill>
                  <a:srgbClr val="000308"/>
                </a:solidFill>
              </a:rPr>
              <a:t>，其補助金額，</a:t>
            </a:r>
            <a:r>
              <a:rPr lang="zh-TW" altLang="zh-TW" dirty="0" smtClean="0"/>
              <a:t>賀金為新台幣</a:t>
            </a:r>
            <a:r>
              <a:rPr lang="en-US" altLang="zh-TW" dirty="0" smtClean="0"/>
              <a:t>2,200</a:t>
            </a:r>
            <a:r>
              <a:rPr lang="zh-TW" altLang="zh-TW" dirty="0" smtClean="0"/>
              <a:t>元，奠金為新台幣</a:t>
            </a:r>
            <a:r>
              <a:rPr lang="en-US" altLang="zh-TW" dirty="0" smtClean="0"/>
              <a:t>2,100</a:t>
            </a:r>
            <a:r>
              <a:rPr lang="zh-TW" altLang="zh-TW" dirty="0" smtClean="0"/>
              <a:t>元</a:t>
            </a:r>
            <a:r>
              <a:rPr lang="zh-TW" altLang="en-US" dirty="0" smtClean="0">
                <a:solidFill>
                  <a:srgbClr val="000308"/>
                </a:solidFill>
              </a:rPr>
              <a:t>。</a:t>
            </a:r>
            <a:endParaRPr lang="zh-TW" altLang="en-US" dirty="0" smtClean="0">
              <a:solidFill>
                <a:srgbClr val="FF0000"/>
              </a:solidFill>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36</a:t>
            </a:fld>
            <a:endParaRPr lang="en-US" altLang="zh-TW"/>
          </a:p>
        </p:txBody>
      </p:sp>
    </p:spTree>
    <p:extLst>
      <p:ext uri="{BB962C8B-B14F-4D97-AF65-F5344CB8AC3E}">
        <p14:creationId xmlns:p14="http://schemas.microsoft.com/office/powerpoint/2010/main" val="199717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75341" y="404664"/>
            <a:ext cx="9607550" cy="1143000"/>
          </a:xfrm>
        </p:spPr>
        <p:txBody>
          <a:bodyPr/>
          <a:lstStyle/>
          <a:p>
            <a:pPr eaLnBrk="1" hangingPunct="1"/>
            <a:r>
              <a:rPr lang="zh-TW" altLang="en-US" dirty="0" smtClean="0"/>
              <a:t>就醫長庚醫院優待</a:t>
            </a:r>
            <a:r>
              <a:rPr lang="en-US" altLang="zh-TW" dirty="0" smtClean="0"/>
              <a:t> </a:t>
            </a:r>
          </a:p>
        </p:txBody>
      </p:sp>
      <p:sp>
        <p:nvSpPr>
          <p:cNvPr id="34819" name="Rectangle 3"/>
          <p:cNvSpPr>
            <a:spLocks noGrp="1" noRot="1" noChangeArrowheads="1"/>
          </p:cNvSpPr>
          <p:nvPr>
            <p:ph type="body" idx="1"/>
          </p:nvPr>
        </p:nvSpPr>
        <p:spPr>
          <a:xfrm>
            <a:off x="394223" y="1547664"/>
            <a:ext cx="9607550" cy="4194175"/>
          </a:xfrm>
        </p:spPr>
        <p:txBody>
          <a:bodyPr/>
          <a:lstStyle/>
          <a:p>
            <a:pPr eaLnBrk="1" hangingPunct="1"/>
            <a:r>
              <a:rPr lang="zh-TW" altLang="en-US" dirty="0" smtClean="0"/>
              <a:t>以「家屬醫療優待名單」申請，並檢附相關文件。</a:t>
            </a:r>
          </a:p>
          <a:p>
            <a:pPr eaLnBrk="1" hangingPunct="1"/>
            <a:r>
              <a:rPr lang="zh-TW" altLang="en-US" dirty="0" smtClean="0"/>
              <a:t>凡本人或家屬至長庚醫院各院區就診時，提示個人身份證明文件，表明為員工或家屬，櫃台人員即可據以辦理優待事項。</a:t>
            </a:r>
            <a:endParaRPr lang="en-US" altLang="zh-TW" dirty="0" smtClean="0"/>
          </a:p>
          <a:p>
            <a:pPr eaLnBrk="1" hangingPunct="1"/>
            <a:r>
              <a:rPr lang="zh-TW" altLang="en-US" dirty="0"/>
              <a:t>員工掛號費全額計收，保險規定不給付之</a:t>
            </a:r>
            <a:r>
              <a:rPr lang="zh-TW" altLang="en-US" dirty="0" smtClean="0"/>
              <a:t>項目</a:t>
            </a:r>
            <a:r>
              <a:rPr lang="en-US" altLang="zh-TW" u="sng" dirty="0" smtClean="0"/>
              <a:t>(</a:t>
            </a:r>
            <a:r>
              <a:rPr lang="zh-TW" altLang="en-US" dirty="0" smtClean="0"/>
              <a:t>含自費就醫一律給予優待</a:t>
            </a:r>
            <a:r>
              <a:rPr lang="en-US" altLang="zh-TW" dirty="0" smtClean="0"/>
              <a:t>)</a:t>
            </a:r>
            <a:r>
              <a:rPr lang="zh-TW" altLang="en-US" dirty="0" smtClean="0"/>
              <a:t>，餘相關規定依「</a:t>
            </a:r>
            <a:r>
              <a:rPr lang="zh-TW" altLang="zh-TW" dirty="0" smtClean="0"/>
              <a:t>就醫長庚醫院優待辦法</a:t>
            </a:r>
            <a:r>
              <a:rPr lang="zh-TW" altLang="en-US" dirty="0" smtClean="0"/>
              <a:t>」辦理。</a:t>
            </a:r>
            <a:endParaRPr lang="zh-TW" altLang="en-US" dirty="0"/>
          </a:p>
          <a:p>
            <a:pPr eaLnBrk="1" hangingPunct="1">
              <a:buNone/>
            </a:pPr>
            <a:endParaRPr lang="zh-TW" altLang="en-US" dirty="0" smtClean="0"/>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37</a:t>
            </a:fld>
            <a:endParaRPr lang="en-US" altLang="zh-TW" dirty="0"/>
          </a:p>
        </p:txBody>
      </p:sp>
    </p:spTree>
    <p:extLst>
      <p:ext uri="{BB962C8B-B14F-4D97-AF65-F5344CB8AC3E}">
        <p14:creationId xmlns:p14="http://schemas.microsoft.com/office/powerpoint/2010/main" val="1946748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18965" y="476672"/>
            <a:ext cx="9607550" cy="1143000"/>
          </a:xfrm>
        </p:spPr>
        <p:txBody>
          <a:bodyPr/>
          <a:lstStyle/>
          <a:p>
            <a:pPr eaLnBrk="1" hangingPunct="1"/>
            <a:r>
              <a:rPr lang="zh-TW" altLang="en-US" dirty="0" smtClean="0"/>
              <a:t>退休 </a:t>
            </a:r>
            <a:r>
              <a:rPr lang="zh-TW" altLang="en-US" dirty="0" smtClean="0">
                <a:solidFill>
                  <a:srgbClr val="C00000"/>
                </a:solidFill>
              </a:rPr>
              <a:t>條件</a:t>
            </a:r>
            <a:endParaRPr lang="en-US" altLang="zh-TW" dirty="0" smtClean="0">
              <a:solidFill>
                <a:srgbClr val="C00000"/>
              </a:solidFill>
            </a:endParaRPr>
          </a:p>
        </p:txBody>
      </p:sp>
      <p:sp>
        <p:nvSpPr>
          <p:cNvPr id="39939" name="Rectangle 3"/>
          <p:cNvSpPr>
            <a:spLocks noGrp="1" noRot="1" noChangeArrowheads="1"/>
          </p:cNvSpPr>
          <p:nvPr>
            <p:ph type="body" idx="1"/>
          </p:nvPr>
        </p:nvSpPr>
        <p:spPr>
          <a:xfrm>
            <a:off x="534989" y="1484784"/>
            <a:ext cx="9432602" cy="4681537"/>
          </a:xfrm>
        </p:spPr>
        <p:txBody>
          <a:bodyPr/>
          <a:lstStyle/>
          <a:p>
            <a:pPr eaLnBrk="1" hangingPunct="1"/>
            <a:r>
              <a:rPr lang="zh-TW" altLang="en-US" dirty="0" smtClean="0"/>
              <a:t>自願退休</a:t>
            </a:r>
          </a:p>
          <a:p>
            <a:pPr lvl="1" eaLnBrk="1" hangingPunct="1">
              <a:buClr>
                <a:srgbClr val="FF6600"/>
              </a:buClr>
              <a:buFont typeface="Wingdings" charset="2"/>
              <a:buChar char="Ø"/>
            </a:pPr>
            <a:r>
              <a:rPr lang="zh-TW" altLang="en-US" sz="3200" dirty="0" smtClean="0"/>
              <a:t>年滿</a:t>
            </a:r>
            <a:r>
              <a:rPr lang="en-US" altLang="zh-TW" sz="3200" dirty="0" smtClean="0"/>
              <a:t> 60</a:t>
            </a:r>
            <a:r>
              <a:rPr lang="zh-TW" altLang="en-US" sz="3200" dirty="0" smtClean="0"/>
              <a:t>歲者。</a:t>
            </a:r>
          </a:p>
          <a:p>
            <a:pPr lvl="1" eaLnBrk="1" hangingPunct="1">
              <a:buClr>
                <a:srgbClr val="FF6600"/>
              </a:buClr>
              <a:buFont typeface="Wingdings" charset="2"/>
              <a:buChar char="Ø"/>
            </a:pPr>
            <a:r>
              <a:rPr lang="zh-TW" altLang="en-US" sz="3200" dirty="0" smtClean="0"/>
              <a:t>任職滿</a:t>
            </a:r>
            <a:r>
              <a:rPr lang="en-US" altLang="zh-TW" sz="3200" dirty="0" smtClean="0"/>
              <a:t> 25</a:t>
            </a:r>
            <a:r>
              <a:rPr lang="zh-TW" altLang="en-US" sz="3200" dirty="0" smtClean="0"/>
              <a:t>年者。</a:t>
            </a:r>
            <a:endParaRPr lang="en-US" altLang="zh-TW" sz="3200" dirty="0" smtClean="0"/>
          </a:p>
          <a:p>
            <a:pPr eaLnBrk="1" hangingPunct="1"/>
            <a:r>
              <a:rPr lang="zh-TW" altLang="en-US" dirty="0" smtClean="0"/>
              <a:t>屆齡退休</a:t>
            </a:r>
            <a:endParaRPr lang="en-US" altLang="zh-TW" dirty="0" smtClean="0"/>
          </a:p>
          <a:p>
            <a:pPr lvl="1" eaLnBrk="1" hangingPunct="1">
              <a:buClr>
                <a:srgbClr val="FF6600"/>
              </a:buClr>
              <a:buFont typeface="Wingdings" charset="2"/>
              <a:buChar char="Ø"/>
            </a:pPr>
            <a:r>
              <a:rPr lang="zh-TW" altLang="en-US" sz="3200" dirty="0" smtClean="0"/>
              <a:t>年滿</a:t>
            </a:r>
            <a:r>
              <a:rPr lang="en-US" altLang="zh-TW" sz="3200" dirty="0" smtClean="0"/>
              <a:t> 65</a:t>
            </a:r>
            <a:r>
              <a:rPr lang="zh-TW" altLang="en-US" sz="3200" dirty="0" smtClean="0"/>
              <a:t>歲者</a:t>
            </a:r>
            <a:r>
              <a:rPr lang="zh-TW" altLang="zh-TW" sz="3200" dirty="0" smtClean="0"/>
              <a:t>。</a:t>
            </a:r>
            <a:endParaRPr lang="zh-TW" altLang="en-US" sz="3200" dirty="0" smtClean="0"/>
          </a:p>
          <a:p>
            <a:pPr eaLnBrk="1" hangingPunct="1">
              <a:lnSpc>
                <a:spcPct val="90000"/>
              </a:lnSpc>
              <a:buFont typeface="Wingdings" pitchFamily="2" charset="2"/>
              <a:buNone/>
            </a:pPr>
            <a:endParaRPr lang="zh-TW" altLang="en-US" dirty="0" smtClean="0"/>
          </a:p>
          <a:p>
            <a:pPr eaLnBrk="1" hangingPunct="1">
              <a:lnSpc>
                <a:spcPct val="90000"/>
              </a:lnSpc>
            </a:pPr>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38</a:t>
            </a:fld>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8"/>
          <p:cNvGraphicFramePr>
            <a:graphicFrameLocks noGrp="1" noChangeAspect="1"/>
          </p:cNvGraphicFramePr>
          <p:nvPr>
            <p:ph sz="half" idx="2"/>
          </p:nvPr>
        </p:nvGraphicFramePr>
        <p:xfrm>
          <a:off x="2663825" y="2667000"/>
          <a:ext cx="2743200" cy="2667000"/>
        </p:xfrm>
        <a:graphic>
          <a:graphicData uri="http://schemas.openxmlformats.org/presentationml/2006/ole">
            <mc:AlternateContent xmlns:mc="http://schemas.openxmlformats.org/markup-compatibility/2006">
              <mc:Choice xmlns:v="urn:schemas-microsoft-com:vml" Requires="v">
                <p:oleObj spid="_x0000_s2135" r:id="rId3" imgW="2688569" imgH="2566638" progId="Excel.Chart.8">
                  <p:embed/>
                </p:oleObj>
              </mc:Choice>
              <mc:Fallback>
                <p:oleObj r:id="rId3" imgW="2688569" imgH="2566638"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825" y="2667000"/>
                        <a:ext cx="2743200" cy="2667000"/>
                      </a:xfrm>
                      <a:prstGeom prst="rect">
                        <a:avLst/>
                      </a:prstGeom>
                    </p:spPr>
                  </p:pic>
                </p:oleObj>
              </mc:Fallback>
            </mc:AlternateContent>
          </a:graphicData>
        </a:graphic>
      </p:graphicFrame>
      <p:sp>
        <p:nvSpPr>
          <p:cNvPr id="1027" name="Rectangle 4"/>
          <p:cNvSpPr>
            <a:spLocks noGrp="1" noChangeArrowheads="1"/>
          </p:cNvSpPr>
          <p:nvPr>
            <p:ph type="title"/>
          </p:nvPr>
        </p:nvSpPr>
        <p:spPr/>
        <p:txBody>
          <a:bodyPr/>
          <a:lstStyle/>
          <a:p>
            <a:pPr eaLnBrk="1" hangingPunct="1">
              <a:defRPr/>
            </a:pPr>
            <a:r>
              <a:rPr lang="zh-TW" altLang="en-US" dirty="0" smtClean="0"/>
              <a:t>退休 </a:t>
            </a:r>
            <a:r>
              <a:rPr lang="zh-TW" altLang="en-US" dirty="0" smtClean="0">
                <a:solidFill>
                  <a:srgbClr val="C00000"/>
                </a:solidFill>
                <a:latin typeface="Times New Roman" pitchFamily="18" charset="0"/>
                <a:ea typeface="+mn-ea"/>
                <a:cs typeface="Times New Roman" pitchFamily="18" charset="0"/>
              </a:rPr>
              <a:t>退休金來源 </a:t>
            </a:r>
            <a:r>
              <a:rPr lang="en-US" altLang="zh-TW" dirty="0" smtClean="0">
                <a:solidFill>
                  <a:srgbClr val="C00000"/>
                </a:solidFill>
                <a:latin typeface="Times New Roman" pitchFamily="18" charset="0"/>
                <a:ea typeface="+mn-ea"/>
                <a:cs typeface="Times New Roman" pitchFamily="18" charset="0"/>
              </a:rPr>
              <a:t>(</a:t>
            </a:r>
            <a:r>
              <a:rPr lang="zh-TW" altLang="en-US" dirty="0" smtClean="0">
                <a:solidFill>
                  <a:srgbClr val="C00000"/>
                </a:solidFill>
                <a:latin typeface="Times New Roman" pitchFamily="18" charset="0"/>
                <a:ea typeface="+mn-ea"/>
                <a:cs typeface="Times New Roman" pitchFamily="18" charset="0"/>
              </a:rPr>
              <a:t>一</a:t>
            </a:r>
            <a:r>
              <a:rPr lang="en-US" altLang="zh-TW" dirty="0" smtClean="0">
                <a:solidFill>
                  <a:srgbClr val="C00000"/>
                </a:solidFill>
                <a:latin typeface="Times New Roman" pitchFamily="18" charset="0"/>
                <a:ea typeface="+mn-ea"/>
                <a:cs typeface="Times New Roman" pitchFamily="18" charset="0"/>
              </a:rPr>
              <a:t>)</a:t>
            </a:r>
            <a:endParaRPr lang="zh-TW" altLang="en-US" dirty="0" smtClean="0">
              <a:solidFill>
                <a:srgbClr val="C00000"/>
              </a:solidFill>
              <a:latin typeface="Times New Roman" pitchFamily="18" charset="0"/>
              <a:ea typeface="+mn-ea"/>
              <a:cs typeface="Times New Roman" pitchFamily="18" charset="0"/>
            </a:endParaRPr>
          </a:p>
        </p:txBody>
      </p:sp>
      <p:sp>
        <p:nvSpPr>
          <p:cNvPr id="1028" name="Oval 29"/>
          <p:cNvSpPr>
            <a:spLocks noChangeArrowheads="1"/>
          </p:cNvSpPr>
          <p:nvPr/>
        </p:nvSpPr>
        <p:spPr bwMode="auto">
          <a:xfrm>
            <a:off x="957264" y="3048000"/>
            <a:ext cx="1900237" cy="1905000"/>
          </a:xfrm>
          <a:prstGeom prst="ellipse">
            <a:avLst/>
          </a:prstGeom>
          <a:solidFill>
            <a:schemeClr val="accent1"/>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en-US" altLang="zh-TW" sz="8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舊制儲金</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lnSpc>
                <a:spcPts val="1400"/>
              </a:lnSpc>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(98.12.31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以前年資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&lt;15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×2-1)×</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本薪</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+930)</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×2+1)×</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本薪</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+930)</a:t>
            </a:r>
          </a:p>
          <a:p>
            <a:pPr algn="ctr" eaLnBrk="1" hangingPunct="1">
              <a:lnSpc>
                <a:spcPts val="1400"/>
              </a:lnSpc>
            </a:pP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29" name="Oval 30"/>
          <p:cNvSpPr>
            <a:spLocks noChangeArrowheads="1"/>
          </p:cNvSpPr>
          <p:nvPr/>
        </p:nvSpPr>
        <p:spPr bwMode="auto">
          <a:xfrm>
            <a:off x="7658100" y="3048000"/>
            <a:ext cx="1828800" cy="1828800"/>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a:latin typeface="Times New Roman" panose="02020603050405020304" pitchFamily="18" charset="0"/>
                <a:ea typeface="標楷體" panose="03000509000000000000" pitchFamily="65" charset="-120"/>
                <a:cs typeface="Times New Roman" panose="02020603050405020304" pitchFamily="18" charset="0"/>
              </a:rPr>
              <a:t>公保養老給付</a:t>
            </a:r>
            <a:endParaRPr lang="en-US" altLang="zh-TW" sz="200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a:latin typeface="Times New Roman" panose="02020603050405020304" pitchFamily="18" charset="0"/>
                <a:ea typeface="標楷體" panose="03000509000000000000" pitchFamily="65" charset="-120"/>
                <a:cs typeface="Times New Roman" panose="02020603050405020304" pitchFamily="18" charset="0"/>
                <a:hlinkClick r:id="rId5"/>
              </a:rPr>
              <a:t>公教人員保險法專區</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0" name="Oval 31"/>
          <p:cNvSpPr>
            <a:spLocks noChangeArrowheads="1"/>
          </p:cNvSpPr>
          <p:nvPr/>
        </p:nvSpPr>
        <p:spPr bwMode="auto">
          <a:xfrm>
            <a:off x="5295900" y="3048000"/>
            <a:ext cx="1981200" cy="1905000"/>
          </a:xfrm>
          <a:prstGeom prst="ellipse">
            <a:avLst/>
          </a:prstGeom>
          <a:solidFill>
            <a:schemeClr val="accent1"/>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900">
                <a:latin typeface="Times New Roman" panose="02020603050405020304" pitchFamily="18" charset="0"/>
                <a:ea typeface="標楷體" panose="03000509000000000000" pitchFamily="65" charset="-120"/>
                <a:cs typeface="Times New Roman" panose="02020603050405020304" pitchFamily="18" charset="0"/>
              </a:rPr>
              <a:t>依個人意願</a:t>
            </a:r>
          </a:p>
          <a:p>
            <a:pPr algn="ctr" eaLnBrk="1" hangingPunct="1"/>
            <a:r>
              <a:rPr lang="zh-TW" altLang="en-US" sz="1900">
                <a:latin typeface="Times New Roman" panose="02020603050405020304" pitchFamily="18" charset="0"/>
                <a:ea typeface="標楷體" panose="03000509000000000000" pitchFamily="65" charset="-120"/>
                <a:cs typeface="Times New Roman" panose="02020603050405020304" pitchFamily="18" charset="0"/>
              </a:rPr>
              <a:t>提撥之增額儲金</a:t>
            </a:r>
            <a:endParaRPr lang="en-US" altLang="zh-TW" sz="190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20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a:latin typeface="Times New Roman" panose="02020603050405020304" pitchFamily="18" charset="0"/>
                <a:ea typeface="標楷體" panose="03000509000000000000" pitchFamily="65" charset="-120"/>
                <a:cs typeface="Times New Roman" panose="02020603050405020304" pitchFamily="18" charset="0"/>
                <a:hlinkClick r:id="rId5"/>
              </a:rPr>
              <a:t>教職員退撫專區</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zh-TW" altLang="en-US" sz="19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1" name="Text Box 33"/>
          <p:cNvSpPr txBox="1">
            <a:spLocks noChangeArrowheads="1"/>
          </p:cNvSpPr>
          <p:nvPr/>
        </p:nvSpPr>
        <p:spPr bwMode="auto">
          <a:xfrm>
            <a:off x="2781300" y="3886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latin typeface="Times New Roman" panose="02020603050405020304" pitchFamily="18" charset="0"/>
                <a:cs typeface="Times New Roman" panose="02020603050405020304" pitchFamily="18" charset="0"/>
              </a:rPr>
              <a:t>+</a:t>
            </a:r>
          </a:p>
        </p:txBody>
      </p:sp>
      <p:sp>
        <p:nvSpPr>
          <p:cNvPr id="1032" name="Text Box 34"/>
          <p:cNvSpPr txBox="1">
            <a:spLocks noChangeArrowheads="1"/>
          </p:cNvSpPr>
          <p:nvPr/>
        </p:nvSpPr>
        <p:spPr bwMode="auto">
          <a:xfrm>
            <a:off x="4991100" y="3810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latin typeface="Times New Roman" panose="02020603050405020304" pitchFamily="18" charset="0"/>
                <a:cs typeface="Times New Roman" panose="02020603050405020304" pitchFamily="18" charset="0"/>
              </a:rPr>
              <a:t>+</a:t>
            </a:r>
          </a:p>
        </p:txBody>
      </p:sp>
      <p:sp>
        <p:nvSpPr>
          <p:cNvPr id="1033" name="Text Box 35"/>
          <p:cNvSpPr txBox="1">
            <a:spLocks noChangeArrowheads="1"/>
          </p:cNvSpPr>
          <p:nvPr/>
        </p:nvSpPr>
        <p:spPr bwMode="auto">
          <a:xfrm>
            <a:off x="7353300" y="3810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latin typeface="Times New Roman" panose="02020603050405020304" pitchFamily="18" charset="0"/>
                <a:cs typeface="Times New Roman" panose="02020603050405020304" pitchFamily="18" charset="0"/>
              </a:rPr>
              <a:t>+</a:t>
            </a:r>
          </a:p>
        </p:txBody>
      </p:sp>
      <p:sp>
        <p:nvSpPr>
          <p:cNvPr id="1034" name="Rectangle 36"/>
          <p:cNvSpPr>
            <a:spLocks noChangeArrowheads="1"/>
          </p:cNvSpPr>
          <p:nvPr/>
        </p:nvSpPr>
        <p:spPr bwMode="auto">
          <a:xfrm>
            <a:off x="876300" y="2514600"/>
            <a:ext cx="4191000" cy="259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Times New Roman" panose="02020603050405020304" pitchFamily="18" charset="0"/>
              <a:cs typeface="Times New Roman" panose="02020603050405020304" pitchFamily="18" charset="0"/>
            </a:endParaRPr>
          </a:p>
        </p:txBody>
      </p:sp>
      <p:sp>
        <p:nvSpPr>
          <p:cNvPr id="1035" name="Text Box 37"/>
          <p:cNvSpPr txBox="1">
            <a:spLocks noChangeArrowheads="1"/>
          </p:cNvSpPr>
          <p:nvPr/>
        </p:nvSpPr>
        <p:spPr bwMode="auto">
          <a:xfrm>
            <a:off x="3238500" y="3276600"/>
            <a:ext cx="1828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新制儲金</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每月須共同存入專戶的金額</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本薪薪額的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提撥率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12%</a:t>
            </a: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6" name="AutoShape 39"/>
          <p:cNvSpPr>
            <a:spLocks noChangeArrowheads="1"/>
          </p:cNvSpPr>
          <p:nvPr/>
        </p:nvSpPr>
        <p:spPr bwMode="auto">
          <a:xfrm>
            <a:off x="1866900" y="1828800"/>
            <a:ext cx="2057400" cy="533400"/>
          </a:xfrm>
          <a:prstGeom prst="roundRect">
            <a:avLst>
              <a:gd name="adj" fmla="val 23843"/>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a:latin typeface="Times New Roman" panose="02020603050405020304" pitchFamily="18" charset="0"/>
                <a:ea typeface="標楷體" panose="03000509000000000000" pitchFamily="65" charset="-120"/>
                <a:cs typeface="Times New Roman" panose="02020603050405020304" pitchFamily="18" charset="0"/>
              </a:rPr>
              <a:t>政府負擔比例 </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32.5%</a:t>
            </a:r>
          </a:p>
        </p:txBody>
      </p:sp>
      <p:sp>
        <p:nvSpPr>
          <p:cNvPr id="1037" name="AutoShape 45"/>
          <p:cNvSpPr>
            <a:spLocks noChangeArrowheads="1"/>
          </p:cNvSpPr>
          <p:nvPr/>
        </p:nvSpPr>
        <p:spPr bwMode="auto">
          <a:xfrm>
            <a:off x="4305300" y="1828800"/>
            <a:ext cx="1981200" cy="533400"/>
          </a:xfrm>
          <a:prstGeom prst="roundRect">
            <a:avLst>
              <a:gd name="adj" fmla="val 10051"/>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a:latin typeface="Times New Roman" panose="02020603050405020304" pitchFamily="18" charset="0"/>
                <a:ea typeface="標楷體" panose="03000509000000000000" pitchFamily="65" charset="-120"/>
                <a:cs typeface="Times New Roman" panose="02020603050405020304" pitchFamily="18" charset="0"/>
              </a:rPr>
              <a:t>教職員負擔比例 </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35%</a:t>
            </a:r>
          </a:p>
        </p:txBody>
      </p:sp>
      <p:sp>
        <p:nvSpPr>
          <p:cNvPr id="1038" name="AutoShape 46"/>
          <p:cNvSpPr>
            <a:spLocks noChangeArrowheads="1"/>
          </p:cNvSpPr>
          <p:nvPr/>
        </p:nvSpPr>
        <p:spPr bwMode="auto">
          <a:xfrm>
            <a:off x="3009900" y="5334000"/>
            <a:ext cx="2057400" cy="609600"/>
          </a:xfrm>
          <a:prstGeom prst="roundRect">
            <a:avLst>
              <a:gd name="adj" fmla="val 10051"/>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a:latin typeface="Times New Roman" panose="02020603050405020304" pitchFamily="18" charset="0"/>
                <a:ea typeface="標楷體" panose="03000509000000000000" pitchFamily="65" charset="-120"/>
                <a:cs typeface="Times New Roman" panose="02020603050405020304" pitchFamily="18" charset="0"/>
              </a:rPr>
              <a:t>學校提撥比例 </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32.5%</a:t>
            </a:r>
          </a:p>
        </p:txBody>
      </p:sp>
      <p:sp>
        <p:nvSpPr>
          <p:cNvPr id="1039" name="Line 47"/>
          <p:cNvSpPr>
            <a:spLocks noChangeShapeType="1"/>
          </p:cNvSpPr>
          <p:nvPr/>
        </p:nvSpPr>
        <p:spPr bwMode="auto">
          <a:xfrm flipV="1">
            <a:off x="4381500" y="2286000"/>
            <a:ext cx="533400" cy="99060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0" name="Line 48"/>
          <p:cNvSpPr>
            <a:spLocks noChangeShapeType="1"/>
          </p:cNvSpPr>
          <p:nvPr/>
        </p:nvSpPr>
        <p:spPr bwMode="auto">
          <a:xfrm>
            <a:off x="3467100" y="2362200"/>
            <a:ext cx="381000" cy="838200"/>
          </a:xfrm>
          <a:prstGeom prst="line">
            <a:avLst/>
          </a:prstGeom>
          <a:noFill/>
          <a:ln w="57150">
            <a:solidFill>
              <a:srgbClr val="99CC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1" name="Line 49"/>
          <p:cNvSpPr>
            <a:spLocks noChangeShapeType="1"/>
          </p:cNvSpPr>
          <p:nvPr/>
        </p:nvSpPr>
        <p:spPr bwMode="auto">
          <a:xfrm>
            <a:off x="4000500" y="4645025"/>
            <a:ext cx="0" cy="719138"/>
          </a:xfrm>
          <a:prstGeom prst="line">
            <a:avLst/>
          </a:prstGeom>
          <a:noFill/>
          <a:ln w="57150">
            <a:solidFill>
              <a:srgbClr val="92D05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2" name="文字方塊 18"/>
          <p:cNvSpPr txBox="1">
            <a:spLocks noChangeArrowheads="1"/>
          </p:cNvSpPr>
          <p:nvPr/>
        </p:nvSpPr>
        <p:spPr bwMode="auto">
          <a:xfrm>
            <a:off x="2019300" y="2514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latin typeface="Times New Roman" panose="02020603050405020304" pitchFamily="18" charset="0"/>
                <a:ea typeface="標楷體" panose="03000509000000000000" pitchFamily="65" charset="-120"/>
                <a:cs typeface="Times New Roman" panose="02020603050405020304" pitchFamily="18" charset="0"/>
              </a:rPr>
              <a:t>私校退撫儲金</a:t>
            </a:r>
          </a:p>
        </p:txBody>
      </p:sp>
      <p:sp>
        <p:nvSpPr>
          <p:cNvPr id="1043" name="文字方塊 19"/>
          <p:cNvSpPr txBox="1">
            <a:spLocks noChangeArrowheads="1"/>
          </p:cNvSpPr>
          <p:nvPr/>
        </p:nvSpPr>
        <p:spPr bwMode="auto">
          <a:xfrm>
            <a:off x="5753100" y="4876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Times New Roman" panose="02020603050405020304" pitchFamily="18" charset="0"/>
              <a:cs typeface="Times New Roman" panose="02020603050405020304" pitchFamily="18" charset="0"/>
            </a:endParaRPr>
          </a:p>
        </p:txBody>
      </p:sp>
      <p:sp>
        <p:nvSpPr>
          <p:cNvPr id="1044" name="文字方塊 21"/>
          <p:cNvSpPr txBox="1">
            <a:spLocks noChangeArrowheads="1"/>
          </p:cNvSpPr>
          <p:nvPr/>
        </p:nvSpPr>
        <p:spPr bwMode="auto">
          <a:xfrm>
            <a:off x="5600700" y="5181600"/>
            <a:ext cx="3962400" cy="1384300"/>
          </a:xfrm>
          <a:prstGeom prst="rect">
            <a:avLst/>
          </a:prstGeom>
          <a:solidFill>
            <a:srgbClr val="FFFF00"/>
          </a:solidFill>
          <a:ln w="9525">
            <a:solidFill>
              <a:schemeClr val="bg1"/>
            </a:solidFill>
            <a:miter lim="800000"/>
            <a:headEnd/>
            <a:tailEnd/>
          </a:ln>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公保養老</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給付</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需繳付公保保險費滿</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年以上</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(1)</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一次請領</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請領時的前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年投保額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即本俸額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u="sng"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400" u="sng"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平均值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最高以給付</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42</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個月為限</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(2)</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年金按月領</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請領時的前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年投保額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即本俸額</a:t>
            </a:r>
            <a:r>
              <a:rPr lang="en-US" altLang="zh-TW" sz="1400" u="sng"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平均值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u="sng"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u="sng" dirty="0">
                <a:latin typeface="Times New Roman" panose="02020603050405020304" pitchFamily="18" charset="0"/>
                <a:ea typeface="標楷體" panose="03000509000000000000" pitchFamily="65" charset="-120"/>
                <a:cs typeface="Times New Roman" panose="02020603050405020304" pitchFamily="18" charset="0"/>
              </a:rPr>
              <a:t>給付率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保險年資每滿一年按平</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均投保薪資</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，在給付率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0.75%~1.3%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之間</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計算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45" name="Line 49"/>
          <p:cNvSpPr>
            <a:spLocks noChangeShapeType="1"/>
          </p:cNvSpPr>
          <p:nvPr/>
        </p:nvSpPr>
        <p:spPr bwMode="auto">
          <a:xfrm flipH="1">
            <a:off x="8572500" y="4572000"/>
            <a:ext cx="76200" cy="6858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9" name="表格 28"/>
          <p:cNvGraphicFramePr>
            <a:graphicFrameLocks noGrp="1"/>
          </p:cNvGraphicFramePr>
          <p:nvPr/>
        </p:nvGraphicFramePr>
        <p:xfrm>
          <a:off x="5072063" y="2519363"/>
          <a:ext cx="2336800" cy="2590800"/>
        </p:xfrm>
        <a:graphic>
          <a:graphicData uri="http://schemas.openxmlformats.org/drawingml/2006/table">
            <a:tbl>
              <a:tblPr/>
              <a:tblGrid>
                <a:gridCol w="2336800">
                  <a:extLst>
                    <a:ext uri="{9D8B030D-6E8A-4147-A177-3AD203B41FA5}">
                      <a16:colId xmlns="" xmlns:a16="http://schemas.microsoft.com/office/drawing/2014/main" val="20000"/>
                    </a:ext>
                  </a:extLst>
                </a:gridCol>
              </a:tblGrid>
              <a:tr h="2590800">
                <a:tc>
                  <a:txBody>
                    <a:bodyPr/>
                    <a:lstStyle/>
                    <a:p>
                      <a:endParaRPr lang="zh-TW" altLang="en-US" dirty="0"/>
                    </a:p>
                  </a:txBody>
                  <a:tcPr>
                    <a:lnL w="38100" cmpd="sng">
                      <a:solidFill>
                        <a:schemeClr val="tx1"/>
                      </a:solidFill>
                      <a:prstDash val="lgDash"/>
                    </a:lnL>
                    <a:lnR w="38100" cmpd="sng">
                      <a:solidFill>
                        <a:schemeClr val="tx1"/>
                      </a:solidFill>
                      <a:prstDash val="lgDash"/>
                    </a:lnR>
                    <a:lnT w="38100" cmpd="sng">
                      <a:solidFill>
                        <a:schemeClr val="tx1"/>
                      </a:solidFill>
                      <a:prstDash val="lgDash"/>
                    </a:lnT>
                    <a:lnB w="38100" cmpd="sng">
                      <a:solidFill>
                        <a:schemeClr val="tx1"/>
                      </a:solidFill>
                      <a:prstDash val="lgDash"/>
                    </a:lnB>
                  </a:tcPr>
                </a:tc>
                <a:extLst>
                  <a:ext uri="{0D108BD9-81ED-4DB2-BD59-A6C34878D82A}">
                    <a16:rowId xmlns="" xmlns:a16="http://schemas.microsoft.com/office/drawing/2014/main" val="10000"/>
                  </a:ext>
                </a:extLst>
              </a:tr>
            </a:tbl>
          </a:graphicData>
        </a:graphic>
      </p:graphicFrame>
      <p:cxnSp>
        <p:nvCxnSpPr>
          <p:cNvPr id="31" name="直線接點 30"/>
          <p:cNvCxnSpPr>
            <a:endCxn id="34" idx="3"/>
          </p:cNvCxnSpPr>
          <p:nvPr/>
        </p:nvCxnSpPr>
        <p:spPr>
          <a:xfrm flipV="1">
            <a:off x="4533900" y="3286126"/>
            <a:ext cx="285750" cy="219075"/>
          </a:xfrm>
          <a:prstGeom prst="line">
            <a:avLst/>
          </a:prstGeom>
        </p:spPr>
        <p:style>
          <a:lnRef idx="1">
            <a:schemeClr val="dk1"/>
          </a:lnRef>
          <a:fillRef idx="0">
            <a:schemeClr val="dk1"/>
          </a:fillRef>
          <a:effectRef idx="0">
            <a:schemeClr val="dk1"/>
          </a:effectRef>
          <a:fontRef idx="minor">
            <a:schemeClr val="tx1"/>
          </a:fontRef>
        </p:style>
      </p:cxnSp>
      <p:cxnSp>
        <p:nvCxnSpPr>
          <p:cNvPr id="33" name="直線接點 32"/>
          <p:cNvCxnSpPr>
            <a:endCxn id="34" idx="5"/>
          </p:cNvCxnSpPr>
          <p:nvPr/>
        </p:nvCxnSpPr>
        <p:spPr>
          <a:xfrm flipH="1" flipV="1">
            <a:off x="5467350" y="3286126"/>
            <a:ext cx="209550" cy="219075"/>
          </a:xfrm>
          <a:prstGeom prst="line">
            <a:avLst/>
          </a:prstGeom>
        </p:spPr>
        <p:style>
          <a:lnRef idx="1">
            <a:schemeClr val="dk1"/>
          </a:lnRef>
          <a:fillRef idx="0">
            <a:schemeClr val="dk1"/>
          </a:fillRef>
          <a:effectRef idx="0">
            <a:schemeClr val="dk1"/>
          </a:effectRef>
          <a:fontRef idx="minor">
            <a:schemeClr val="tx1"/>
          </a:fontRef>
        </p:style>
      </p:cxnSp>
      <p:sp>
        <p:nvSpPr>
          <p:cNvPr id="34" name="橢圓 33"/>
          <p:cNvSpPr/>
          <p:nvPr/>
        </p:nvSpPr>
        <p:spPr bwMode="auto">
          <a:xfrm>
            <a:off x="4686300" y="2895600"/>
            <a:ext cx="914400" cy="457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zh-TW" altLang="en-US" sz="1600" dirty="0">
                <a:solidFill>
                  <a:schemeClr val="bg1"/>
                </a:solidFill>
                <a:latin typeface="標楷體" pitchFamily="65" charset="-120"/>
                <a:ea typeface="標楷體" pitchFamily="65" charset="-120"/>
              </a:rPr>
              <a:t>自主投資</a:t>
            </a:r>
          </a:p>
        </p:txBody>
      </p:sp>
      <p:sp>
        <p:nvSpPr>
          <p:cNvPr id="26" name="文字方塊 21"/>
          <p:cNvSpPr txBox="1">
            <a:spLocks noChangeArrowheads="1"/>
          </p:cNvSpPr>
          <p:nvPr/>
        </p:nvSpPr>
        <p:spPr bwMode="auto">
          <a:xfrm>
            <a:off x="5600700" y="5181600"/>
            <a:ext cx="3962400" cy="1600438"/>
          </a:xfrm>
          <a:prstGeom prst="rect">
            <a:avLst/>
          </a:prstGeom>
          <a:solidFill>
            <a:srgbClr val="FFFF00"/>
          </a:solidFill>
          <a:ln w="9525">
            <a:solidFill>
              <a:schemeClr val="bg1"/>
            </a:solidFill>
            <a:miter lim="800000"/>
            <a:headEnd/>
            <a:tailEnd/>
          </a:ln>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zh-TW" sz="1400" dirty="0" smtClean="0">
                <a:latin typeface="Times New Roman" panose="02020603050405020304" pitchFamily="18" charset="0"/>
                <a:ea typeface="標楷體" panose="03000509000000000000" pitchFamily="65" charset="-120"/>
                <a:cs typeface="Times New Roman" panose="02020603050405020304" pitchFamily="18" charset="0"/>
              </a:rPr>
              <a:t>公保養老</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給付</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smtClean="0">
                <a:latin typeface="Times New Roman" panose="02020603050405020304" pitchFamily="18" charset="0"/>
                <a:ea typeface="標楷體" panose="03000509000000000000" pitchFamily="65" charset="-120"/>
                <a:cs typeface="Times New Roman" panose="02020603050405020304" pitchFamily="18" charset="0"/>
              </a:rPr>
              <a:t>需繳付公保保險費滿</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400" dirty="0" smtClean="0">
                <a:latin typeface="Times New Roman" panose="02020603050405020304" pitchFamily="18" charset="0"/>
                <a:ea typeface="標楷體" panose="03000509000000000000" pitchFamily="65" charset="-120"/>
                <a:cs typeface="Times New Roman" panose="02020603050405020304" pitchFamily="18" charset="0"/>
              </a:rPr>
              <a:t>年以上</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en-US" altLang="zh-TW"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一次養老給付請領金額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有效年資給付月數</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事故當月保俸</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即本俸額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最高以給付</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42</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個月為限</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養老年金給付</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月領</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請領金額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請領時的前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年平均保俸額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即最近</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年平均本俸額</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給付率</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保險年資每滿一年，在</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0.75</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基本年金率</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上限年金率</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間核給</a:t>
            </a:r>
            <a:r>
              <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給付年資。</a:t>
            </a:r>
          </a:p>
        </p:txBody>
      </p:sp>
      <p:sp>
        <p:nvSpPr>
          <p:cNvPr id="27" name="Oval 30"/>
          <p:cNvSpPr>
            <a:spLocks noChangeArrowheads="1"/>
          </p:cNvSpPr>
          <p:nvPr/>
        </p:nvSpPr>
        <p:spPr bwMode="auto">
          <a:xfrm>
            <a:off x="7658100" y="3048000"/>
            <a:ext cx="1828800" cy="1828800"/>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a:latin typeface="Times New Roman" panose="02020603050405020304" pitchFamily="18" charset="0"/>
                <a:ea typeface="標楷體" panose="03000509000000000000" pitchFamily="65" charset="-120"/>
                <a:cs typeface="Times New Roman" panose="02020603050405020304" pitchFamily="18" charset="0"/>
              </a:rPr>
              <a:t>公保養老給付</a:t>
            </a:r>
            <a:endParaRPr lang="en-US" altLang="zh-TW" sz="200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a:latin typeface="Times New Roman" panose="02020603050405020304" pitchFamily="18" charset="0"/>
                <a:ea typeface="標楷體" panose="03000509000000000000" pitchFamily="65" charset="-120"/>
                <a:cs typeface="Times New Roman" panose="02020603050405020304" pitchFamily="18" charset="0"/>
                <a:hlinkClick r:id="rId5"/>
              </a:rPr>
              <a:t>公教人員保險法專區</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889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zh-TW" altLang="en-US" dirty="0" smtClean="0"/>
              <a:t>薪資 </a:t>
            </a:r>
            <a:r>
              <a:rPr lang="zh-TW" altLang="en-US" dirty="0" smtClean="0">
                <a:solidFill>
                  <a:srgbClr val="C00000"/>
                </a:solidFill>
              </a:rPr>
              <a:t>項目</a:t>
            </a:r>
          </a:p>
        </p:txBody>
      </p:sp>
      <p:sp>
        <p:nvSpPr>
          <p:cNvPr id="7171" name="Rectangle 3"/>
          <p:cNvSpPr>
            <a:spLocks noGrp="1" noRot="1" noChangeArrowheads="1"/>
          </p:cNvSpPr>
          <p:nvPr>
            <p:ph type="body" idx="1"/>
          </p:nvPr>
        </p:nvSpPr>
        <p:spPr>
          <a:xfrm>
            <a:off x="2263181" y="1700809"/>
            <a:ext cx="6969125" cy="4194175"/>
          </a:xfrm>
        </p:spPr>
        <p:txBody>
          <a:bodyPr/>
          <a:lstStyle/>
          <a:p>
            <a:pPr eaLnBrk="1" hangingPunct="1"/>
            <a:r>
              <a:rPr lang="zh-TW" altLang="en-US" dirty="0" smtClean="0"/>
              <a:t>本薪</a:t>
            </a:r>
          </a:p>
          <a:p>
            <a:pPr eaLnBrk="1" hangingPunct="1"/>
            <a:r>
              <a:rPr lang="zh-TW" altLang="en-US" dirty="0" smtClean="0"/>
              <a:t>學術研究費</a:t>
            </a:r>
          </a:p>
          <a:p>
            <a:pPr eaLnBrk="1" hangingPunct="1"/>
            <a:r>
              <a:rPr lang="zh-TW" altLang="en-US" dirty="0" smtClean="0"/>
              <a:t>工作獎金</a:t>
            </a:r>
          </a:p>
          <a:p>
            <a:pPr eaLnBrk="1" hangingPunct="1"/>
            <a:r>
              <a:rPr lang="zh-TW" altLang="en-US" dirty="0" smtClean="0"/>
              <a:t>主管加給</a:t>
            </a:r>
          </a:p>
          <a:p>
            <a:pPr eaLnBrk="1" hangingPunct="1"/>
            <a:r>
              <a:rPr lang="zh-TW" altLang="en-US" dirty="0" smtClean="0"/>
              <a:t>超授鐘點費</a:t>
            </a:r>
          </a:p>
          <a:p>
            <a:pPr eaLnBrk="1" hangingPunct="1"/>
            <a:r>
              <a:rPr lang="zh-TW" altLang="en-US" dirty="0" smtClean="0"/>
              <a:t>導師津貼</a:t>
            </a:r>
          </a:p>
          <a:p>
            <a:pPr eaLnBrk="1" hangingPunct="1"/>
            <a:r>
              <a:rPr lang="zh-TW" altLang="en-US" dirty="0" smtClean="0"/>
              <a:t>其它津貼等</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a:t>
            </a:fld>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60041" y="414389"/>
            <a:ext cx="9607550" cy="1143000"/>
          </a:xfrm>
        </p:spPr>
        <p:txBody>
          <a:bodyPr/>
          <a:lstStyle/>
          <a:p>
            <a:pPr eaLnBrk="1" hangingPunct="1"/>
            <a:r>
              <a:rPr lang="zh-TW" altLang="en-US" dirty="0" smtClean="0"/>
              <a:t>退休 </a:t>
            </a:r>
            <a:r>
              <a:rPr lang="zh-TW" altLang="en-US" dirty="0">
                <a:solidFill>
                  <a:srgbClr val="C00000"/>
                </a:solidFill>
                <a:latin typeface="Times New Roman" pitchFamily="18" charset="0"/>
                <a:cs typeface="Times New Roman" pitchFamily="18" charset="0"/>
              </a:rPr>
              <a:t>退休金來源 </a:t>
            </a:r>
            <a:r>
              <a:rPr lang="en-US" altLang="zh-TW" dirty="0" smtClean="0">
                <a:solidFill>
                  <a:srgbClr val="C00000"/>
                </a:solidFill>
                <a:latin typeface="Times New Roman" pitchFamily="18" charset="0"/>
                <a:cs typeface="Times New Roman" pitchFamily="18" charset="0"/>
              </a:rPr>
              <a:t>(</a:t>
            </a:r>
            <a:r>
              <a:rPr lang="zh-TW" altLang="en-US" dirty="0" smtClean="0">
                <a:solidFill>
                  <a:srgbClr val="C00000"/>
                </a:solidFill>
                <a:latin typeface="Times New Roman" pitchFamily="18" charset="0"/>
                <a:cs typeface="Times New Roman" pitchFamily="18" charset="0"/>
              </a:rPr>
              <a:t>二</a:t>
            </a:r>
            <a:r>
              <a:rPr lang="en-US" altLang="zh-TW" dirty="0" smtClean="0">
                <a:solidFill>
                  <a:srgbClr val="C00000"/>
                </a:solidFill>
                <a:latin typeface="Times New Roman" pitchFamily="18" charset="0"/>
                <a:cs typeface="Times New Roman" pitchFamily="18" charset="0"/>
              </a:rPr>
              <a:t>)</a:t>
            </a:r>
            <a:endParaRPr lang="en-US" altLang="zh-TW" dirty="0" smtClean="0"/>
          </a:p>
        </p:txBody>
      </p:sp>
      <p:sp>
        <p:nvSpPr>
          <p:cNvPr id="39939" name="Rectangle 3"/>
          <p:cNvSpPr>
            <a:spLocks noGrp="1" noRot="1" noChangeArrowheads="1"/>
          </p:cNvSpPr>
          <p:nvPr>
            <p:ph type="body" idx="1"/>
          </p:nvPr>
        </p:nvSpPr>
        <p:spPr>
          <a:xfrm>
            <a:off x="536753" y="1412776"/>
            <a:ext cx="9432602" cy="4681537"/>
          </a:xfrm>
        </p:spPr>
        <p:txBody>
          <a:bodyPr/>
          <a:lstStyle/>
          <a:p>
            <a:pPr eaLnBrk="1" hangingPunct="1"/>
            <a:r>
              <a:rPr lang="zh-TW" altLang="en-US" dirty="0" smtClean="0"/>
              <a:t>私校</a:t>
            </a:r>
            <a:r>
              <a:rPr lang="zh-TW" altLang="zh-TW" dirty="0" smtClean="0"/>
              <a:t>退撫</a:t>
            </a:r>
            <a:r>
              <a:rPr lang="zh-TW" altLang="en-US" dirty="0" smtClean="0"/>
              <a:t>儲</a:t>
            </a:r>
            <a:r>
              <a:rPr lang="zh-TW" altLang="zh-TW" dirty="0" smtClean="0"/>
              <a:t>金</a:t>
            </a:r>
            <a:endParaRPr lang="en-US" altLang="zh-TW" dirty="0"/>
          </a:p>
          <a:p>
            <a:pPr lvl="1" eaLnBrk="1" hangingPunct="1">
              <a:buClr>
                <a:srgbClr val="FF6600"/>
              </a:buClr>
              <a:buFont typeface="Wingdings" charset="2"/>
              <a:buChar char="Ø"/>
            </a:pPr>
            <a:r>
              <a:rPr lang="zh-TW" altLang="zh-TW" sz="3200" dirty="0" smtClean="0"/>
              <a:t>舊制</a:t>
            </a:r>
            <a:r>
              <a:rPr lang="zh-TW" altLang="en-US" sz="3200" dirty="0" smtClean="0"/>
              <a:t>：</a:t>
            </a:r>
            <a:r>
              <a:rPr lang="en-US" altLang="zh-TW" sz="3200" dirty="0" smtClean="0"/>
              <a:t>98.12.31</a:t>
            </a:r>
            <a:r>
              <a:rPr lang="zh-TW" altLang="zh-TW" sz="3200" dirty="0"/>
              <a:t>以前</a:t>
            </a:r>
            <a:r>
              <a:rPr lang="zh-TW" altLang="zh-TW" sz="3200" dirty="0" smtClean="0"/>
              <a:t>年資</a:t>
            </a:r>
            <a:r>
              <a:rPr lang="zh-TW" altLang="en-US" sz="3200" dirty="0" smtClean="0"/>
              <a:t>。</a:t>
            </a:r>
            <a:endParaRPr lang="en-US" altLang="zh-TW" sz="3200" dirty="0" smtClean="0"/>
          </a:p>
          <a:p>
            <a:pPr lvl="1" eaLnBrk="1" hangingPunct="1">
              <a:buClr>
                <a:srgbClr val="FF6600"/>
              </a:buClr>
              <a:buFont typeface="Wingdings" charset="2"/>
              <a:buChar char="Ø"/>
            </a:pPr>
            <a:r>
              <a:rPr lang="zh-TW" altLang="zh-TW" sz="3200" dirty="0" smtClean="0"/>
              <a:t>新制</a:t>
            </a:r>
            <a:r>
              <a:rPr lang="zh-TW" altLang="en-US" sz="3200" dirty="0" smtClean="0"/>
              <a:t>：</a:t>
            </a:r>
            <a:r>
              <a:rPr lang="en-US" altLang="zh-TW" sz="3200" dirty="0" smtClean="0"/>
              <a:t>99.1.1</a:t>
            </a:r>
            <a:r>
              <a:rPr lang="zh-TW" altLang="zh-TW" sz="3200" dirty="0" smtClean="0"/>
              <a:t>以後每月存入之退撫儲</a:t>
            </a:r>
            <a:r>
              <a:rPr lang="zh-TW" altLang="zh-TW" sz="3200" dirty="0"/>
              <a:t>金加上</a:t>
            </a:r>
            <a:r>
              <a:rPr lang="zh-TW" altLang="zh-TW" sz="3200" dirty="0" smtClean="0"/>
              <a:t>年收益總額 </a:t>
            </a:r>
            <a:r>
              <a:rPr lang="zh-TW" altLang="en-US" sz="3200" dirty="0" smtClean="0"/>
              <a:t>。</a:t>
            </a:r>
            <a:endParaRPr lang="en-US" altLang="zh-TW" sz="3200" dirty="0" smtClean="0"/>
          </a:p>
          <a:p>
            <a:pPr eaLnBrk="1" hangingPunct="1"/>
            <a:r>
              <a:rPr lang="zh-TW" altLang="zh-TW" dirty="0" smtClean="0"/>
              <a:t>公保養老</a:t>
            </a:r>
            <a:r>
              <a:rPr lang="zh-TW" altLang="en-US" dirty="0" smtClean="0"/>
              <a:t>給付（</a:t>
            </a:r>
            <a:r>
              <a:rPr lang="zh-TW" altLang="zh-TW" dirty="0" smtClean="0"/>
              <a:t>私校教職員之公教人員保險</a:t>
            </a:r>
            <a:r>
              <a:rPr lang="zh-TW" altLang="zh-TW" dirty="0"/>
              <a:t>年金化</a:t>
            </a:r>
            <a:r>
              <a:rPr lang="en-US" altLang="zh-TW" dirty="0" smtClean="0"/>
              <a:t>103/1/29 </a:t>
            </a:r>
            <a:r>
              <a:rPr lang="zh-TW" altLang="en-US" dirty="0" smtClean="0"/>
              <a:t>修訂）</a:t>
            </a:r>
            <a:endParaRPr lang="en-US" altLang="zh-TW" dirty="0" smtClean="0"/>
          </a:p>
          <a:p>
            <a:pPr lvl="1" eaLnBrk="1" hangingPunct="1">
              <a:buClr>
                <a:srgbClr val="FF6600"/>
              </a:buClr>
              <a:buFont typeface="Wingdings" charset="2"/>
              <a:buChar char="Ø"/>
            </a:pPr>
            <a:r>
              <a:rPr lang="zh-TW" altLang="zh-TW" dirty="0"/>
              <a:t>被保險人依法退休、資遣，或繳付公保保險費滿</a:t>
            </a:r>
            <a:r>
              <a:rPr lang="en-US" altLang="zh-TW" dirty="0"/>
              <a:t> 15</a:t>
            </a:r>
            <a:r>
              <a:rPr lang="zh-TW" altLang="zh-TW" dirty="0"/>
              <a:t>年，並且年滿</a:t>
            </a:r>
            <a:r>
              <a:rPr lang="en-US" altLang="zh-TW" dirty="0"/>
              <a:t> 55</a:t>
            </a:r>
            <a:r>
              <a:rPr lang="zh-TW" altLang="zh-TW" dirty="0"/>
              <a:t>歲以上而離職退保時，給予養老給付。</a:t>
            </a:r>
            <a:endParaRPr lang="zh-TW" altLang="en-US" dirty="0"/>
          </a:p>
          <a:p>
            <a:pPr eaLnBrk="1" hangingPunct="1"/>
            <a:r>
              <a:rPr lang="zh-TW" altLang="en-US" dirty="0" smtClean="0"/>
              <a:t>增額提撥儲金</a:t>
            </a:r>
            <a:endParaRPr lang="en-US" altLang="zh-TW" dirty="0" smtClean="0"/>
          </a:p>
          <a:p>
            <a:pPr eaLnBrk="1" hangingPunct="1">
              <a:lnSpc>
                <a:spcPct val="90000"/>
              </a:lnSpc>
            </a:pPr>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40</a:t>
            </a:fld>
            <a:endParaRPr lang="en-US" altLang="zh-TW"/>
          </a:p>
        </p:txBody>
      </p:sp>
    </p:spTree>
    <p:extLst>
      <p:ext uri="{BB962C8B-B14F-4D97-AF65-F5344CB8AC3E}">
        <p14:creationId xmlns:p14="http://schemas.microsoft.com/office/powerpoint/2010/main" val="3916632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18965" y="476672"/>
            <a:ext cx="9607550" cy="1143000"/>
          </a:xfrm>
        </p:spPr>
        <p:txBody>
          <a:bodyPr/>
          <a:lstStyle/>
          <a:p>
            <a:pPr eaLnBrk="1" hangingPunct="1"/>
            <a:r>
              <a:rPr lang="zh-TW" altLang="en-US" dirty="0" smtClean="0"/>
              <a:t>退休 </a:t>
            </a:r>
            <a:r>
              <a:rPr lang="zh-TW" altLang="en-US" dirty="0" smtClean="0">
                <a:solidFill>
                  <a:srgbClr val="C00000"/>
                </a:solidFill>
              </a:rPr>
              <a:t>私校</a:t>
            </a:r>
            <a:r>
              <a:rPr lang="zh-TW" altLang="zh-TW" dirty="0" smtClean="0">
                <a:solidFill>
                  <a:srgbClr val="C00000"/>
                </a:solidFill>
              </a:rPr>
              <a:t>退撫</a:t>
            </a:r>
            <a:r>
              <a:rPr lang="zh-TW" altLang="en-US" dirty="0" smtClean="0">
                <a:solidFill>
                  <a:srgbClr val="C00000"/>
                </a:solidFill>
              </a:rPr>
              <a:t>儲金</a:t>
            </a:r>
            <a:endParaRPr lang="en-US" altLang="zh-TW" dirty="0" smtClean="0">
              <a:solidFill>
                <a:srgbClr val="C00000"/>
              </a:solidFill>
            </a:endParaRPr>
          </a:p>
        </p:txBody>
      </p:sp>
      <p:sp>
        <p:nvSpPr>
          <p:cNvPr id="39939" name="Rectangle 3"/>
          <p:cNvSpPr>
            <a:spLocks noGrp="1" noRot="1" noChangeArrowheads="1"/>
          </p:cNvSpPr>
          <p:nvPr>
            <p:ph type="body" idx="1"/>
          </p:nvPr>
        </p:nvSpPr>
        <p:spPr>
          <a:xfrm>
            <a:off x="534989" y="1628801"/>
            <a:ext cx="9432602" cy="4681537"/>
          </a:xfrm>
        </p:spPr>
        <p:txBody>
          <a:bodyPr/>
          <a:lstStyle/>
          <a:p>
            <a:pPr eaLnBrk="1" hangingPunct="1"/>
            <a:r>
              <a:rPr lang="zh-TW" altLang="en-US" dirty="0"/>
              <a:t>新舊制度以</a:t>
            </a:r>
            <a:r>
              <a:rPr lang="en-US" altLang="zh-TW" dirty="0"/>
              <a:t> 98.12.31 </a:t>
            </a:r>
            <a:r>
              <a:rPr lang="zh-TW" altLang="en-US" dirty="0"/>
              <a:t>分段計算</a:t>
            </a:r>
            <a:endParaRPr lang="en-US" altLang="zh-TW" dirty="0"/>
          </a:p>
          <a:p>
            <a:pPr lvl="1" eaLnBrk="1" hangingPunct="1">
              <a:buClr>
                <a:srgbClr val="FF6600"/>
              </a:buClr>
              <a:buFont typeface="Wingdings" charset="2"/>
              <a:buChar char="Ø"/>
            </a:pPr>
            <a:r>
              <a:rPr lang="zh-TW" altLang="zh-TW" sz="3200" dirty="0"/>
              <a:t>舊制</a:t>
            </a:r>
            <a:r>
              <a:rPr lang="zh-TW" altLang="en-US" sz="3200" dirty="0"/>
              <a:t>：學校撥繳</a:t>
            </a:r>
            <a:r>
              <a:rPr lang="en-US" altLang="zh-TW" sz="3200" dirty="0"/>
              <a:t> 3</a:t>
            </a:r>
            <a:r>
              <a:rPr lang="zh-TW" altLang="en-US" sz="3200" dirty="0"/>
              <a:t>％學費</a:t>
            </a:r>
            <a:endParaRPr lang="en-US" altLang="zh-TW" sz="3200" dirty="0"/>
          </a:p>
          <a:p>
            <a:pPr lvl="1" eaLnBrk="1" hangingPunct="1">
              <a:buClr>
                <a:srgbClr val="FF6600"/>
              </a:buClr>
              <a:buFont typeface="Wingdings" charset="2"/>
              <a:buChar char="Ø"/>
            </a:pPr>
            <a:r>
              <a:rPr lang="zh-TW" altLang="en-US" sz="3200" dirty="0"/>
              <a:t>新制：</a:t>
            </a:r>
            <a:r>
              <a:rPr lang="en-US" altLang="zh-TW" sz="3200" dirty="0"/>
              <a:t>99.1.1</a:t>
            </a:r>
            <a:r>
              <a:rPr lang="zh-TW" altLang="en-US" sz="3200" dirty="0"/>
              <a:t>以後</a:t>
            </a:r>
            <a:endParaRPr lang="en-US" altLang="zh-TW" sz="3200" dirty="0"/>
          </a:p>
          <a:p>
            <a:pPr marL="1314450" lvl="2" indent="-457200" eaLnBrk="1" hangingPunct="1">
              <a:buClr>
                <a:srgbClr val="FF6600"/>
              </a:buClr>
              <a:buFont typeface="Wingdings" charset="2"/>
              <a:buChar char="l"/>
            </a:pPr>
            <a:r>
              <a:rPr lang="zh-TW" altLang="en-US" sz="3200" dirty="0"/>
              <a:t>個人依本薪之</a:t>
            </a:r>
            <a:r>
              <a:rPr lang="en-US" altLang="zh-TW" sz="3200" dirty="0"/>
              <a:t>2</a:t>
            </a:r>
            <a:r>
              <a:rPr lang="zh-TW" altLang="en-US" sz="3200" dirty="0"/>
              <a:t>倍</a:t>
            </a:r>
            <a:r>
              <a:rPr lang="en-US" altLang="zh-TW" sz="3200" dirty="0"/>
              <a:t>x12%x35%</a:t>
            </a:r>
            <a:r>
              <a:rPr lang="zh-TW" altLang="en-US" sz="3200" dirty="0"/>
              <a:t>按月提繳，餘</a:t>
            </a:r>
            <a:r>
              <a:rPr lang="en-US" altLang="zh-TW" sz="3200" dirty="0"/>
              <a:t> 65%</a:t>
            </a:r>
            <a:r>
              <a:rPr lang="zh-TW" altLang="en-US" sz="3200" dirty="0"/>
              <a:t>由學校與政府平均負擔。</a:t>
            </a:r>
            <a:endParaRPr lang="en-US" altLang="zh-TW" sz="3200" dirty="0"/>
          </a:p>
          <a:p>
            <a:pPr marL="1314450" lvl="2" indent="-457200" eaLnBrk="1" hangingPunct="1">
              <a:buClr>
                <a:srgbClr val="FF6600"/>
              </a:buClr>
              <a:buFont typeface="Wingdings" charset="2"/>
              <a:buChar char="l"/>
            </a:pPr>
            <a:r>
              <a:rPr lang="zh-TW" altLang="zh-TW" sz="3200" dirty="0"/>
              <a:t>增額提撥</a:t>
            </a:r>
            <a:r>
              <a:rPr lang="en-US" altLang="zh-TW" sz="3200" dirty="0"/>
              <a:t>-</a:t>
            </a:r>
            <a:r>
              <a:rPr lang="zh-TW" altLang="zh-TW" sz="3200" dirty="0"/>
              <a:t>依個人意願提撥之增額儲金</a:t>
            </a:r>
            <a:r>
              <a:rPr lang="zh-TW" altLang="en-US" sz="3200" dirty="0"/>
              <a:t>。</a:t>
            </a:r>
            <a:endParaRPr lang="en-US" altLang="zh-TW" sz="3200" dirty="0"/>
          </a:p>
          <a:p>
            <a:pPr eaLnBrk="1" hangingPunct="1"/>
            <a:r>
              <a:rPr lang="zh-TW" altLang="zh-TW" dirty="0"/>
              <a:t>人事室網頁另提供退撫儲金試算表供參考、使用</a:t>
            </a:r>
            <a:r>
              <a:rPr lang="en-US" altLang="zh-TW" dirty="0"/>
              <a:t>           </a:t>
            </a:r>
            <a:r>
              <a:rPr lang="en-US" altLang="zh-TW" sz="2800" u="sng" dirty="0">
                <a:hlinkClick r:id="rId2"/>
              </a:rPr>
              <a:t>https://personnel.cgu.edu.tw/var/file/5/1005/img/942/108868250.xlsx</a:t>
            </a:r>
            <a:r>
              <a:rPr lang="zh-TW" altLang="zh-TW" sz="2800" dirty="0">
                <a:hlinkClick r:id="rId2"/>
              </a:rPr>
              <a:t> </a:t>
            </a:r>
            <a:endParaRPr lang="zh-TW" altLang="en-US" sz="2800" dirty="0"/>
          </a:p>
          <a:p>
            <a:pPr eaLnBrk="1" hangingPunct="1">
              <a:lnSpc>
                <a:spcPct val="90000"/>
              </a:lnSpc>
              <a:buFont typeface="Wingdings" pitchFamily="2" charset="2"/>
              <a:buNone/>
            </a:pPr>
            <a:endParaRPr lang="zh-TW" altLang="en-US" dirty="0" smtClean="0"/>
          </a:p>
          <a:p>
            <a:pPr eaLnBrk="1" hangingPunct="1">
              <a:lnSpc>
                <a:spcPct val="90000"/>
              </a:lnSpc>
            </a:pPr>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41</a:t>
            </a:fld>
            <a:endParaRPr lang="en-US" altLang="zh-TW"/>
          </a:p>
        </p:txBody>
      </p:sp>
    </p:spTree>
    <p:extLst>
      <p:ext uri="{BB962C8B-B14F-4D97-AF65-F5344CB8AC3E}">
        <p14:creationId xmlns:p14="http://schemas.microsoft.com/office/powerpoint/2010/main" val="181232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zh-TW" altLang="en-US" dirty="0" smtClean="0"/>
              <a:t>退休 </a:t>
            </a:r>
            <a:r>
              <a:rPr lang="zh-TW" altLang="en-US" dirty="0" smtClean="0">
                <a:solidFill>
                  <a:srgbClr val="C00000"/>
                </a:solidFill>
              </a:rPr>
              <a:t>私校</a:t>
            </a:r>
            <a:r>
              <a:rPr lang="zh-TW" altLang="zh-TW" dirty="0" smtClean="0">
                <a:solidFill>
                  <a:srgbClr val="C00000"/>
                </a:solidFill>
              </a:rPr>
              <a:t>退撫</a:t>
            </a:r>
            <a:r>
              <a:rPr lang="zh-TW" altLang="en-US" dirty="0" smtClean="0">
                <a:solidFill>
                  <a:srgbClr val="C00000"/>
                </a:solidFill>
              </a:rPr>
              <a:t>儲金給付方式</a:t>
            </a:r>
          </a:p>
        </p:txBody>
      </p:sp>
      <p:sp>
        <p:nvSpPr>
          <p:cNvPr id="43011" name="Rectangle 3"/>
          <p:cNvSpPr>
            <a:spLocks noGrp="1" noRot="1" noChangeArrowheads="1"/>
          </p:cNvSpPr>
          <p:nvPr>
            <p:ph type="body" idx="1"/>
          </p:nvPr>
        </p:nvSpPr>
        <p:spPr>
          <a:xfrm>
            <a:off x="534988" y="1700808"/>
            <a:ext cx="9289032" cy="4104456"/>
          </a:xfrm>
        </p:spPr>
        <p:txBody>
          <a:bodyPr/>
          <a:lstStyle/>
          <a:p>
            <a:pPr eaLnBrk="1" hangingPunct="1"/>
            <a:r>
              <a:rPr lang="zh-TW" altLang="en-US" dirty="0"/>
              <a:t>依年資</a:t>
            </a:r>
            <a:r>
              <a:rPr lang="en-US" altLang="zh-TW" dirty="0"/>
              <a:t>15</a:t>
            </a:r>
            <a:r>
              <a:rPr lang="zh-TW" altLang="en-US" dirty="0"/>
              <a:t>年內一次領取，</a:t>
            </a:r>
            <a:r>
              <a:rPr lang="en-US" altLang="zh-TW" dirty="0"/>
              <a:t>15</a:t>
            </a:r>
            <a:r>
              <a:rPr lang="zh-TW" altLang="en-US" dirty="0"/>
              <a:t>年以上可選擇定期給付或一次給付。</a:t>
            </a:r>
            <a:endParaRPr lang="en-US" altLang="zh-TW" dirty="0"/>
          </a:p>
          <a:p>
            <a:pPr eaLnBrk="1" hangingPunct="1"/>
            <a:r>
              <a:rPr lang="zh-TW" altLang="en-US" dirty="0"/>
              <a:t>一次給付，以個人之退撫儲金專戶本息及依新制實施前任職年資應給付退休金之總和一次領取。</a:t>
            </a:r>
          </a:p>
          <a:p>
            <a:pPr eaLnBrk="1" hangingPunct="1"/>
            <a:r>
              <a:rPr lang="zh-TW" altLang="en-US" dirty="0"/>
              <a:t>定期給付，以一次給付之總額，投保符合保險法規定之年金保險或申辦分期請領，作為定期給付之退休金。</a:t>
            </a:r>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42</a:t>
            </a:fld>
            <a:endParaRPr lang="en-US" altLang="zh-TW"/>
          </a:p>
        </p:txBody>
      </p:sp>
    </p:spTree>
    <p:extLst>
      <p:ext uri="{BB962C8B-B14F-4D97-AF65-F5344CB8AC3E}">
        <p14:creationId xmlns:p14="http://schemas.microsoft.com/office/powerpoint/2010/main" val="3754546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zh-TW" altLang="en-US" dirty="0" smtClean="0"/>
              <a:t>退休 </a:t>
            </a:r>
            <a:r>
              <a:rPr lang="zh-TW" altLang="en-US" dirty="0" smtClean="0">
                <a:solidFill>
                  <a:srgbClr val="C00000"/>
                </a:solidFill>
              </a:rPr>
              <a:t>公保養老給付方式</a:t>
            </a:r>
          </a:p>
        </p:txBody>
      </p:sp>
      <p:sp>
        <p:nvSpPr>
          <p:cNvPr id="43011" name="Rectangle 3"/>
          <p:cNvSpPr>
            <a:spLocks noGrp="1" noRot="1" noChangeArrowheads="1"/>
          </p:cNvSpPr>
          <p:nvPr>
            <p:ph type="body" idx="1"/>
          </p:nvPr>
        </p:nvSpPr>
        <p:spPr>
          <a:xfrm>
            <a:off x="318965" y="1700808"/>
            <a:ext cx="9577064" cy="4176464"/>
          </a:xfrm>
        </p:spPr>
        <p:txBody>
          <a:bodyPr/>
          <a:lstStyle/>
          <a:p>
            <a:pPr eaLnBrk="1" hangingPunct="1"/>
            <a:r>
              <a:rPr lang="zh-TW" altLang="zh-TW" dirty="0" smtClean="0"/>
              <a:t>一次</a:t>
            </a:r>
            <a:r>
              <a:rPr lang="zh-TW" altLang="en-US" dirty="0" smtClean="0"/>
              <a:t>養老給付</a:t>
            </a:r>
            <a:r>
              <a:rPr lang="zh-TW" altLang="zh-TW" dirty="0" smtClean="0"/>
              <a:t> </a:t>
            </a:r>
            <a:r>
              <a:rPr lang="zh-TW" altLang="en-US" dirty="0" smtClean="0"/>
              <a:t>。</a:t>
            </a:r>
            <a:endParaRPr lang="en-US" altLang="zh-TW" dirty="0" smtClean="0"/>
          </a:p>
          <a:p>
            <a:pPr eaLnBrk="1" hangingPunct="1"/>
            <a:r>
              <a:rPr lang="zh-TW" altLang="en-US" dirty="0" smtClean="0"/>
              <a:t>養老</a:t>
            </a:r>
            <a:r>
              <a:rPr lang="zh-TW" altLang="zh-TW" dirty="0" smtClean="0"/>
              <a:t>年金</a:t>
            </a:r>
            <a:r>
              <a:rPr lang="zh-TW" altLang="en-US" dirty="0" smtClean="0"/>
              <a:t>給付：符合下列條件之一者</a:t>
            </a:r>
            <a:endParaRPr lang="en-US" altLang="zh-TW" dirty="0" smtClean="0"/>
          </a:p>
          <a:p>
            <a:pPr lvl="1" eaLnBrk="1" hangingPunct="1">
              <a:buClr>
                <a:srgbClr val="FF6600"/>
              </a:buClr>
              <a:buFont typeface="Wingdings" charset="2"/>
              <a:buChar char="Ø"/>
            </a:pPr>
            <a:r>
              <a:rPr lang="zh-TW" altLang="en-US" sz="3200" dirty="0" smtClean="0"/>
              <a:t>繳費滿</a:t>
            </a:r>
            <a:r>
              <a:rPr lang="en-US" altLang="zh-TW" sz="3200" dirty="0" smtClean="0"/>
              <a:t> 15</a:t>
            </a:r>
            <a:r>
              <a:rPr lang="zh-TW" altLang="en-US" sz="3200" dirty="0" smtClean="0"/>
              <a:t>年以上且年滿</a:t>
            </a:r>
            <a:r>
              <a:rPr lang="en-US" altLang="zh-TW" sz="3200" dirty="0" smtClean="0"/>
              <a:t> 65</a:t>
            </a:r>
            <a:r>
              <a:rPr lang="zh-TW" altLang="en-US" sz="3200" dirty="0" smtClean="0"/>
              <a:t>歲。</a:t>
            </a:r>
            <a:endParaRPr lang="en-US" altLang="zh-TW" sz="3200" dirty="0" smtClean="0"/>
          </a:p>
          <a:p>
            <a:pPr lvl="1" eaLnBrk="1" hangingPunct="1">
              <a:buClr>
                <a:srgbClr val="FF6600"/>
              </a:buClr>
              <a:buFont typeface="Wingdings" charset="2"/>
              <a:buChar char="Ø"/>
            </a:pPr>
            <a:r>
              <a:rPr lang="zh-TW" altLang="en-US" sz="3200" dirty="0"/>
              <a:t>繳費滿</a:t>
            </a:r>
            <a:r>
              <a:rPr lang="en-US" altLang="zh-TW" sz="3200" dirty="0"/>
              <a:t> </a:t>
            </a:r>
            <a:r>
              <a:rPr lang="en-US" altLang="zh-TW" sz="3200" dirty="0" smtClean="0"/>
              <a:t>20</a:t>
            </a:r>
            <a:r>
              <a:rPr lang="zh-TW" altLang="en-US" sz="3200" dirty="0" smtClean="0"/>
              <a:t>年</a:t>
            </a:r>
            <a:r>
              <a:rPr lang="zh-TW" altLang="en-US" sz="3200" dirty="0"/>
              <a:t>以上且年滿</a:t>
            </a:r>
            <a:r>
              <a:rPr lang="en-US" altLang="zh-TW" sz="3200" dirty="0"/>
              <a:t> </a:t>
            </a:r>
            <a:r>
              <a:rPr lang="en-US" altLang="zh-TW" sz="3200" dirty="0" smtClean="0"/>
              <a:t>60</a:t>
            </a:r>
            <a:r>
              <a:rPr lang="zh-TW" altLang="en-US" sz="3200" dirty="0" smtClean="0"/>
              <a:t>歲</a:t>
            </a:r>
            <a:r>
              <a:rPr lang="zh-TW" altLang="en-US" sz="3200" dirty="0"/>
              <a:t>。</a:t>
            </a:r>
            <a:endParaRPr lang="en-US" altLang="zh-TW" sz="3200" dirty="0"/>
          </a:p>
          <a:p>
            <a:pPr lvl="1" eaLnBrk="1" hangingPunct="1">
              <a:buClr>
                <a:srgbClr val="FF6600"/>
              </a:buClr>
              <a:buFont typeface="Wingdings" charset="2"/>
              <a:buChar char="Ø"/>
            </a:pPr>
            <a:r>
              <a:rPr lang="zh-TW" altLang="en-US" sz="3200" dirty="0"/>
              <a:t>繳費滿</a:t>
            </a:r>
            <a:r>
              <a:rPr lang="en-US" altLang="zh-TW" sz="3200" dirty="0"/>
              <a:t> </a:t>
            </a:r>
            <a:r>
              <a:rPr lang="en-US" altLang="zh-TW" sz="3200" dirty="0" smtClean="0"/>
              <a:t>30</a:t>
            </a:r>
            <a:r>
              <a:rPr lang="zh-TW" altLang="en-US" sz="3200" dirty="0" smtClean="0"/>
              <a:t>年</a:t>
            </a:r>
            <a:r>
              <a:rPr lang="zh-TW" altLang="en-US" sz="3200" dirty="0"/>
              <a:t>以上且年滿</a:t>
            </a:r>
            <a:r>
              <a:rPr lang="en-US" altLang="zh-TW" sz="3200" dirty="0"/>
              <a:t> </a:t>
            </a:r>
            <a:r>
              <a:rPr lang="en-US" altLang="zh-TW" sz="3200" dirty="0" smtClean="0"/>
              <a:t>55</a:t>
            </a:r>
            <a:r>
              <a:rPr lang="zh-TW" altLang="en-US" sz="3200" dirty="0"/>
              <a:t>歲。</a:t>
            </a:r>
            <a:endParaRPr lang="en-US" altLang="zh-TW" sz="3200" dirty="0"/>
          </a:p>
          <a:p>
            <a:pPr lvl="1" eaLnBrk="1" hangingPunct="1">
              <a:buFont typeface="Wingdings" charset="2"/>
              <a:buChar char="Ø"/>
            </a:pPr>
            <a:endParaRPr lang="en-US" altLang="zh-TW" dirty="0" smtClean="0"/>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43</a:t>
            </a:fld>
            <a:endParaRPr lang="en-US" altLang="zh-TW"/>
          </a:p>
        </p:txBody>
      </p:sp>
    </p:spTree>
    <p:extLst>
      <p:ext uri="{BB962C8B-B14F-4D97-AF65-F5344CB8AC3E}">
        <p14:creationId xmlns:p14="http://schemas.microsoft.com/office/powerpoint/2010/main" val="1227438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965" y="476672"/>
            <a:ext cx="9607550" cy="1143000"/>
          </a:xfrm>
        </p:spPr>
        <p:txBody>
          <a:bodyPr/>
          <a:lstStyle/>
          <a:p>
            <a:r>
              <a:rPr lang="zh-TW" altLang="en-US" dirty="0" smtClean="0"/>
              <a:t>退休 </a:t>
            </a:r>
            <a:r>
              <a:rPr lang="zh-TW" altLang="en-US" dirty="0" smtClean="0">
                <a:solidFill>
                  <a:srgbClr val="C00000"/>
                </a:solidFill>
              </a:rPr>
              <a:t>增</a:t>
            </a:r>
            <a:r>
              <a:rPr lang="zh-TW" altLang="en-US" dirty="0">
                <a:solidFill>
                  <a:srgbClr val="C00000"/>
                </a:solidFill>
              </a:rPr>
              <a:t>額</a:t>
            </a:r>
            <a:r>
              <a:rPr lang="zh-TW" altLang="en-US" dirty="0" smtClean="0">
                <a:solidFill>
                  <a:srgbClr val="C00000"/>
                </a:solidFill>
              </a:rPr>
              <a:t>提撥儲金</a:t>
            </a:r>
            <a:endParaRPr lang="zh-TW" altLang="en-US" dirty="0">
              <a:solidFill>
                <a:srgbClr val="C00000"/>
              </a:solidFill>
            </a:endParaRPr>
          </a:p>
        </p:txBody>
      </p:sp>
      <p:sp>
        <p:nvSpPr>
          <p:cNvPr id="3" name="內容版面配置區 2"/>
          <p:cNvSpPr>
            <a:spLocks noGrp="1"/>
          </p:cNvSpPr>
          <p:nvPr>
            <p:ph idx="1"/>
          </p:nvPr>
        </p:nvSpPr>
        <p:spPr>
          <a:xfrm>
            <a:off x="352755" y="1412776"/>
            <a:ext cx="9607550" cy="4764360"/>
          </a:xfrm>
        </p:spPr>
        <p:txBody>
          <a:bodyPr/>
          <a:lstStyle/>
          <a:p>
            <a:pPr algn="just"/>
            <a:r>
              <a:rPr lang="zh-TW" altLang="en-US" dirty="0" smtClean="0"/>
              <a:t>「</a:t>
            </a:r>
            <a:r>
              <a:rPr lang="zh-TW" altLang="en-US" dirty="0"/>
              <a:t>增額提撥」指私立學校斟酌其財務狀況及學校發展重點，為其教職員增加提撥退休、撫卹、離職及資遣給與準備金，學校教職員可依個人意願配合提撥，亦可不提撥。</a:t>
            </a:r>
          </a:p>
          <a:p>
            <a:pPr algn="just"/>
            <a:r>
              <a:rPr lang="zh-TW" altLang="en-US" dirty="0" smtClean="0"/>
              <a:t>其</a:t>
            </a:r>
            <a:r>
              <a:rPr lang="zh-TW" altLang="en-US" dirty="0"/>
              <a:t>目的為藉由穩健之投資操作提高資金運用效率，並透過信託財產（信託財產採集合運用分戶管理）之安全性保障教職員、鼓勵教職員長期儲蓄及保障未來退休後生活，樂活退休</a:t>
            </a:r>
            <a:r>
              <a:rPr lang="zh-TW" altLang="en-US" dirty="0" smtClean="0"/>
              <a:t>。</a:t>
            </a:r>
            <a:endParaRPr lang="en-US" altLang="zh-TW" dirty="0" smtClean="0"/>
          </a:p>
          <a:p>
            <a:pPr algn="just"/>
            <a:r>
              <a:rPr lang="zh-TW" altLang="en-US" dirty="0">
                <a:solidFill>
                  <a:schemeClr val="accent2">
                    <a:lumMod val="75000"/>
                  </a:schemeClr>
                </a:solidFill>
              </a:rPr>
              <a:t>可至</a:t>
            </a:r>
            <a:r>
              <a:rPr lang="zh-TW" altLang="zh-TW" dirty="0">
                <a:solidFill>
                  <a:schemeClr val="accent2">
                    <a:lumMod val="75000"/>
                  </a:schemeClr>
                </a:solidFill>
              </a:rPr>
              <a:t>人事室網頁</a:t>
            </a:r>
            <a:r>
              <a:rPr lang="zh-TW" altLang="en-US" dirty="0">
                <a:solidFill>
                  <a:schemeClr val="accent2">
                    <a:lumMod val="75000"/>
                  </a:schemeClr>
                </a:solidFill>
              </a:rPr>
              <a:t>下載專區下載</a:t>
            </a:r>
            <a:r>
              <a:rPr lang="zh-TW" altLang="en-US" u="sng" dirty="0">
                <a:solidFill>
                  <a:schemeClr val="accent2">
                    <a:lumMod val="75000"/>
                  </a:schemeClr>
                </a:solidFill>
                <a:hlinkClick r:id="rId2"/>
              </a:rPr>
              <a:t>增額提撥申請</a:t>
            </a:r>
            <a:r>
              <a:rPr lang="en-US" altLang="zh-TW" u="sng" dirty="0">
                <a:solidFill>
                  <a:schemeClr val="accent2">
                    <a:lumMod val="75000"/>
                  </a:schemeClr>
                </a:solidFill>
                <a:hlinkClick r:id="rId2"/>
              </a:rPr>
              <a:t>(</a:t>
            </a:r>
            <a:r>
              <a:rPr lang="zh-TW" altLang="en-US" u="sng" dirty="0">
                <a:solidFill>
                  <a:schemeClr val="accent2">
                    <a:lumMod val="75000"/>
                  </a:schemeClr>
                </a:solidFill>
                <a:hlinkClick r:id="rId2"/>
              </a:rPr>
              <a:t>變更、退出</a:t>
            </a:r>
            <a:r>
              <a:rPr lang="en-US" altLang="zh-TW" u="sng" dirty="0">
                <a:solidFill>
                  <a:schemeClr val="accent2">
                    <a:lumMod val="75000"/>
                  </a:schemeClr>
                </a:solidFill>
                <a:hlinkClick r:id="rId2"/>
              </a:rPr>
              <a:t>)</a:t>
            </a:r>
            <a:r>
              <a:rPr lang="zh-TW" altLang="en-US" u="sng" dirty="0">
                <a:solidFill>
                  <a:schemeClr val="accent2">
                    <a:lumMod val="75000"/>
                  </a:schemeClr>
                </a:solidFill>
                <a:hlinkClick r:id="rId2"/>
              </a:rPr>
              <a:t>表</a:t>
            </a:r>
            <a:r>
              <a:rPr lang="zh-TW" altLang="en-US" u="sng" dirty="0">
                <a:solidFill>
                  <a:schemeClr val="accent2">
                    <a:lumMod val="75000"/>
                  </a:schemeClr>
                </a:solidFill>
              </a:rPr>
              <a:t>提出申請。</a:t>
            </a:r>
            <a:endParaRPr lang="zh-TW" altLang="en-US" dirty="0">
              <a:solidFill>
                <a:schemeClr val="accent2">
                  <a:lumMod val="75000"/>
                </a:schemeClr>
              </a:solidFill>
            </a:endParaRPr>
          </a:p>
          <a:p>
            <a:pPr algn="just"/>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44</a:t>
            </a:fld>
            <a:endParaRPr lang="en-US" altLang="zh-TW"/>
          </a:p>
        </p:txBody>
      </p:sp>
    </p:spTree>
    <p:extLst>
      <p:ext uri="{BB962C8B-B14F-4D97-AF65-F5344CB8AC3E}">
        <p14:creationId xmlns:p14="http://schemas.microsoft.com/office/powerpoint/2010/main" val="1144297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727" y="476672"/>
            <a:ext cx="9607550" cy="1275928"/>
          </a:xfrm>
        </p:spPr>
        <p:txBody>
          <a:bodyPr/>
          <a:lstStyle/>
          <a:p>
            <a:r>
              <a:rPr lang="zh-TW" altLang="en-US" dirty="0" smtClean="0"/>
              <a:t>研究助理管理 </a:t>
            </a:r>
            <a:r>
              <a:rPr lang="zh-TW" altLang="en-US" dirty="0" smtClean="0">
                <a:solidFill>
                  <a:srgbClr val="C00000"/>
                </a:solidFill>
              </a:rPr>
              <a:t>適用勞動基準法</a:t>
            </a:r>
            <a:endParaRPr lang="zh-TW" altLang="en-US" dirty="0">
              <a:solidFill>
                <a:srgbClr val="C00000"/>
              </a:solidFill>
            </a:endParaRPr>
          </a:p>
        </p:txBody>
      </p:sp>
      <p:sp>
        <p:nvSpPr>
          <p:cNvPr id="3" name="內容版面配置區 2"/>
          <p:cNvSpPr>
            <a:spLocks noGrp="1"/>
          </p:cNvSpPr>
          <p:nvPr>
            <p:ph idx="1"/>
          </p:nvPr>
        </p:nvSpPr>
        <p:spPr>
          <a:xfrm>
            <a:off x="320504" y="1762790"/>
            <a:ext cx="9607550" cy="4248472"/>
          </a:xfrm>
        </p:spPr>
        <p:txBody>
          <a:bodyPr/>
          <a:lstStyle/>
          <a:p>
            <a:pPr lvl="0"/>
            <a:r>
              <a:rPr lang="zh-TW" altLang="en-US" dirty="0" smtClean="0"/>
              <a:t>自</a:t>
            </a:r>
            <a:r>
              <a:rPr lang="en-US" altLang="zh-TW" dirty="0"/>
              <a:t>103</a:t>
            </a:r>
            <a:r>
              <a:rPr lang="zh-TW" altLang="en-US" dirty="0"/>
              <a:t>年</a:t>
            </a:r>
            <a:r>
              <a:rPr lang="en-US" altLang="zh-TW" dirty="0"/>
              <a:t>8</a:t>
            </a:r>
            <a:r>
              <a:rPr lang="zh-TW" altLang="en-US" dirty="0"/>
              <a:t>月</a:t>
            </a:r>
            <a:r>
              <a:rPr lang="en-US" altLang="zh-TW" dirty="0"/>
              <a:t>1</a:t>
            </a:r>
            <a:r>
              <a:rPr lang="zh-TW" altLang="en-US" dirty="0"/>
              <a:t>日起私立各級學校編制外之工作者</a:t>
            </a:r>
            <a:r>
              <a:rPr lang="en-US" altLang="zh-TW" dirty="0"/>
              <a:t/>
            </a:r>
            <a:br>
              <a:rPr lang="en-US" altLang="zh-TW" dirty="0"/>
            </a:br>
            <a:r>
              <a:rPr lang="en-US" altLang="zh-TW" dirty="0"/>
              <a:t>(</a:t>
            </a:r>
            <a:r>
              <a:rPr lang="zh-TW" altLang="en-US" dirty="0"/>
              <a:t>不包括僅從事教學工作之教師</a:t>
            </a:r>
            <a:r>
              <a:rPr lang="en-US" altLang="zh-TW" dirty="0"/>
              <a:t>)</a:t>
            </a:r>
            <a:r>
              <a:rPr lang="zh-TW" altLang="en-US" dirty="0"/>
              <a:t>適用</a:t>
            </a:r>
            <a:r>
              <a:rPr lang="zh-TW" altLang="en-US" dirty="0">
                <a:hlinkClick r:id="rId2"/>
              </a:rPr>
              <a:t>勞動基準</a:t>
            </a:r>
            <a:r>
              <a:rPr lang="zh-TW" altLang="en-US" dirty="0" smtClean="0">
                <a:hlinkClick r:id="rId2"/>
              </a:rPr>
              <a:t>法</a:t>
            </a:r>
            <a:r>
              <a:rPr lang="zh-TW" altLang="en-US" dirty="0" smtClean="0"/>
              <a:t>，包括</a:t>
            </a:r>
            <a:r>
              <a:rPr lang="zh-TW" altLang="en-US" dirty="0"/>
              <a:t>專任助理、工讀生</a:t>
            </a:r>
            <a:r>
              <a:rPr lang="en-US" altLang="zh-TW" dirty="0"/>
              <a:t>(</a:t>
            </a:r>
            <a:r>
              <a:rPr lang="zh-TW" altLang="en-US" dirty="0"/>
              <a:t>學期與短期專案工讀生</a:t>
            </a:r>
            <a:r>
              <a:rPr lang="en-US" altLang="zh-TW" dirty="0"/>
              <a:t>)</a:t>
            </a:r>
            <a:r>
              <a:rPr lang="zh-TW" altLang="en-US" dirty="0" smtClean="0"/>
              <a:t>及聘任校外計畫助理</a:t>
            </a:r>
            <a:r>
              <a:rPr lang="zh-TW" altLang="en-US" dirty="0"/>
              <a:t>及工讀生</a:t>
            </a:r>
            <a:r>
              <a:rPr lang="zh-TW" altLang="en-US" dirty="0" smtClean="0"/>
              <a:t>。</a:t>
            </a:r>
            <a:endParaRPr lang="en-US" altLang="zh-TW" dirty="0" smtClean="0"/>
          </a:p>
          <a:p>
            <a:pPr lvl="0"/>
            <a:r>
              <a:rPr lang="zh-TW" altLang="zh-TW" dirty="0" smtClean="0"/>
              <a:t>單位</a:t>
            </a:r>
            <a:r>
              <a:rPr lang="zh-TW" altLang="zh-TW" dirty="0"/>
              <a:t>主管及計畫</a:t>
            </a:r>
            <a:r>
              <a:rPr lang="zh-TW" altLang="zh-TW" dirty="0" smtClean="0"/>
              <a:t>主持人聘任</a:t>
            </a:r>
            <a:r>
              <a:rPr lang="zh-TW" altLang="en-US" dirty="0" smtClean="0"/>
              <a:t>此類人員</a:t>
            </a:r>
            <a:r>
              <a:rPr lang="zh-TW" altLang="zh-TW" dirty="0" smtClean="0"/>
              <a:t>，</a:t>
            </a:r>
            <a:r>
              <a:rPr lang="zh-TW" altLang="zh-TW" dirty="0"/>
              <a:t>應依規定為其</a:t>
            </a:r>
            <a:r>
              <a:rPr lang="zh-TW" altLang="zh-TW" dirty="0" smtClean="0"/>
              <a:t>加</a:t>
            </a:r>
            <a:r>
              <a:rPr lang="zh-TW" altLang="en-US" dirty="0" smtClean="0"/>
              <a:t>保勞保</a:t>
            </a:r>
            <a:r>
              <a:rPr lang="en-US" altLang="zh-TW" dirty="0" smtClean="0"/>
              <a:t>(</a:t>
            </a:r>
            <a:r>
              <a:rPr lang="zh-TW" altLang="en-US" dirty="0" smtClean="0"/>
              <a:t>退</a:t>
            </a:r>
            <a:r>
              <a:rPr lang="en-US" altLang="zh-TW" dirty="0" smtClean="0"/>
              <a:t>)</a:t>
            </a:r>
            <a:r>
              <a:rPr lang="zh-TW" altLang="en-US" dirty="0" smtClean="0"/>
              <a:t>。</a:t>
            </a:r>
            <a:endParaRPr lang="en-US" altLang="zh-TW" dirty="0" smtClean="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88326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727" y="324164"/>
            <a:ext cx="9607550" cy="1595264"/>
          </a:xfrm>
        </p:spPr>
        <p:txBody>
          <a:bodyPr/>
          <a:lstStyle/>
          <a:p>
            <a:r>
              <a:rPr lang="zh-TW" altLang="en-US" sz="4000" dirty="0"/>
              <a:t>研究助理管理 </a:t>
            </a:r>
            <a:r>
              <a:rPr lang="zh-TW" altLang="zh-TW" sz="4000" dirty="0" smtClean="0">
                <a:solidFill>
                  <a:srgbClr val="C00000"/>
                </a:solidFill>
              </a:rPr>
              <a:t>兼任</a:t>
            </a:r>
            <a:r>
              <a:rPr lang="zh-TW" altLang="zh-TW" sz="4000" dirty="0">
                <a:solidFill>
                  <a:srgbClr val="C00000"/>
                </a:solidFill>
              </a:rPr>
              <a:t>計畫助理及</a:t>
            </a:r>
            <a:r>
              <a:rPr lang="zh-TW" altLang="zh-TW" sz="4000" dirty="0" smtClean="0">
                <a:solidFill>
                  <a:srgbClr val="C00000"/>
                </a:solidFill>
              </a:rPr>
              <a:t>臨時工</a:t>
            </a:r>
            <a:r>
              <a:rPr lang="zh-TW" altLang="en-US" sz="4000" dirty="0" smtClean="0">
                <a:solidFill>
                  <a:srgbClr val="C00000"/>
                </a:solidFill>
              </a:rPr>
              <a:t>保險</a:t>
            </a:r>
            <a:r>
              <a:rPr lang="zh-TW" altLang="zh-TW" sz="4000" dirty="0"/>
              <a:t/>
            </a:r>
            <a:br>
              <a:rPr lang="zh-TW" altLang="zh-TW" sz="4000" dirty="0"/>
            </a:br>
            <a:endParaRPr lang="zh-TW" altLang="en-US" sz="4000" dirty="0"/>
          </a:p>
        </p:txBody>
      </p:sp>
      <p:sp>
        <p:nvSpPr>
          <p:cNvPr id="3" name="內容版面配置區 2"/>
          <p:cNvSpPr>
            <a:spLocks noGrp="1"/>
          </p:cNvSpPr>
          <p:nvPr>
            <p:ph idx="1"/>
          </p:nvPr>
        </p:nvSpPr>
        <p:spPr>
          <a:xfrm>
            <a:off x="339727" y="1484784"/>
            <a:ext cx="9607550" cy="4680520"/>
          </a:xfrm>
        </p:spPr>
        <p:txBody>
          <a:bodyPr/>
          <a:lstStyle/>
          <a:p>
            <a:r>
              <a:rPr lang="zh-TW" altLang="en-US" dirty="0" smtClean="0"/>
              <a:t>依據</a:t>
            </a:r>
            <a:r>
              <a:rPr lang="zh-TW" altLang="zh-TW" dirty="0" smtClean="0">
                <a:solidFill>
                  <a:srgbClr val="000308"/>
                </a:solidFill>
              </a:rPr>
              <a:t>「</a:t>
            </a:r>
            <a:r>
              <a:rPr lang="zh-TW" altLang="en-US" dirty="0">
                <a:solidFill>
                  <a:srgbClr val="000308"/>
                </a:solidFill>
              </a:rPr>
              <a:t>長庚大學學生兼任助理學習與勞動權益保障處理規範</a:t>
            </a:r>
            <a:r>
              <a:rPr lang="zh-TW" altLang="zh-TW" dirty="0" smtClean="0">
                <a:solidFill>
                  <a:srgbClr val="000308"/>
                </a:solidFill>
              </a:rPr>
              <a:t>」</a:t>
            </a:r>
            <a:r>
              <a:rPr lang="zh-TW" altLang="en-US" dirty="0" smtClean="0">
                <a:solidFill>
                  <a:srgbClr val="000308"/>
                </a:solidFill>
              </a:rPr>
              <a:t>學生</a:t>
            </a:r>
            <a:r>
              <a:rPr lang="zh-TW" altLang="en-US" dirty="0">
                <a:solidFill>
                  <a:srgbClr val="000308"/>
                </a:solidFill>
              </a:rPr>
              <a:t>兼任</a:t>
            </a:r>
            <a:r>
              <a:rPr lang="zh-TW" altLang="en-US" dirty="0" smtClean="0">
                <a:solidFill>
                  <a:srgbClr val="000308"/>
                </a:solidFill>
              </a:rPr>
              <a:t>助理分為</a:t>
            </a:r>
            <a:r>
              <a:rPr lang="zh-TW" altLang="en-US" dirty="0">
                <a:solidFill>
                  <a:srgbClr val="000308"/>
                </a:solidFill>
              </a:rPr>
              <a:t>「學習型」與「勞動型」兼任助理兩</a:t>
            </a:r>
            <a:r>
              <a:rPr lang="zh-TW" altLang="en-US" dirty="0" smtClean="0">
                <a:solidFill>
                  <a:srgbClr val="000308"/>
                </a:solidFill>
              </a:rPr>
              <a:t>類：</a:t>
            </a:r>
            <a:endParaRPr lang="zh-TW" altLang="zh-TW" dirty="0"/>
          </a:p>
          <a:p>
            <a:pPr marL="857250" lvl="1" indent="-457200" algn="just">
              <a:buClr>
                <a:srgbClr val="FF6600"/>
              </a:buClr>
              <a:buSzPct val="70000"/>
              <a:buFont typeface="Wingdings" panose="05000000000000000000" pitchFamily="2" charset="2"/>
              <a:buChar char="Ø"/>
            </a:pPr>
            <a:r>
              <a:rPr lang="zh-TW" altLang="en-US" sz="3200" dirty="0" smtClean="0">
                <a:solidFill>
                  <a:srgbClr val="FF0000"/>
                </a:solidFill>
              </a:rPr>
              <a:t>學習</a:t>
            </a:r>
            <a:r>
              <a:rPr lang="zh-TW" altLang="en-US" sz="3200" dirty="0">
                <a:solidFill>
                  <a:srgbClr val="FF0000"/>
                </a:solidFill>
              </a:rPr>
              <a:t>型助理</a:t>
            </a:r>
            <a:r>
              <a:rPr lang="zh-TW" altLang="en-US" dirty="0" smtClean="0"/>
              <a:t>：屬</a:t>
            </a:r>
            <a:r>
              <a:rPr lang="zh-TW" altLang="en-US" dirty="0"/>
              <a:t>「課程學習」或</a:t>
            </a:r>
            <a:r>
              <a:rPr lang="zh-TW" altLang="en-US" dirty="0" smtClean="0"/>
              <a:t>「附服務負擔」以學習</a:t>
            </a:r>
            <a:r>
              <a:rPr lang="zh-TW" altLang="en-US" dirty="0"/>
              <a:t>為目的，非屬於有對價之僱傭</a:t>
            </a:r>
            <a:r>
              <a:rPr lang="zh-TW" altLang="en-US" dirty="0" smtClean="0"/>
              <a:t>關係，加保</a:t>
            </a:r>
            <a:r>
              <a:rPr lang="zh-TW" altLang="en-US" dirty="0" smtClean="0">
                <a:solidFill>
                  <a:srgbClr val="7030A0"/>
                </a:solidFill>
              </a:rPr>
              <a:t>團體保險</a:t>
            </a:r>
            <a:r>
              <a:rPr lang="zh-TW" altLang="en-US" dirty="0" smtClean="0"/>
              <a:t>，投保經費</a:t>
            </a:r>
            <a:r>
              <a:rPr lang="zh-TW" altLang="en-US" dirty="0" smtClean="0">
                <a:solidFill>
                  <a:srgbClr val="000308"/>
                </a:solidFill>
              </a:rPr>
              <a:t>由</a:t>
            </a:r>
            <a:r>
              <a:rPr lang="zh-TW" altLang="en-US" dirty="0" smtClean="0">
                <a:solidFill>
                  <a:srgbClr val="7030A0"/>
                </a:solidFill>
              </a:rPr>
              <a:t>教育部補助</a:t>
            </a:r>
            <a:r>
              <a:rPr lang="zh-TW" altLang="en-US" dirty="0" smtClean="0"/>
              <a:t>（排除委辦計畫聘任者）。</a:t>
            </a:r>
            <a:endParaRPr lang="en-US" altLang="zh-TW" dirty="0" smtClean="0"/>
          </a:p>
          <a:p>
            <a:pPr marL="857250" lvl="1" indent="-457200" algn="just">
              <a:buClr>
                <a:srgbClr val="FF6600"/>
              </a:buClr>
              <a:buSzPct val="70000"/>
              <a:buFont typeface="Wingdings" panose="05000000000000000000" pitchFamily="2" charset="2"/>
              <a:buChar char="Ø"/>
            </a:pPr>
            <a:r>
              <a:rPr lang="zh-TW" altLang="en-US" sz="3200" dirty="0" smtClean="0">
                <a:solidFill>
                  <a:srgbClr val="FF0000"/>
                </a:solidFill>
              </a:rPr>
              <a:t>勞</a:t>
            </a:r>
            <a:r>
              <a:rPr lang="zh-TW" altLang="en-US" sz="3200" dirty="0">
                <a:solidFill>
                  <a:srgbClr val="FF0000"/>
                </a:solidFill>
              </a:rPr>
              <a:t>僱型助理</a:t>
            </a:r>
            <a:r>
              <a:rPr lang="zh-TW" altLang="en-US" dirty="0"/>
              <a:t>：非屬學習助理者，與學校間具有勞僱關係，適用</a:t>
            </a:r>
            <a:r>
              <a:rPr lang="zh-TW" altLang="en-US" dirty="0" smtClean="0"/>
              <a:t>勞基法須</a:t>
            </a:r>
            <a:r>
              <a:rPr lang="zh-TW" altLang="en-US" dirty="0"/>
              <a:t>遵守勞動</a:t>
            </a:r>
            <a:r>
              <a:rPr lang="zh-TW" altLang="en-US" dirty="0" smtClean="0"/>
              <a:t>契約，加保</a:t>
            </a:r>
            <a:r>
              <a:rPr lang="zh-TW" altLang="en-US" dirty="0" smtClean="0">
                <a:solidFill>
                  <a:srgbClr val="7030A0"/>
                </a:solidFill>
              </a:rPr>
              <a:t>勞工保險及勞工退休金</a:t>
            </a:r>
            <a:r>
              <a:rPr lang="zh-TW" altLang="en-US" dirty="0" smtClean="0"/>
              <a:t>，投保經費由</a:t>
            </a:r>
            <a:r>
              <a:rPr lang="zh-TW" altLang="en-US" dirty="0" smtClean="0">
                <a:solidFill>
                  <a:srgbClr val="7030A0"/>
                </a:solidFill>
              </a:rPr>
              <a:t>聘任計畫支付。</a:t>
            </a:r>
            <a:endParaRPr lang="zh-TW" altLang="en-US" dirty="0">
              <a:solidFill>
                <a:srgbClr val="7030A0"/>
              </a:solidFill>
            </a:endParaRPr>
          </a:p>
          <a:p>
            <a:pPr marL="0" indent="0">
              <a:buNone/>
            </a:pP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61138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808" y="260648"/>
            <a:ext cx="9607550" cy="1143000"/>
          </a:xfrm>
        </p:spPr>
        <p:txBody>
          <a:bodyPr/>
          <a:lstStyle/>
          <a:p>
            <a:r>
              <a:rPr lang="zh-TW" altLang="en-US" dirty="0"/>
              <a:t>研究助理管理 </a:t>
            </a:r>
            <a:r>
              <a:rPr lang="zh-TW" altLang="en-US" dirty="0" smtClean="0">
                <a:solidFill>
                  <a:srgbClr val="C00000"/>
                </a:solidFill>
              </a:rPr>
              <a:t>報到及</a:t>
            </a:r>
            <a:r>
              <a:rPr lang="zh-TW" altLang="zh-TW" dirty="0" smtClean="0">
                <a:solidFill>
                  <a:srgbClr val="C00000"/>
                </a:solidFill>
              </a:rPr>
              <a:t>保</a:t>
            </a:r>
            <a:r>
              <a:rPr lang="zh-TW" altLang="en-US" dirty="0" smtClean="0">
                <a:solidFill>
                  <a:srgbClr val="C00000"/>
                </a:solidFill>
              </a:rPr>
              <a:t>險</a:t>
            </a:r>
            <a:endParaRPr lang="zh-TW" altLang="en-US" dirty="0">
              <a:solidFill>
                <a:srgbClr val="C00000"/>
              </a:solidFill>
            </a:endParaRPr>
          </a:p>
        </p:txBody>
      </p:sp>
      <p:sp>
        <p:nvSpPr>
          <p:cNvPr id="3" name="內容版面配置區 2"/>
          <p:cNvSpPr>
            <a:spLocks noGrp="1"/>
          </p:cNvSpPr>
          <p:nvPr>
            <p:ph idx="1"/>
          </p:nvPr>
        </p:nvSpPr>
        <p:spPr>
          <a:xfrm>
            <a:off x="339725" y="1268760"/>
            <a:ext cx="9607550" cy="4608512"/>
          </a:xfrm>
        </p:spPr>
        <p:txBody>
          <a:bodyPr/>
          <a:lstStyle/>
          <a:p>
            <a:pPr marL="457200" lvl="1" indent="0">
              <a:buNone/>
            </a:pPr>
            <a:r>
              <a:rPr lang="zh-TW" altLang="zh-TW" sz="3200" dirty="0"/>
              <a:t>依勞工保險條例規定，新進人員應於到職當日加保，其保險效力自申報加保當日起算。聘任主管必須確認於</a:t>
            </a:r>
            <a:r>
              <a:rPr lang="zh-TW" altLang="en-US" sz="3200" dirty="0">
                <a:solidFill>
                  <a:srgbClr val="FF0000"/>
                </a:solidFill>
              </a:rPr>
              <a:t>起薪日前四個工作日</a:t>
            </a:r>
            <a:r>
              <a:rPr lang="zh-TW" altLang="zh-TW" sz="3200" u="sng" dirty="0"/>
              <a:t>備齊</a:t>
            </a:r>
            <a:r>
              <a:rPr lang="zh-TW" altLang="en-US" sz="3200" u="sng" dirty="0"/>
              <a:t>報到</a:t>
            </a:r>
            <a:r>
              <a:rPr lang="zh-TW" altLang="zh-TW" sz="3200" u="sng" dirty="0"/>
              <a:t>資料送抵人事室，完成報到手續</a:t>
            </a:r>
            <a:r>
              <a:rPr lang="zh-TW" altLang="zh-TW" sz="3200" dirty="0"/>
              <a:t>。人事室必須於</a:t>
            </a:r>
            <a:r>
              <a:rPr lang="zh-TW" altLang="en-US" sz="3200" dirty="0"/>
              <a:t>起薪日</a:t>
            </a:r>
            <a:r>
              <a:rPr lang="zh-TW" altLang="zh-TW" sz="3200" dirty="0"/>
              <a:t>當天完成加保作業。</a:t>
            </a:r>
            <a:r>
              <a:rPr lang="en-US" altLang="zh-TW" sz="3200" dirty="0"/>
              <a:t>(</a:t>
            </a:r>
            <a:r>
              <a:rPr lang="zh-TW" altLang="en-US" sz="3200" dirty="0"/>
              <a:t>報到時間為上班日</a:t>
            </a:r>
            <a:r>
              <a:rPr lang="en-US" altLang="zh-TW" sz="3200" dirty="0"/>
              <a:t>9:00~12:00</a:t>
            </a:r>
            <a:r>
              <a:rPr lang="zh-TW" altLang="en-US" sz="3200" dirty="0"/>
              <a:t>，兼任助理起薪日為每月</a:t>
            </a:r>
            <a:r>
              <a:rPr lang="en-US" altLang="zh-TW" sz="3200" dirty="0"/>
              <a:t>1</a:t>
            </a:r>
            <a:r>
              <a:rPr lang="zh-TW" altLang="en-US" sz="3200" dirty="0"/>
              <a:t>號</a:t>
            </a:r>
            <a:r>
              <a:rPr lang="en-US" altLang="zh-TW" sz="3200" dirty="0"/>
              <a:t>~20</a:t>
            </a:r>
            <a:r>
              <a:rPr lang="zh-TW" altLang="en-US" sz="3200" dirty="0"/>
              <a:t>號。</a:t>
            </a:r>
            <a:r>
              <a:rPr lang="en-US" altLang="zh-TW" sz="3200" dirty="0"/>
              <a:t>)</a:t>
            </a:r>
          </a:p>
          <a:p>
            <a:pPr marL="457200" lvl="1" indent="0">
              <a:buNone/>
            </a:pPr>
            <a:endParaRPr lang="en-US" altLang="zh-TW" sz="3200" dirty="0"/>
          </a:p>
          <a:p>
            <a:pPr marL="457200" lvl="1" indent="0">
              <a:buNone/>
            </a:pPr>
            <a:r>
              <a:rPr lang="zh-TW" altLang="zh-TW" sz="3200" dirty="0"/>
              <a:t>若報到資料延遲送達人事室，則以人事室收件日</a:t>
            </a:r>
            <a:r>
              <a:rPr lang="zh-TW" altLang="en-US" sz="3200" dirty="0"/>
              <a:t>後第四個工作日</a:t>
            </a:r>
            <a:r>
              <a:rPr lang="zh-TW" altLang="zh-TW" sz="3200" dirty="0"/>
              <a:t>為勞保加保日與計薪起始日，</a:t>
            </a:r>
            <a:r>
              <a:rPr lang="zh-TW" altLang="en-US" sz="3200" dirty="0"/>
              <a:t>無法</a:t>
            </a:r>
            <a:r>
              <a:rPr lang="zh-TW" altLang="zh-TW" sz="3200" dirty="0"/>
              <a:t>往前追溯</a:t>
            </a:r>
            <a:r>
              <a:rPr lang="zh-TW" altLang="en-US" sz="3200" dirty="0"/>
              <a:t>。</a:t>
            </a:r>
            <a:endParaRPr lang="en-US" altLang="zh-TW" sz="3200" dirty="0"/>
          </a:p>
          <a:p>
            <a:pPr marL="457200" lvl="1" indent="0">
              <a:buNone/>
            </a:pPr>
            <a:endParaRPr lang="zh-TW" altLang="zh-TW" sz="3200" dirty="0"/>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032633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研究助理管理 </a:t>
            </a:r>
            <a:r>
              <a:rPr lang="zh-TW" altLang="en-US" dirty="0">
                <a:solidFill>
                  <a:srgbClr val="C00000"/>
                </a:solidFill>
              </a:rPr>
              <a:t>新聘人員流程</a:t>
            </a:r>
          </a:p>
        </p:txBody>
      </p:sp>
      <p:sp>
        <p:nvSpPr>
          <p:cNvPr id="6" name="內容版面配置區 5"/>
          <p:cNvSpPr>
            <a:spLocks noGrp="1"/>
          </p:cNvSpPr>
          <p:nvPr>
            <p:ph idx="1"/>
          </p:nvPr>
        </p:nvSpPr>
        <p:spPr/>
        <p:txBody>
          <a:bodyPr/>
          <a:lstStyle/>
          <a:p>
            <a:pPr>
              <a:buNone/>
            </a:pPr>
            <a:r>
              <a:rPr lang="zh-TW" altLang="en-US" dirty="0">
                <a:solidFill>
                  <a:srgbClr val="FF0000"/>
                </a:solidFill>
              </a:rPr>
              <a:t>研究計畫人員聘任申請系統</a:t>
            </a:r>
            <a:r>
              <a:rPr lang="zh-TW" altLang="en-US" dirty="0">
                <a:solidFill>
                  <a:srgbClr val="000308"/>
                </a:solidFill>
              </a:rPr>
              <a:t>需使用校務資訊系統登入</a:t>
            </a:r>
            <a:endParaRPr lang="en-US" altLang="zh-TW" dirty="0">
              <a:solidFill>
                <a:srgbClr val="000308"/>
              </a:solidFill>
            </a:endParaRPr>
          </a:p>
          <a:p>
            <a:pPr>
              <a:buNone/>
            </a:pPr>
            <a:r>
              <a:rPr lang="zh-TW" altLang="en-US" dirty="0">
                <a:solidFill>
                  <a:srgbClr val="000308"/>
                </a:solidFill>
                <a:sym typeface="Wingdings" pitchFamily="2" charset="2"/>
              </a:rPr>
              <a:t> </a:t>
            </a:r>
            <a:r>
              <a:rPr lang="zh-TW" altLang="en-US" dirty="0">
                <a:sym typeface="Wingdings" pitchFamily="2" charset="2"/>
              </a:rPr>
              <a:t>請</a:t>
            </a:r>
            <a:r>
              <a:rPr lang="zh-TW" altLang="en-US" dirty="0"/>
              <a:t>參考</a:t>
            </a:r>
            <a:r>
              <a:rPr lang="zh-TW" altLang="en-US" dirty="0">
                <a:sym typeface="Wingdings" pitchFamily="2" charset="2"/>
              </a:rPr>
              <a:t>以下路徑</a:t>
            </a:r>
            <a:endParaRPr lang="en-US" altLang="zh-TW" dirty="0"/>
          </a:p>
          <a:p>
            <a:pPr>
              <a:buNone/>
            </a:pPr>
            <a:r>
              <a:rPr lang="zh-TW" altLang="en-US" dirty="0"/>
              <a:t>人事室</a:t>
            </a:r>
            <a:r>
              <a:rPr lang="en-US" altLang="zh-TW" dirty="0" smtClean="0"/>
              <a:t>&gt;</a:t>
            </a:r>
            <a:r>
              <a:rPr lang="zh-TW" altLang="en-US" dirty="0" smtClean="0"/>
              <a:t>各項服務</a:t>
            </a:r>
            <a:r>
              <a:rPr lang="en-US" altLang="zh-TW" dirty="0" smtClean="0"/>
              <a:t>&gt;</a:t>
            </a:r>
            <a:r>
              <a:rPr lang="zh-TW" altLang="en-US" dirty="0">
                <a:solidFill>
                  <a:srgbClr val="FF0000"/>
                </a:solidFill>
              </a:rPr>
              <a:t>研究計畫聘用須知</a:t>
            </a:r>
          </a:p>
          <a:p>
            <a:pPr>
              <a:buNone/>
            </a:pPr>
            <a:r>
              <a:rPr lang="zh-TW" altLang="en-US" dirty="0"/>
              <a:t>人事室</a:t>
            </a:r>
            <a:r>
              <a:rPr lang="en-US" altLang="zh-TW" dirty="0" smtClean="0"/>
              <a:t>&gt;</a:t>
            </a:r>
            <a:r>
              <a:rPr lang="zh-TW" altLang="en-US" dirty="0"/>
              <a:t>各項服務</a:t>
            </a:r>
            <a:r>
              <a:rPr lang="en-US" altLang="zh-TW" dirty="0" smtClean="0"/>
              <a:t>&gt;</a:t>
            </a:r>
            <a:r>
              <a:rPr lang="zh-TW" altLang="en-US" dirty="0">
                <a:solidFill>
                  <a:srgbClr val="FF0000"/>
                </a:solidFill>
              </a:rPr>
              <a:t>計畫聘用人員申請、報到</a:t>
            </a:r>
            <a:endParaRPr lang="en-US" altLang="zh-TW" dirty="0">
              <a:solidFill>
                <a:srgbClr val="FF0000"/>
              </a:solidFill>
            </a:endParaRPr>
          </a:p>
          <a:p>
            <a:pPr>
              <a:buNone/>
            </a:pPr>
            <a:r>
              <a:rPr lang="zh-TW" altLang="en-US" dirty="0"/>
              <a:t>人事室</a:t>
            </a:r>
            <a:r>
              <a:rPr lang="en-US" altLang="zh-TW" dirty="0" smtClean="0"/>
              <a:t>&gt;</a:t>
            </a:r>
            <a:r>
              <a:rPr lang="zh-TW" altLang="en-US" dirty="0"/>
              <a:t>各項服務</a:t>
            </a:r>
            <a:r>
              <a:rPr lang="en-US" altLang="zh-TW" dirty="0" smtClean="0"/>
              <a:t>&gt;</a:t>
            </a:r>
            <a:r>
              <a:rPr lang="zh-TW" altLang="en-US" dirty="0">
                <a:solidFill>
                  <a:srgbClr val="FF0000"/>
                </a:solidFill>
              </a:rPr>
              <a:t>辦理報到手續</a:t>
            </a:r>
            <a:endParaRPr lang="en-US" altLang="zh-TW"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6F9E8013-C2A2-499B-B413-2D3476E43824}" type="slidenum">
              <a:rPr lang="en-US" altLang="zh-TW" smtClean="0"/>
              <a:pPr>
                <a:defRPr/>
              </a:pPr>
              <a:t>48</a:t>
            </a:fld>
            <a:endParaRPr lang="en-US" altLang="zh-TW"/>
          </a:p>
        </p:txBody>
      </p:sp>
    </p:spTree>
    <p:extLst>
      <p:ext uri="{BB962C8B-B14F-4D97-AF65-F5344CB8AC3E}">
        <p14:creationId xmlns:p14="http://schemas.microsoft.com/office/powerpoint/2010/main" val="217964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研究助理管理 </a:t>
            </a:r>
            <a:r>
              <a:rPr lang="zh-TW" altLang="en-US" dirty="0">
                <a:solidFill>
                  <a:srgbClr val="C00000"/>
                </a:solidFill>
              </a:rPr>
              <a:t>聘用</a:t>
            </a:r>
            <a:r>
              <a:rPr lang="zh-TW" altLang="zh-TW" dirty="0" smtClean="0">
                <a:solidFill>
                  <a:srgbClr val="C00000"/>
                </a:solidFill>
              </a:rPr>
              <a:t>外籍</a:t>
            </a:r>
            <a:r>
              <a:rPr lang="zh-TW" altLang="en-US" dirty="0" smtClean="0">
                <a:solidFill>
                  <a:srgbClr val="C00000"/>
                </a:solidFill>
              </a:rPr>
              <a:t>人員</a:t>
            </a:r>
            <a:endParaRPr lang="zh-TW" altLang="en-US" b="1" dirty="0">
              <a:solidFill>
                <a:srgbClr val="C00000"/>
              </a:solidFill>
            </a:endParaRPr>
          </a:p>
        </p:txBody>
      </p:sp>
      <p:sp>
        <p:nvSpPr>
          <p:cNvPr id="3" name="內容版面配置區 2"/>
          <p:cNvSpPr>
            <a:spLocks noGrp="1"/>
          </p:cNvSpPr>
          <p:nvPr>
            <p:ph idx="1"/>
          </p:nvPr>
        </p:nvSpPr>
        <p:spPr/>
        <p:txBody>
          <a:bodyPr/>
          <a:lstStyle/>
          <a:p>
            <a:r>
              <a:rPr lang="zh-TW" altLang="zh-TW" dirty="0"/>
              <a:t>聘用非本國籍之外籍人員，</a:t>
            </a:r>
            <a:r>
              <a:rPr lang="zh-TW" altLang="en-US" dirty="0"/>
              <a:t>於</a:t>
            </a:r>
            <a:r>
              <a:rPr lang="zh-TW" altLang="zh-TW" dirty="0"/>
              <a:t>報到前</a:t>
            </a:r>
            <a:r>
              <a:rPr lang="zh-TW" altLang="en-US" dirty="0"/>
              <a:t>應</a:t>
            </a:r>
            <a:r>
              <a:rPr lang="zh-TW" altLang="zh-TW" dirty="0"/>
              <a:t>申辦</a:t>
            </a:r>
            <a:r>
              <a:rPr lang="zh-TW" altLang="zh-TW" dirty="0">
                <a:solidFill>
                  <a:srgbClr val="FF0000"/>
                </a:solidFill>
              </a:rPr>
              <a:t>完成工作證</a:t>
            </a:r>
            <a:r>
              <a:rPr lang="zh-TW" altLang="zh-TW" dirty="0"/>
              <a:t>。報到時，應檢附主管機關核准之工作許可證明文件及居留證等影本。未檢附完整證明文件者，無法受理報到作業。</a:t>
            </a:r>
            <a:endParaRPr lang="en-US" altLang="zh-TW" dirty="0"/>
          </a:p>
          <a:p>
            <a:r>
              <a:rPr lang="zh-TW" altLang="en-US" dirty="0">
                <a:sym typeface="Wingdings" pitchFamily="2" charset="2"/>
              </a:rPr>
              <a:t>申請工作證</a:t>
            </a:r>
            <a:r>
              <a:rPr lang="zh-TW" altLang="en-US" dirty="0"/>
              <a:t>參考</a:t>
            </a:r>
            <a:r>
              <a:rPr lang="zh-TW" altLang="en-US" dirty="0">
                <a:sym typeface="Wingdings" pitchFamily="2" charset="2"/>
              </a:rPr>
              <a:t>路徑</a:t>
            </a:r>
            <a:endParaRPr lang="en-US" altLang="zh-TW" dirty="0"/>
          </a:p>
          <a:p>
            <a:pPr>
              <a:buNone/>
            </a:pPr>
            <a:r>
              <a:rPr lang="zh-TW" altLang="en-US" dirty="0"/>
              <a:t>人事室</a:t>
            </a:r>
            <a:r>
              <a:rPr lang="en-US" altLang="zh-TW" dirty="0"/>
              <a:t>&gt;</a:t>
            </a:r>
            <a:r>
              <a:rPr lang="zh-TW" altLang="en-US" dirty="0"/>
              <a:t>服務項目</a:t>
            </a:r>
            <a:r>
              <a:rPr lang="en-US" altLang="zh-TW" dirty="0"/>
              <a:t>&gt;</a:t>
            </a:r>
            <a:r>
              <a:rPr lang="zh-TW" altLang="en-US" dirty="0">
                <a:solidFill>
                  <a:srgbClr val="FF0000"/>
                </a:solidFill>
                <a:hlinkClick r:id="rId2"/>
              </a:rPr>
              <a:t>聘僱外國專業人員工作許可證專區</a:t>
            </a:r>
            <a:endParaRPr lang="en-US" altLang="zh-TW" dirty="0">
              <a:solidFill>
                <a:srgbClr val="FF0000"/>
              </a:solidFill>
            </a:endParaRPr>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109047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zh-TW" altLang="en-US" dirty="0" smtClean="0"/>
              <a:t>薪資 </a:t>
            </a:r>
            <a:r>
              <a:rPr lang="zh-TW" altLang="en-US" dirty="0" smtClean="0">
                <a:solidFill>
                  <a:srgbClr val="C00000"/>
                </a:solidFill>
              </a:rPr>
              <a:t>核敘方式</a:t>
            </a:r>
            <a:r>
              <a:rPr lang="en-US" altLang="zh-TW" dirty="0" smtClean="0">
                <a:solidFill>
                  <a:srgbClr val="C00000"/>
                </a:solidFill>
              </a:rPr>
              <a:t>(</a:t>
            </a:r>
            <a:r>
              <a:rPr lang="zh-TW" altLang="en-US" dirty="0" smtClean="0">
                <a:solidFill>
                  <a:srgbClr val="C00000"/>
                </a:solidFill>
              </a:rPr>
              <a:t>一</a:t>
            </a:r>
            <a:r>
              <a:rPr lang="en-US" altLang="zh-TW" dirty="0" smtClean="0">
                <a:solidFill>
                  <a:srgbClr val="C00000"/>
                </a:solidFill>
              </a:rPr>
              <a:t>)</a:t>
            </a:r>
          </a:p>
        </p:txBody>
      </p:sp>
      <p:sp>
        <p:nvSpPr>
          <p:cNvPr id="8195" name="Rectangle 3"/>
          <p:cNvSpPr>
            <a:spLocks noGrp="1" noRot="1" noChangeArrowheads="1"/>
          </p:cNvSpPr>
          <p:nvPr>
            <p:ph type="body" idx="1"/>
          </p:nvPr>
        </p:nvSpPr>
        <p:spPr/>
        <p:txBody>
          <a:bodyPr/>
          <a:lstStyle/>
          <a:p>
            <a:pPr algn="just" eaLnBrk="1" hangingPunct="1">
              <a:lnSpc>
                <a:spcPct val="90000"/>
              </a:lnSpc>
            </a:pPr>
            <a:r>
              <a:rPr lang="zh-TW" altLang="en-US" dirty="0" smtClean="0"/>
              <a:t>本薪：依個人職級核敘，例如剛獲博士學位者以助理教授</a:t>
            </a:r>
            <a:r>
              <a:rPr lang="en-US" altLang="zh-TW" dirty="0" smtClean="0"/>
              <a:t> 330</a:t>
            </a:r>
            <a:r>
              <a:rPr lang="zh-TW" altLang="en-US" dirty="0" smtClean="0"/>
              <a:t>任用。</a:t>
            </a:r>
          </a:p>
          <a:p>
            <a:pPr algn="just" eaLnBrk="1" hangingPunct="1">
              <a:lnSpc>
                <a:spcPct val="90000"/>
              </a:lnSpc>
            </a:pPr>
            <a:r>
              <a:rPr lang="zh-TW" altLang="en-US" dirty="0" smtClean="0"/>
              <a:t>學術研究費：依教授、副教授、助理教授、及講師等四種標準核給。</a:t>
            </a:r>
          </a:p>
          <a:p>
            <a:pPr algn="just" eaLnBrk="1" hangingPunct="1">
              <a:lnSpc>
                <a:spcPct val="90000"/>
              </a:lnSpc>
            </a:pPr>
            <a:r>
              <a:rPr lang="zh-TW" altLang="en-US" dirty="0" smtClean="0">
                <a:hlinkClick r:id="rId2" action="ppaction://hlinksldjump"/>
              </a:rPr>
              <a:t>工作獎金</a:t>
            </a:r>
            <a:r>
              <a:rPr lang="zh-TW" altLang="en-US" dirty="0" smtClean="0"/>
              <a:t>：係本校較公立學校多出之部份，依照教師前一學年度之教學、研究及服務等項目加以評核計給。 </a:t>
            </a:r>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a:t>
            </a:fld>
            <a:endParaRPr lang="en-US" altLang="zh-TW"/>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研究助理管理 </a:t>
            </a:r>
            <a:r>
              <a:rPr lang="zh-TW" altLang="en-US" dirty="0">
                <a:solidFill>
                  <a:srgbClr val="C00000"/>
                </a:solidFill>
              </a:rPr>
              <a:t>轉任</a:t>
            </a:r>
            <a:r>
              <a:rPr lang="en-US" altLang="zh-TW" dirty="0">
                <a:solidFill>
                  <a:srgbClr val="C00000"/>
                </a:solidFill>
              </a:rPr>
              <a:t>/</a:t>
            </a:r>
            <a:r>
              <a:rPr lang="zh-TW" altLang="en-US" dirty="0">
                <a:solidFill>
                  <a:srgbClr val="C00000"/>
                </a:solidFill>
              </a:rPr>
              <a:t>續聘</a:t>
            </a:r>
            <a:r>
              <a:rPr lang="en-US" altLang="zh-TW" dirty="0">
                <a:solidFill>
                  <a:srgbClr val="C00000"/>
                </a:solidFill>
              </a:rPr>
              <a:t>/</a:t>
            </a:r>
            <a:r>
              <a:rPr lang="zh-TW" altLang="en-US" dirty="0">
                <a:solidFill>
                  <a:srgbClr val="C00000"/>
                </a:solidFill>
              </a:rPr>
              <a:t>薪資異動</a:t>
            </a:r>
          </a:p>
        </p:txBody>
      </p:sp>
      <p:sp>
        <p:nvSpPr>
          <p:cNvPr id="3" name="內容版面配置區 2"/>
          <p:cNvSpPr>
            <a:spLocks noGrp="1"/>
          </p:cNvSpPr>
          <p:nvPr>
            <p:ph idx="1"/>
          </p:nvPr>
        </p:nvSpPr>
        <p:spPr/>
        <p:txBody>
          <a:bodyPr/>
          <a:lstStyle/>
          <a:p>
            <a:pPr marL="342900" lvl="1" indent="-342900" algn="just">
              <a:buClr>
                <a:schemeClr val="hlink"/>
              </a:buClr>
              <a:buSzPct val="75000"/>
              <a:buFont typeface="Wingdings" pitchFamily="2" charset="2"/>
              <a:buChar char="v"/>
            </a:pPr>
            <a:r>
              <a:rPr lang="zh-TW" altLang="zh-TW" sz="3200" dirty="0"/>
              <a:t>聘任終止</a:t>
            </a:r>
            <a:r>
              <a:rPr lang="en-US" altLang="zh-TW" sz="3200" dirty="0"/>
              <a:t>(</a:t>
            </a:r>
            <a:r>
              <a:rPr lang="zh-TW" altLang="en-US" sz="3200" dirty="0"/>
              <a:t>異動生效日</a:t>
            </a:r>
            <a:r>
              <a:rPr lang="en-US" altLang="zh-TW" sz="3200" dirty="0" smtClean="0"/>
              <a:t>)</a:t>
            </a:r>
            <a:r>
              <a:rPr lang="zh-TW" altLang="en-US" sz="3200" dirty="0" smtClean="0"/>
              <a:t> </a:t>
            </a:r>
            <a:r>
              <a:rPr lang="en-US" altLang="zh-TW" sz="3200" dirty="0" smtClean="0"/>
              <a:t>10</a:t>
            </a:r>
            <a:r>
              <a:rPr lang="zh-TW" altLang="zh-TW" sz="3200" dirty="0"/>
              <a:t>日前</a:t>
            </a:r>
            <a:r>
              <a:rPr lang="zh-TW" altLang="en-US" sz="3200" dirty="0"/>
              <a:t> </a:t>
            </a:r>
            <a:r>
              <a:rPr lang="zh-TW" altLang="zh-TW" sz="3200" dirty="0"/>
              <a:t>至</a:t>
            </a:r>
            <a:r>
              <a:rPr lang="zh-TW" altLang="en-US" sz="3200" dirty="0"/>
              <a:t>「</a:t>
            </a:r>
            <a:r>
              <a:rPr lang="zh-TW" altLang="en-US" sz="3200" dirty="0">
                <a:solidFill>
                  <a:srgbClr val="FF0000"/>
                </a:solidFill>
              </a:rPr>
              <a:t>研究計畫人員聘任申請系統</a:t>
            </a:r>
            <a:r>
              <a:rPr lang="zh-TW" altLang="en-US" sz="3200" dirty="0"/>
              <a:t>」</a:t>
            </a:r>
            <a:r>
              <a:rPr lang="zh-TW" altLang="zh-TW" sz="3200" dirty="0"/>
              <a:t>辦理異動申請</a:t>
            </a:r>
            <a:r>
              <a:rPr lang="zh-TW" altLang="en-US" sz="3200" dirty="0"/>
              <a:t>，申請表填畢</a:t>
            </a:r>
            <a:r>
              <a:rPr lang="zh-TW" altLang="en-US" sz="3200" dirty="0">
                <a:solidFill>
                  <a:srgbClr val="000308"/>
                </a:solidFill>
              </a:rPr>
              <a:t>經線上核簽流程完成即可完成轉任續聘作業</a:t>
            </a:r>
            <a:r>
              <a:rPr lang="zh-TW" altLang="en-US" sz="3200" dirty="0"/>
              <a:t>。</a:t>
            </a:r>
            <a:endParaRPr lang="en-US" altLang="zh-TW" sz="3200" dirty="0"/>
          </a:p>
          <a:p>
            <a:pPr marL="342900" lvl="1" indent="-342900" algn="just">
              <a:buClr>
                <a:schemeClr val="hlink"/>
              </a:buClr>
              <a:buSzPct val="75000"/>
              <a:buFont typeface="Wingdings" pitchFamily="2" charset="2"/>
              <a:buChar char="v"/>
            </a:pPr>
            <a:r>
              <a:rPr lang="zh-TW" altLang="zh-TW" sz="3200" dirty="0"/>
              <a:t>聘僱期限屆滿前，</a:t>
            </a:r>
            <a:r>
              <a:rPr lang="zh-TW" altLang="en-US" sz="3200" dirty="0"/>
              <a:t>如</a:t>
            </a:r>
            <a:r>
              <a:rPr lang="zh-TW" altLang="zh-TW" sz="3200" dirty="0"/>
              <a:t>仍未辦妥</a:t>
            </a:r>
            <a:r>
              <a:rPr lang="zh-TW" altLang="en-US" sz="3200" dirty="0"/>
              <a:t>轉任</a:t>
            </a:r>
            <a:r>
              <a:rPr lang="zh-TW" altLang="zh-TW" sz="3200" dirty="0"/>
              <a:t>或</a:t>
            </a:r>
            <a:r>
              <a:rPr lang="zh-TW" altLang="en-US" sz="3200" dirty="0"/>
              <a:t>續聘</a:t>
            </a:r>
            <a:r>
              <a:rPr lang="zh-TW" altLang="zh-TW" sz="3200" dirty="0"/>
              <a:t>，系統將管制人員停止支薪</a:t>
            </a:r>
            <a:r>
              <a:rPr lang="zh-TW" altLang="en-US" sz="3200" dirty="0"/>
              <a:t>並退保</a:t>
            </a:r>
            <a:r>
              <a:rPr lang="zh-TW" altLang="zh-TW" sz="3200" dirty="0"/>
              <a:t>，聘用人員必須辦理離職，若要再聘任須重新辦理</a:t>
            </a:r>
            <a:r>
              <a:rPr lang="zh-TW" altLang="en-US" sz="3200" dirty="0"/>
              <a:t>新聘</a:t>
            </a:r>
            <a:r>
              <a:rPr lang="zh-TW" altLang="zh-TW" sz="3200" dirty="0"/>
              <a:t>報到</a:t>
            </a:r>
            <a:r>
              <a:rPr lang="zh-TW" altLang="en-US" sz="3200" dirty="0"/>
              <a:t>流程</a:t>
            </a:r>
            <a:r>
              <a:rPr lang="zh-TW" altLang="zh-TW" sz="3200" dirty="0"/>
              <a:t>。</a:t>
            </a:r>
          </a:p>
          <a:p>
            <a:pPr marL="342900" lvl="1" indent="-342900">
              <a:buClr>
                <a:schemeClr val="hlink"/>
              </a:buClr>
              <a:buSzPct val="75000"/>
              <a:buFont typeface="Wingdings" pitchFamily="2" charset="2"/>
              <a:buChar char="v"/>
            </a:pPr>
            <a:endParaRPr lang="zh-TW" altLang="zh-TW" sz="3200" dirty="0"/>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169605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a:t>
            </a:r>
            <a:r>
              <a:rPr lang="zh-TW" altLang="en-US" dirty="0" smtClean="0"/>
              <a:t>管理 </a:t>
            </a:r>
            <a:r>
              <a:rPr lang="zh-TW" altLang="zh-TW" dirty="0" smtClean="0">
                <a:solidFill>
                  <a:srgbClr val="C00000"/>
                </a:solidFill>
              </a:rPr>
              <a:t>離職</a:t>
            </a:r>
            <a:endParaRPr lang="zh-TW" altLang="en-US" dirty="0">
              <a:solidFill>
                <a:srgbClr val="C00000"/>
              </a:solidFill>
            </a:endParaRPr>
          </a:p>
        </p:txBody>
      </p:sp>
      <p:sp>
        <p:nvSpPr>
          <p:cNvPr id="3" name="內容版面配置區 2"/>
          <p:cNvSpPr>
            <a:spLocks noGrp="1"/>
          </p:cNvSpPr>
          <p:nvPr>
            <p:ph idx="1"/>
          </p:nvPr>
        </p:nvSpPr>
        <p:spPr/>
        <p:txBody>
          <a:bodyPr/>
          <a:lstStyle/>
          <a:p>
            <a:pPr marL="0" lvl="1" indent="0">
              <a:buClr>
                <a:schemeClr val="hlink"/>
              </a:buClr>
              <a:buSzPct val="75000"/>
              <a:buNone/>
            </a:pPr>
            <a:r>
              <a:rPr lang="zh-TW" altLang="zh-TW" sz="3200" dirty="0" smtClean="0"/>
              <a:t>聘任</a:t>
            </a:r>
            <a:r>
              <a:rPr lang="zh-TW" altLang="zh-TW" sz="3200" dirty="0"/>
              <a:t>人員若於聘僱期間中途離職或聘僱期限屆滿不再續聘，</a:t>
            </a:r>
            <a:r>
              <a:rPr lang="zh-TW" altLang="zh-TW" sz="3200" u="sng" dirty="0"/>
              <a:t>應於</a:t>
            </a:r>
            <a:r>
              <a:rPr lang="zh-TW" altLang="zh-TW" sz="3200" u="sng" dirty="0">
                <a:solidFill>
                  <a:srgbClr val="FF0000"/>
                </a:solidFill>
              </a:rPr>
              <a:t>離職生效</a:t>
            </a:r>
            <a:r>
              <a:rPr lang="zh-TW" altLang="zh-TW" sz="3200" u="sng" dirty="0" smtClean="0">
                <a:solidFill>
                  <a:srgbClr val="FF0000"/>
                </a:solidFill>
              </a:rPr>
              <a:t>日前</a:t>
            </a:r>
            <a:r>
              <a:rPr lang="zh-TW" altLang="en-US" sz="3200" u="sng" dirty="0" smtClean="0">
                <a:solidFill>
                  <a:srgbClr val="FF0000"/>
                </a:solidFill>
              </a:rPr>
              <a:t>一個月提出離職申請</a:t>
            </a:r>
            <a:r>
              <a:rPr lang="zh-TW" altLang="en-US" sz="3200" u="sng" dirty="0" smtClean="0"/>
              <a:t>，並於離職生效日前完成各部門會簽流程，將</a:t>
            </a:r>
            <a:r>
              <a:rPr lang="zh-TW" altLang="zh-TW" sz="3200" u="sng" dirty="0" smtClean="0"/>
              <a:t>離職申請</a:t>
            </a:r>
            <a:r>
              <a:rPr lang="zh-TW" altLang="en-US" sz="3200" u="sng" dirty="0" smtClean="0"/>
              <a:t>單</a:t>
            </a:r>
            <a:r>
              <a:rPr lang="zh-TW" altLang="zh-TW" sz="3200" u="sng" dirty="0" smtClean="0"/>
              <a:t>送抵</a:t>
            </a:r>
            <a:r>
              <a:rPr lang="zh-TW" altLang="en-US" sz="3200" u="sng" dirty="0" smtClean="0"/>
              <a:t>人事室辦理離職。</a:t>
            </a:r>
            <a:r>
              <a:rPr lang="zh-TW" altLang="zh-TW" sz="3200" dirty="0" smtClean="0"/>
              <a:t>人事室</a:t>
            </a:r>
            <a:r>
              <a:rPr lang="zh-TW" altLang="zh-TW" sz="3200" dirty="0"/>
              <a:t>必須於離職當天完成退保作業</a:t>
            </a:r>
            <a:r>
              <a:rPr lang="zh-TW" altLang="zh-TW" sz="3200" dirty="0" smtClean="0"/>
              <a:t>。</a:t>
            </a:r>
            <a:endParaRPr lang="en-US" altLang="zh-TW" sz="3200"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51</a:t>
            </a:fld>
            <a:endParaRPr lang="en-US" altLang="zh-TW"/>
          </a:p>
        </p:txBody>
      </p:sp>
    </p:spTree>
    <p:extLst>
      <p:ext uri="{BB962C8B-B14F-4D97-AF65-F5344CB8AC3E}">
        <p14:creationId xmlns:p14="http://schemas.microsoft.com/office/powerpoint/2010/main" val="52507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725" y="116632"/>
            <a:ext cx="9607550" cy="1143000"/>
          </a:xfrm>
        </p:spPr>
        <p:txBody>
          <a:bodyPr/>
          <a:lstStyle/>
          <a:p>
            <a:r>
              <a:rPr lang="zh-TW" altLang="en-US" dirty="0" smtClean="0"/>
              <a:t>新進教師服務網</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33" y="1267768"/>
            <a:ext cx="7128792" cy="5590232"/>
          </a:xfrm>
        </p:spPr>
      </p:pic>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52</a:t>
            </a:fld>
            <a:endParaRPr lang="en-US" altLang="zh-TW"/>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r="164" b="96317"/>
          <a:stretch/>
        </p:blipFill>
        <p:spPr>
          <a:xfrm>
            <a:off x="2480856" y="1269544"/>
            <a:ext cx="5191465" cy="505048"/>
          </a:xfrm>
          <a:prstGeom prst="rect">
            <a:avLst/>
          </a:prstGeo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t="91484" r="222" b="1"/>
          <a:stretch/>
        </p:blipFill>
        <p:spPr>
          <a:xfrm>
            <a:off x="2482136" y="5635640"/>
            <a:ext cx="5190185" cy="1224136"/>
          </a:xfrm>
          <a:prstGeom prst="rect">
            <a:avLst/>
          </a:prstGeom>
        </p:spPr>
      </p:pic>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1" t="17451" r="164" b="54199"/>
          <a:stretch/>
        </p:blipFill>
        <p:spPr>
          <a:xfrm>
            <a:off x="2479204" y="1774591"/>
            <a:ext cx="5193117" cy="3888433"/>
          </a:xfrm>
          <a:prstGeom prst="rect">
            <a:avLst/>
          </a:prstGeom>
        </p:spPr>
      </p:pic>
      <p:sp>
        <p:nvSpPr>
          <p:cNvPr id="9" name="矩形 8"/>
          <p:cNvSpPr/>
          <p:nvPr/>
        </p:nvSpPr>
        <p:spPr bwMode="auto">
          <a:xfrm>
            <a:off x="2695228" y="5962618"/>
            <a:ext cx="792088" cy="274694"/>
          </a:xfrm>
          <a:prstGeom prst="rect">
            <a:avLst/>
          </a:prstGeom>
          <a:solidFill>
            <a:srgbClr val="99CCFF">
              <a:alpha val="40000"/>
            </a:srgbClr>
          </a:solidFill>
          <a:ln w="28575"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0" name="橢圓形圖說文字 9"/>
          <p:cNvSpPr/>
          <p:nvPr/>
        </p:nvSpPr>
        <p:spPr bwMode="auto">
          <a:xfrm>
            <a:off x="3070332" y="4681676"/>
            <a:ext cx="1800200" cy="1008112"/>
          </a:xfrm>
          <a:prstGeom prst="wedgeEllipseCallout">
            <a:avLst/>
          </a:prstGeom>
          <a:solidFill>
            <a:srgbClr val="99CCFF">
              <a:alpha val="89804"/>
            </a:srgbClr>
          </a:solidFill>
          <a:ln w="28575"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1" name="文字方塊 10"/>
          <p:cNvSpPr txBox="1"/>
          <p:nvPr/>
        </p:nvSpPr>
        <p:spPr>
          <a:xfrm>
            <a:off x="3240930" y="5031843"/>
            <a:ext cx="1459004" cy="307777"/>
          </a:xfrm>
          <a:prstGeom prst="rect">
            <a:avLst/>
          </a:prstGeom>
          <a:noFill/>
        </p:spPr>
        <p:txBody>
          <a:bodyPr wrap="square" rtlCol="0">
            <a:spAutoFit/>
          </a:bodyPr>
          <a:lstStyle/>
          <a:p>
            <a:r>
              <a:rPr lang="zh-TW" altLang="en-US" sz="1400" b="1" dirty="0" smtClean="0">
                <a:solidFill>
                  <a:schemeClr val="tx2">
                    <a:lumMod val="75000"/>
                  </a:schemeClr>
                </a:solidFill>
                <a:latin typeface="微軟正黑體" panose="020B0604030504040204" pitchFamily="34" charset="-120"/>
                <a:ea typeface="微軟正黑體" panose="020B0604030504040204" pitchFamily="34" charset="-120"/>
              </a:rPr>
              <a:t>新進教師服務網</a:t>
            </a:r>
            <a:endParaRPr lang="zh-TW" altLang="en-US" sz="1400" b="1"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0148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53</a:t>
            </a:fld>
            <a:endParaRPr lang="en-US" altLang="zh-TW"/>
          </a:p>
        </p:txBody>
      </p:sp>
      <p:pic>
        <p:nvPicPr>
          <p:cNvPr id="7"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b="1045"/>
          <a:stretch/>
        </p:blipFill>
        <p:spPr bwMode="auto">
          <a:xfrm>
            <a:off x="1039980" y="0"/>
            <a:ext cx="8060993" cy="6885384"/>
          </a:xfrm>
          <a:prstGeom prst="rect">
            <a:avLst/>
          </a:prstGeom>
          <a:noFill/>
          <a:ln w="9525">
            <a:noFill/>
            <a:miter lim="800000"/>
            <a:headEnd/>
            <a:tailEnd/>
          </a:ln>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076" y="0"/>
            <a:ext cx="6436800" cy="6885384"/>
          </a:xfrm>
          <a:prstGeom prst="rect">
            <a:avLst/>
          </a:prstGeom>
        </p:spPr>
      </p:pic>
      <p:sp>
        <p:nvSpPr>
          <p:cNvPr id="10" name="矩形 9"/>
          <p:cNvSpPr/>
          <p:nvPr/>
        </p:nvSpPr>
        <p:spPr bwMode="auto">
          <a:xfrm>
            <a:off x="5575548" y="404664"/>
            <a:ext cx="1066549" cy="432048"/>
          </a:xfrm>
          <a:prstGeom prst="rect">
            <a:avLst/>
          </a:prstGeom>
          <a:solidFill>
            <a:srgbClr val="99CCFF">
              <a:alpha val="30196"/>
            </a:srgbClr>
          </a:solidFill>
          <a:ln w="28575"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6" name="橢圓形圖說文字 5"/>
          <p:cNvSpPr/>
          <p:nvPr/>
        </p:nvSpPr>
        <p:spPr bwMode="auto">
          <a:xfrm rot="10800000" flipH="1">
            <a:off x="6012425" y="1124744"/>
            <a:ext cx="1771565" cy="1008112"/>
          </a:xfrm>
          <a:prstGeom prst="wedgeEllipseCallout">
            <a:avLst/>
          </a:prstGeom>
          <a:solidFill>
            <a:srgbClr val="99CCFF">
              <a:alpha val="89804"/>
            </a:srgbClr>
          </a:solidFill>
          <a:ln w="28575"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8" name="文字方塊 7"/>
          <p:cNvSpPr txBox="1"/>
          <p:nvPr/>
        </p:nvSpPr>
        <p:spPr>
          <a:xfrm>
            <a:off x="6168705" y="1474910"/>
            <a:ext cx="1459004" cy="307777"/>
          </a:xfrm>
          <a:prstGeom prst="rect">
            <a:avLst/>
          </a:prstGeom>
          <a:noFill/>
        </p:spPr>
        <p:txBody>
          <a:bodyPr wrap="square" rtlCol="0">
            <a:spAutoFit/>
          </a:bodyPr>
          <a:lstStyle/>
          <a:p>
            <a:r>
              <a:rPr lang="zh-TW" altLang="en-US" sz="1400" b="1" dirty="0" smtClean="0">
                <a:solidFill>
                  <a:schemeClr val="tx2">
                    <a:lumMod val="75000"/>
                  </a:schemeClr>
                </a:solidFill>
                <a:latin typeface="微軟正黑體" panose="020B0604030504040204" pitchFamily="34" charset="-120"/>
                <a:ea typeface="微軟正黑體" panose="020B0604030504040204" pitchFamily="34" charset="-120"/>
              </a:rPr>
              <a:t>教育訓練資</a:t>
            </a:r>
            <a:r>
              <a:rPr lang="zh-TW" altLang="en-US" sz="1400" b="1" dirty="0">
                <a:solidFill>
                  <a:schemeClr val="tx2">
                    <a:lumMod val="75000"/>
                  </a:schemeClr>
                </a:solidFill>
                <a:latin typeface="微軟正黑體" panose="020B0604030504040204" pitchFamily="34" charset="-120"/>
                <a:ea typeface="微軟正黑體" panose="020B0604030504040204" pitchFamily="34" charset="-120"/>
              </a:rPr>
              <a:t>訊</a:t>
            </a:r>
            <a:r>
              <a:rPr lang="zh-TW" altLang="en-US" sz="1400" b="1" dirty="0" smtClean="0">
                <a:solidFill>
                  <a:schemeClr val="tx2">
                    <a:lumMod val="75000"/>
                  </a:schemeClr>
                </a:solidFill>
                <a:latin typeface="微軟正黑體" panose="020B0604030504040204" pitchFamily="34" charset="-120"/>
                <a:ea typeface="微軟正黑體" panose="020B0604030504040204" pitchFamily="34" charset="-120"/>
              </a:rPr>
              <a:t>網</a:t>
            </a:r>
            <a:endParaRPr lang="zh-TW" altLang="en-US" sz="1400" b="1"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81877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b="1045"/>
          <a:stretch/>
        </p:blipFill>
        <p:spPr bwMode="auto">
          <a:xfrm>
            <a:off x="1039980" y="0"/>
            <a:ext cx="8060993" cy="688538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54</a:t>
            </a:fld>
            <a:endParaRPr lang="en-US" altLang="zh-TW"/>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 r="11904" b="11037"/>
          <a:stretch/>
        </p:blipFill>
        <p:spPr>
          <a:xfrm>
            <a:off x="1283442" y="-1"/>
            <a:ext cx="7532466" cy="6885385"/>
          </a:xfrm>
          <a:prstGeom prst="rect">
            <a:avLst/>
          </a:prstGeom>
        </p:spPr>
      </p:pic>
    </p:spTree>
    <p:extLst>
      <p:ext uri="{BB962C8B-B14F-4D97-AF65-F5344CB8AC3E}">
        <p14:creationId xmlns:p14="http://schemas.microsoft.com/office/powerpoint/2010/main" val="1759296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62980" y="332656"/>
            <a:ext cx="9607550" cy="947192"/>
          </a:xfrm>
        </p:spPr>
        <p:txBody>
          <a:bodyPr/>
          <a:lstStyle/>
          <a:p>
            <a:pPr eaLnBrk="1" hangingPunct="1"/>
            <a:r>
              <a:rPr lang="zh-TW" altLang="en-US" dirty="0" smtClean="0"/>
              <a:t>聯絡人事室</a:t>
            </a:r>
          </a:p>
        </p:txBody>
      </p:sp>
      <p:sp>
        <p:nvSpPr>
          <p:cNvPr id="4099" name="Rectangle 3"/>
          <p:cNvSpPr>
            <a:spLocks noGrp="1" noRot="1" noChangeArrowheads="1"/>
          </p:cNvSpPr>
          <p:nvPr>
            <p:ph idx="1"/>
          </p:nvPr>
        </p:nvSpPr>
        <p:spPr>
          <a:xfrm>
            <a:off x="339727" y="1628801"/>
            <a:ext cx="9947273" cy="4895825"/>
          </a:xfrm>
        </p:spPr>
        <p:txBody>
          <a:bodyPr/>
          <a:lstStyle/>
          <a:p>
            <a:pPr eaLnBrk="1" hangingPunct="1"/>
            <a:r>
              <a:rPr lang="zh-TW" altLang="en-US" dirty="0">
                <a:latin typeface="Times New Roman" panose="02020603050405020304" pitchFamily="18" charset="0"/>
                <a:cs typeface="Times New Roman" panose="02020603050405020304" pitchFamily="18" charset="0"/>
              </a:rPr>
              <a:t>人事室主任：黃恬儀（分機</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3859</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教師</a:t>
            </a:r>
            <a:r>
              <a:rPr lang="zh-TW" altLang="en-US" dirty="0">
                <a:latin typeface="Times New Roman" panose="02020603050405020304" pitchFamily="18" charset="0"/>
                <a:cs typeface="Times New Roman" panose="02020603050405020304" pitchFamily="18" charset="0"/>
              </a:rPr>
              <a:t>新聘、升</a:t>
            </a:r>
            <a:r>
              <a:rPr lang="zh-TW" altLang="en-US" dirty="0" smtClean="0">
                <a:latin typeface="Times New Roman" panose="02020603050405020304" pitchFamily="18" charset="0"/>
                <a:cs typeface="Times New Roman" panose="02020603050405020304" pitchFamily="18" charset="0"/>
              </a:rPr>
              <a:t>等</a:t>
            </a:r>
            <a:r>
              <a:rPr lang="zh-TW" altLang="en-US" dirty="0">
                <a:latin typeface="Times New Roman" panose="02020603050405020304" pitchFamily="18" charset="0"/>
                <a:cs typeface="Times New Roman" panose="02020603050405020304" pitchFamily="18" charset="0"/>
              </a:rPr>
              <a:t>業務</a:t>
            </a:r>
            <a:r>
              <a:rPr lang="zh-TW" altLang="en-US" dirty="0" smtClean="0">
                <a:latin typeface="Times New Roman" panose="02020603050405020304" pitchFamily="18" charset="0"/>
                <a:cs typeface="Times New Roman" panose="02020603050405020304" pitchFamily="18" charset="0"/>
              </a:rPr>
              <a:t>：林佳欣（</a:t>
            </a:r>
            <a:r>
              <a:rPr lang="zh-TW" altLang="en-US" dirty="0">
                <a:latin typeface="Times New Roman" panose="02020603050405020304" pitchFamily="18" charset="0"/>
                <a:cs typeface="Times New Roman" panose="02020603050405020304" pitchFamily="18" charset="0"/>
              </a:rPr>
              <a:t>分機</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5111</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敘薪</a:t>
            </a:r>
            <a:r>
              <a:rPr lang="zh-TW" altLang="en-US" dirty="0">
                <a:latin typeface="Times New Roman" panose="02020603050405020304" pitchFamily="18" charset="0"/>
                <a:cs typeface="Times New Roman" panose="02020603050405020304" pitchFamily="18" charset="0"/>
              </a:rPr>
              <a:t>送審</a:t>
            </a:r>
            <a:r>
              <a:rPr lang="zh-TW" altLang="en-US" dirty="0" smtClean="0">
                <a:latin typeface="Times New Roman" panose="02020603050405020304" pitchFamily="18" charset="0"/>
                <a:cs typeface="Times New Roman" panose="02020603050405020304" pitchFamily="18" charset="0"/>
              </a:rPr>
              <a:t>、晉級作業：</a:t>
            </a:r>
            <a:r>
              <a:rPr lang="zh-TW" altLang="en-US" dirty="0">
                <a:latin typeface="Times New Roman" panose="02020603050405020304" pitchFamily="18" charset="0"/>
                <a:cs typeface="Times New Roman" panose="02020603050405020304" pitchFamily="18" charset="0"/>
              </a:rPr>
              <a:t>麥雯</a:t>
            </a:r>
            <a:r>
              <a:rPr lang="zh-TW" altLang="en-US" dirty="0" smtClean="0">
                <a:latin typeface="Times New Roman" panose="02020603050405020304" pitchFamily="18" charset="0"/>
                <a:cs typeface="Times New Roman" panose="02020603050405020304" pitchFamily="18" charset="0"/>
              </a:rPr>
              <a:t>華（分機</a:t>
            </a:r>
            <a:r>
              <a:rPr lang="en-US" altLang="zh-TW" dirty="0" smtClean="0">
                <a:latin typeface="Times New Roman" panose="02020603050405020304" pitchFamily="18" charset="0"/>
                <a:cs typeface="Times New Roman" panose="02020603050405020304" pitchFamily="18" charset="0"/>
              </a:rPr>
              <a:t> 3471</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教職員計薪、</a:t>
            </a:r>
            <a:r>
              <a:rPr lang="zh-TW" altLang="en-US" dirty="0">
                <a:latin typeface="Times New Roman" panose="02020603050405020304" pitchFamily="18" charset="0"/>
                <a:cs typeface="Times New Roman" panose="02020603050405020304" pitchFamily="18" charset="0"/>
              </a:rPr>
              <a:t>公健保</a:t>
            </a:r>
            <a:r>
              <a:rPr lang="zh-TW" altLang="en-US" dirty="0" smtClean="0">
                <a:latin typeface="Times New Roman" panose="02020603050405020304" pitchFamily="18" charset="0"/>
                <a:cs typeface="Times New Roman" panose="02020603050405020304" pitchFamily="18" charset="0"/>
              </a:rPr>
              <a:t>業務</a:t>
            </a:r>
            <a:r>
              <a:rPr lang="zh-TW" altLang="en-US" dirty="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吳明</a:t>
            </a:r>
            <a:r>
              <a:rPr lang="zh-TW" altLang="en-US" dirty="0">
                <a:latin typeface="Times New Roman" panose="02020603050405020304" pitchFamily="18" charset="0"/>
                <a:cs typeface="Times New Roman" panose="02020603050405020304" pitchFamily="18" charset="0"/>
              </a:rPr>
              <a:t>峯</a:t>
            </a:r>
            <a:r>
              <a:rPr lang="zh-TW" altLang="en-US" dirty="0" smtClean="0">
                <a:latin typeface="Times New Roman" panose="02020603050405020304" pitchFamily="18" charset="0"/>
                <a:cs typeface="Times New Roman" panose="02020603050405020304" pitchFamily="18" charset="0"/>
              </a:rPr>
              <a:t>（分機</a:t>
            </a:r>
            <a:r>
              <a:rPr lang="en-US" altLang="zh-TW" dirty="0" smtClean="0">
                <a:latin typeface="Times New Roman" panose="02020603050405020304" pitchFamily="18" charset="0"/>
                <a:cs typeface="Times New Roman" panose="02020603050405020304" pitchFamily="18" charset="0"/>
              </a:rPr>
              <a:t> 5070</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研究助理相關業務</a:t>
            </a:r>
            <a:r>
              <a:rPr lang="zh-TW" altLang="en-US" dirty="0">
                <a:latin typeface="Times New Roman" panose="02020603050405020304" pitchFamily="18" charset="0"/>
                <a:cs typeface="Times New Roman" panose="02020603050405020304" pitchFamily="18" charset="0"/>
              </a:rPr>
              <a:t>：李嫚云、</a:t>
            </a:r>
            <a:r>
              <a:rPr lang="zh-TW" altLang="en-US" dirty="0" smtClean="0">
                <a:latin typeface="Times New Roman" panose="02020603050405020304" pitchFamily="18" charset="0"/>
                <a:cs typeface="Times New Roman" panose="02020603050405020304" pitchFamily="18" charset="0"/>
              </a:rPr>
              <a:t>莊雨</a:t>
            </a:r>
            <a:r>
              <a:rPr lang="zh-TW" altLang="en-US" dirty="0">
                <a:latin typeface="Times New Roman" panose="02020603050405020304" pitchFamily="18" charset="0"/>
                <a:cs typeface="Times New Roman" panose="02020603050405020304" pitchFamily="18" charset="0"/>
              </a:rPr>
              <a:t>蓁</a:t>
            </a:r>
            <a:r>
              <a:rPr lang="zh-TW" altLang="en-US" sz="3000" dirty="0" smtClean="0">
                <a:latin typeface="Times New Roman" panose="02020603050405020304" pitchFamily="18" charset="0"/>
                <a:cs typeface="Times New Roman" panose="02020603050405020304" pitchFamily="18" charset="0"/>
              </a:rPr>
              <a:t>（</a:t>
            </a:r>
            <a:r>
              <a:rPr lang="zh-TW" altLang="en-US" sz="3000" dirty="0">
                <a:latin typeface="Times New Roman" panose="02020603050405020304" pitchFamily="18" charset="0"/>
                <a:cs typeface="Times New Roman" panose="02020603050405020304" pitchFamily="18" charset="0"/>
              </a:rPr>
              <a:t>分機</a:t>
            </a:r>
            <a:r>
              <a:rPr lang="en-US" altLang="zh-TW" sz="3000" dirty="0">
                <a:latin typeface="Times New Roman" panose="02020603050405020304" pitchFamily="18" charset="0"/>
                <a:cs typeface="Times New Roman" panose="02020603050405020304" pitchFamily="18" charset="0"/>
              </a:rPr>
              <a:t> </a:t>
            </a:r>
            <a:r>
              <a:rPr lang="en-US" altLang="zh-TW" sz="3000" dirty="0" smtClean="0">
                <a:latin typeface="Times New Roman" panose="02020603050405020304" pitchFamily="18" charset="0"/>
                <a:cs typeface="Times New Roman" panose="02020603050405020304" pitchFamily="18" charset="0"/>
              </a:rPr>
              <a:t>3877</a:t>
            </a:r>
            <a:r>
              <a:rPr lang="zh-TW" altLang="en-US" sz="3000" dirty="0" smtClean="0">
                <a:latin typeface="Times New Roman" panose="02020603050405020304" pitchFamily="18" charset="0"/>
                <a:cs typeface="Times New Roman" panose="02020603050405020304" pitchFamily="18" charset="0"/>
              </a:rPr>
              <a:t>）</a:t>
            </a:r>
            <a:endParaRPr lang="en-US" altLang="zh-TW" sz="3000" dirty="0" smtClean="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教職員退撫、考勤</a:t>
            </a:r>
            <a:r>
              <a:rPr lang="zh-TW" altLang="en-US" dirty="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馮瑜勳（</a:t>
            </a:r>
            <a:r>
              <a:rPr lang="zh-TW" altLang="en-US" dirty="0">
                <a:latin typeface="Times New Roman" panose="02020603050405020304" pitchFamily="18" charset="0"/>
                <a:cs typeface="Times New Roman" panose="02020603050405020304" pitchFamily="18" charset="0"/>
              </a:rPr>
              <a:t>分機</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3471</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eaLnBrk="1" hangingPunct="1"/>
            <a:r>
              <a:rPr lang="zh-TW" altLang="en-US" dirty="0">
                <a:latin typeface="Times New Roman" panose="02020603050405020304" pitchFamily="18" charset="0"/>
                <a:cs typeface="Times New Roman" panose="02020603050405020304" pitchFamily="18" charset="0"/>
              </a:rPr>
              <a:t>職員證</a:t>
            </a:r>
            <a:r>
              <a:rPr lang="zh-TW" altLang="en-US" dirty="0" smtClean="0">
                <a:latin typeface="Times New Roman" panose="02020603050405020304" pitchFamily="18" charset="0"/>
                <a:cs typeface="Times New Roman" panose="02020603050405020304" pitchFamily="18" charset="0"/>
              </a:rPr>
              <a:t>發放及</a:t>
            </a:r>
            <a:r>
              <a:rPr lang="zh-TW" altLang="en-US" dirty="0">
                <a:latin typeface="Times New Roman" panose="02020603050405020304" pitchFamily="18" charset="0"/>
                <a:cs typeface="Times New Roman" panose="02020603050405020304" pitchFamily="18" charset="0"/>
              </a:rPr>
              <a:t>勞保業務：李嫚云（分機</a:t>
            </a:r>
            <a:r>
              <a:rPr lang="en-US" altLang="zh-TW" dirty="0">
                <a:latin typeface="Times New Roman" panose="02020603050405020304" pitchFamily="18" charset="0"/>
                <a:cs typeface="Times New Roman" panose="02020603050405020304" pitchFamily="18" charset="0"/>
              </a:rPr>
              <a:t> 3858</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eaLnBrk="1" hangingPunct="1"/>
            <a:r>
              <a:rPr lang="zh-TW" altLang="en-US" dirty="0">
                <a:latin typeface="Times New Roman" panose="02020603050405020304" pitchFamily="18" charset="0"/>
                <a:cs typeface="Times New Roman" panose="02020603050405020304" pitchFamily="18" charset="0"/>
              </a:rPr>
              <a:t>教師</a:t>
            </a:r>
            <a:r>
              <a:rPr lang="zh-TW" altLang="en-US" dirty="0" smtClean="0">
                <a:latin typeface="Times New Roman" panose="02020603050405020304" pitchFamily="18" charset="0"/>
                <a:cs typeface="Times New Roman" panose="02020603050405020304" pitchFamily="18" charset="0"/>
              </a:rPr>
              <a:t>聘書</a:t>
            </a:r>
            <a:r>
              <a:rPr lang="zh-TW" altLang="en-US" dirty="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證書</a:t>
            </a:r>
            <a:r>
              <a:rPr lang="zh-TW" altLang="en-US" dirty="0">
                <a:latin typeface="Times New Roman" panose="02020603050405020304" pitchFamily="18" charset="0"/>
                <a:cs typeface="Times New Roman" panose="02020603050405020304" pitchFamily="18" charset="0"/>
              </a:rPr>
              <a:t>申</a:t>
            </a:r>
            <a:r>
              <a:rPr lang="zh-TW" altLang="en-US" dirty="0" smtClean="0">
                <a:latin typeface="Times New Roman" panose="02020603050405020304" pitchFamily="18" charset="0"/>
                <a:cs typeface="Times New Roman" panose="02020603050405020304" pitchFamily="18" charset="0"/>
              </a:rPr>
              <a:t>領</a:t>
            </a:r>
            <a:r>
              <a:rPr lang="zh-TW" altLang="en-US" dirty="0">
                <a:latin typeface="Times New Roman" panose="02020603050405020304" pitchFamily="18" charset="0"/>
                <a:cs typeface="Times New Roman" panose="02020603050405020304" pitchFamily="18" charset="0"/>
              </a:rPr>
              <a:t>及</a:t>
            </a:r>
            <a:r>
              <a:rPr lang="zh-TW" altLang="en-US" dirty="0" smtClean="0">
                <a:latin typeface="Times New Roman" panose="02020603050405020304" pitchFamily="18" charset="0"/>
                <a:cs typeface="Times New Roman" panose="02020603050405020304" pitchFamily="18" charset="0"/>
              </a:rPr>
              <a:t>考核：簡彗</a:t>
            </a:r>
            <a:r>
              <a:rPr lang="zh-TW" altLang="en-US" dirty="0">
                <a:latin typeface="Times New Roman" panose="02020603050405020304" pitchFamily="18" charset="0"/>
                <a:cs typeface="Times New Roman" panose="02020603050405020304" pitchFamily="18" charset="0"/>
              </a:rPr>
              <a:t>卉</a:t>
            </a:r>
            <a:r>
              <a:rPr lang="zh-TW" altLang="en-US" dirty="0" smtClean="0">
                <a:latin typeface="Times New Roman" panose="02020603050405020304" pitchFamily="18" charset="0"/>
                <a:cs typeface="Times New Roman" panose="02020603050405020304" pitchFamily="18" charset="0"/>
              </a:rPr>
              <a:t>（分機</a:t>
            </a:r>
            <a:r>
              <a:rPr lang="en-US" altLang="zh-TW" dirty="0" smtClean="0">
                <a:latin typeface="Times New Roman" panose="02020603050405020304" pitchFamily="18" charset="0"/>
                <a:cs typeface="Times New Roman" panose="02020603050405020304" pitchFamily="18" charset="0"/>
              </a:rPr>
              <a:t> 3858</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55</a:t>
            </a:fld>
            <a:endParaRPr lang="en-US" altLang="zh-TW"/>
          </a:p>
        </p:txBody>
      </p:sp>
    </p:spTree>
    <p:extLst>
      <p:ext uri="{BB962C8B-B14F-4D97-AF65-F5344CB8AC3E}">
        <p14:creationId xmlns:p14="http://schemas.microsoft.com/office/powerpoint/2010/main" val="1110078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ph type="body" idx="1"/>
          </p:nvPr>
        </p:nvSpPr>
        <p:spPr/>
        <p:txBody>
          <a:bodyPr/>
          <a:lstStyle/>
          <a:p>
            <a:pPr algn="ctr" eaLnBrk="1" hangingPunct="1">
              <a:buNone/>
            </a:pPr>
            <a:r>
              <a:rPr lang="zh-TW" altLang="en-US" sz="5400" b="1" dirty="0" smtClean="0">
                <a:solidFill>
                  <a:srgbClr val="7030A0"/>
                </a:solidFill>
              </a:rPr>
              <a:t>謝謝聆聽</a:t>
            </a:r>
            <a:endParaRPr lang="en-US" altLang="zh-TW" sz="5400" b="1" dirty="0" smtClean="0">
              <a:solidFill>
                <a:srgbClr val="7030A0"/>
              </a:solidFill>
            </a:endParaRPr>
          </a:p>
          <a:p>
            <a:pPr algn="ctr" eaLnBrk="1" hangingPunct="1">
              <a:buNone/>
            </a:pPr>
            <a:r>
              <a:rPr lang="zh-TW" altLang="en-US" sz="5400" b="1" dirty="0" smtClean="0">
                <a:solidFill>
                  <a:srgbClr val="7030A0"/>
                </a:solidFill>
              </a:rPr>
              <a:t>歡迎您的指教</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56</a:t>
            </a:fld>
            <a:endParaRPr lang="en-US" altLang="zh-TW"/>
          </a:p>
        </p:txBody>
      </p:sp>
    </p:spTree>
    <p:extLst>
      <p:ext uri="{BB962C8B-B14F-4D97-AF65-F5344CB8AC3E}">
        <p14:creationId xmlns:p14="http://schemas.microsoft.com/office/powerpoint/2010/main" val="140447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zh-TW" altLang="en-US" dirty="0" smtClean="0"/>
              <a:t>薪資 </a:t>
            </a:r>
            <a:r>
              <a:rPr lang="zh-TW" altLang="en-US" dirty="0" smtClean="0">
                <a:solidFill>
                  <a:srgbClr val="C00000"/>
                </a:solidFill>
              </a:rPr>
              <a:t>核</a:t>
            </a:r>
            <a:r>
              <a:rPr lang="zh-TW" altLang="en-US" dirty="0">
                <a:solidFill>
                  <a:srgbClr val="C00000"/>
                </a:solidFill>
              </a:rPr>
              <a:t>敘方式</a:t>
            </a:r>
            <a:r>
              <a:rPr lang="en-US" altLang="zh-TW" dirty="0" smtClean="0">
                <a:solidFill>
                  <a:srgbClr val="C00000"/>
                </a:solidFill>
              </a:rPr>
              <a:t>(</a:t>
            </a:r>
            <a:r>
              <a:rPr lang="zh-TW" altLang="en-US" dirty="0" smtClean="0">
                <a:solidFill>
                  <a:srgbClr val="C00000"/>
                </a:solidFill>
              </a:rPr>
              <a:t>二</a:t>
            </a:r>
            <a:r>
              <a:rPr lang="en-US" altLang="zh-TW" dirty="0" smtClean="0">
                <a:solidFill>
                  <a:srgbClr val="C00000"/>
                </a:solidFill>
              </a:rPr>
              <a:t>)</a:t>
            </a:r>
            <a:endParaRPr lang="en-US" altLang="zh-TW" dirty="0" smtClean="0"/>
          </a:p>
        </p:txBody>
      </p:sp>
      <p:sp>
        <p:nvSpPr>
          <p:cNvPr id="9219" name="Rectangle 3"/>
          <p:cNvSpPr>
            <a:spLocks noGrp="1" noRot="1" noChangeArrowheads="1"/>
          </p:cNvSpPr>
          <p:nvPr>
            <p:ph type="body" idx="1"/>
          </p:nvPr>
        </p:nvSpPr>
        <p:spPr/>
        <p:txBody>
          <a:bodyPr/>
          <a:lstStyle/>
          <a:p>
            <a:pPr eaLnBrk="1" hangingPunct="1"/>
            <a:r>
              <a:rPr lang="zh-TW" altLang="en-US" dirty="0" smtClean="0"/>
              <a:t>主管加給：依所擔任學術行政主管之等級參照教育部頒訂標準核給。</a:t>
            </a:r>
          </a:p>
          <a:p>
            <a:pPr eaLnBrk="1" hangingPunct="1"/>
            <a:r>
              <a:rPr lang="zh-TW" altLang="en-US" dirty="0" smtClean="0"/>
              <a:t>超授鐘點費：依照教師每週超過基本授課時數之數額計給。</a:t>
            </a:r>
          </a:p>
          <a:p>
            <a:pPr eaLnBrk="1" hangingPunct="1"/>
            <a:r>
              <a:rPr lang="zh-TW" altLang="en-US" dirty="0" smtClean="0"/>
              <a:t>導師津貼：凡擔任導師者依職級發給導師津貼。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zh-TW" altLang="en-US" dirty="0" smtClean="0"/>
              <a:t>薪資 </a:t>
            </a:r>
            <a:r>
              <a:rPr lang="zh-TW" altLang="en-US" dirty="0" smtClean="0">
                <a:solidFill>
                  <a:srgbClr val="C00000"/>
                </a:solidFill>
              </a:rPr>
              <a:t>發放日期及方式</a:t>
            </a:r>
          </a:p>
        </p:txBody>
      </p:sp>
      <p:sp>
        <p:nvSpPr>
          <p:cNvPr id="10243" name="Rectangle 3"/>
          <p:cNvSpPr>
            <a:spLocks noGrp="1" noRot="1" noChangeArrowheads="1"/>
          </p:cNvSpPr>
          <p:nvPr>
            <p:ph type="body" idx="1"/>
          </p:nvPr>
        </p:nvSpPr>
        <p:spPr/>
        <p:txBody>
          <a:bodyPr/>
          <a:lstStyle/>
          <a:p>
            <a:pPr algn="just" eaLnBrk="1" hangingPunct="1"/>
            <a:r>
              <a:rPr lang="zh-TW" altLang="en-US" dirty="0" smtClean="0"/>
              <a:t>自到職日起薪、離職日止停支薪津</a:t>
            </a:r>
          </a:p>
          <a:p>
            <a:pPr algn="just" eaLnBrk="1" hangingPunct="1"/>
            <a:r>
              <a:rPr lang="zh-TW" altLang="en-US" dirty="0" smtClean="0"/>
              <a:t>薪資一律轉存金融機構。報到後請至指定金融機構開戶，並至人事室登記帳號再由人事人員輸入建檔，以利薪資轉存。未開戶者不以現金發放薪資。</a:t>
            </a:r>
          </a:p>
          <a:p>
            <a:pPr eaLnBrk="1" hangingPunct="1"/>
            <a:r>
              <a:rPr lang="zh-TW" altLang="en-US" b="1" dirty="0" smtClean="0">
                <a:solidFill>
                  <a:srgbClr val="7030A0"/>
                </a:solidFill>
              </a:rPr>
              <a:t>每月五日</a:t>
            </a:r>
            <a:r>
              <a:rPr lang="zh-TW" altLang="en-US" dirty="0" smtClean="0"/>
              <a:t>領取上月份之薪資，薪資明細可上網查詢。</a:t>
            </a:r>
            <a:r>
              <a:rPr lang="en-US" altLang="zh-TW" dirty="0" smtClean="0"/>
              <a:t>(</a:t>
            </a:r>
            <a:r>
              <a:rPr lang="zh-TW" altLang="en-US" dirty="0" smtClean="0"/>
              <a:t>先進入本校網頁，點選行政服務</a:t>
            </a:r>
            <a:r>
              <a:rPr lang="en-US" altLang="zh-TW" dirty="0" smtClean="0"/>
              <a:t>/</a:t>
            </a:r>
            <a:r>
              <a:rPr lang="zh-TW" altLang="en-US" dirty="0" smtClean="0"/>
              <a:t>人事室</a:t>
            </a:r>
            <a:r>
              <a:rPr lang="en-US" altLang="zh-TW" dirty="0" smtClean="0"/>
              <a:t>/</a:t>
            </a:r>
            <a:r>
              <a:rPr lang="zh-TW" altLang="en-US" dirty="0" smtClean="0"/>
              <a:t>薪資查詢，惟需先申請密碼 </a:t>
            </a:r>
            <a:r>
              <a:rPr lang="en-US" altLang="zh-TW" dirty="0" smtClean="0"/>
              <a:t>)</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7</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zh-TW" altLang="en-US" dirty="0" smtClean="0"/>
              <a:t>薪資 </a:t>
            </a:r>
            <a:r>
              <a:rPr lang="zh-TW" altLang="en-US" dirty="0" smtClean="0">
                <a:solidFill>
                  <a:srgbClr val="C00000"/>
                </a:solidFill>
              </a:rPr>
              <a:t>年終獎金發放</a:t>
            </a:r>
          </a:p>
        </p:txBody>
      </p:sp>
      <p:sp>
        <p:nvSpPr>
          <p:cNvPr id="11267" name="Rectangle 3"/>
          <p:cNvSpPr>
            <a:spLocks noGrp="1" noRot="1" noChangeArrowheads="1"/>
          </p:cNvSpPr>
          <p:nvPr>
            <p:ph type="body" idx="1"/>
          </p:nvPr>
        </p:nvSpPr>
        <p:spPr>
          <a:xfrm>
            <a:off x="771525" y="1981200"/>
            <a:ext cx="9172575" cy="4114800"/>
          </a:xfrm>
        </p:spPr>
        <p:txBody>
          <a:bodyPr/>
          <a:lstStyle/>
          <a:p>
            <a:pPr eaLnBrk="1" hangingPunct="1"/>
            <a:r>
              <a:rPr lang="zh-TW" altLang="en-US" dirty="0" smtClean="0"/>
              <a:t>發放日期：每年</a:t>
            </a:r>
            <a:r>
              <a:rPr lang="en-US" altLang="zh-TW" dirty="0" smtClean="0"/>
              <a:t>1</a:t>
            </a:r>
            <a:r>
              <a:rPr lang="zh-TW" altLang="en-US" dirty="0" smtClean="0"/>
              <a:t>月</a:t>
            </a:r>
            <a:r>
              <a:rPr lang="en-US" altLang="zh-TW" dirty="0" smtClean="0"/>
              <a:t>20</a:t>
            </a:r>
            <a:r>
              <a:rPr lang="zh-TW" altLang="en-US" dirty="0" smtClean="0"/>
              <a:t>日，若該日距春節超過</a:t>
            </a:r>
            <a:r>
              <a:rPr lang="en-US" altLang="zh-TW" dirty="0" smtClean="0"/>
              <a:t>15</a:t>
            </a:r>
            <a:r>
              <a:rPr lang="zh-TW" altLang="en-US" dirty="0" smtClean="0"/>
              <a:t>日以上時以農曆春節前</a:t>
            </a:r>
            <a:r>
              <a:rPr lang="en-US" altLang="zh-TW" dirty="0" smtClean="0"/>
              <a:t>15</a:t>
            </a:r>
            <a:r>
              <a:rPr lang="zh-TW" altLang="en-US" dirty="0" smtClean="0"/>
              <a:t>日為發放日。</a:t>
            </a:r>
          </a:p>
          <a:p>
            <a:pPr algn="just" eaLnBrk="1" hangingPunct="1"/>
            <a:r>
              <a:rPr lang="zh-TW" altLang="en-US" dirty="0" smtClean="0"/>
              <a:t>發放原則為發放日仍在職者始發給。</a:t>
            </a:r>
          </a:p>
          <a:p>
            <a:pPr eaLnBrk="1" hangingPunct="1"/>
            <a:r>
              <a:rPr lang="zh-TW" altLang="en-US" dirty="0" smtClean="0"/>
              <a:t>發放標準：教師及助教比照公立學校以</a:t>
            </a:r>
            <a:r>
              <a:rPr lang="en-US" altLang="zh-TW" b="1" dirty="0" smtClean="0">
                <a:solidFill>
                  <a:srgbClr val="7030A0"/>
                </a:solidFill>
              </a:rPr>
              <a:t>1.5</a:t>
            </a:r>
            <a:r>
              <a:rPr lang="zh-TW" altLang="en-US" dirty="0" smtClean="0"/>
              <a:t>個月之月薪額（含本薪</a:t>
            </a:r>
            <a:r>
              <a:rPr lang="en-US" altLang="zh-TW" dirty="0" smtClean="0"/>
              <a:t>+</a:t>
            </a:r>
            <a:r>
              <a:rPr lang="zh-TW" altLang="en-US" dirty="0" smtClean="0"/>
              <a:t>學術研究費</a:t>
            </a:r>
            <a:r>
              <a:rPr lang="en-US" altLang="zh-TW" dirty="0" smtClean="0"/>
              <a:t>+</a:t>
            </a:r>
            <a:r>
              <a:rPr lang="zh-TW" altLang="en-US" dirty="0" smtClean="0"/>
              <a:t>主管加給</a:t>
            </a:r>
            <a:r>
              <a:rPr lang="zh-TW" altLang="en-US" smtClean="0"/>
              <a:t>）核計。 </a:t>
            </a:r>
            <a:endParaRPr lang="zh-TW" altLang="en-US" dirty="0" smtClean="0"/>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771525" y="381000"/>
            <a:ext cx="8743950" cy="1371600"/>
          </a:xfrm>
        </p:spPr>
        <p:txBody>
          <a:bodyPr/>
          <a:lstStyle/>
          <a:p>
            <a:pPr eaLnBrk="1" hangingPunct="1"/>
            <a:r>
              <a:rPr lang="zh-TW" altLang="en-US" dirty="0" smtClean="0"/>
              <a:t>教師工作獎金</a:t>
            </a:r>
            <a:endParaRPr lang="en-US" altLang="zh-TW" dirty="0" smtClean="0"/>
          </a:p>
        </p:txBody>
      </p:sp>
      <p:sp>
        <p:nvSpPr>
          <p:cNvPr id="22531" name="Rectangle 3"/>
          <p:cNvSpPr>
            <a:spLocks noGrp="1" noRot="1" noChangeArrowheads="1"/>
          </p:cNvSpPr>
          <p:nvPr>
            <p:ph type="body" idx="1"/>
          </p:nvPr>
        </p:nvSpPr>
        <p:spPr>
          <a:xfrm>
            <a:off x="762000" y="1600200"/>
            <a:ext cx="8743950" cy="4709120"/>
          </a:xfrm>
        </p:spPr>
        <p:txBody>
          <a:bodyPr/>
          <a:lstStyle/>
          <a:p>
            <a:pPr eaLnBrk="1" hangingPunct="1"/>
            <a:r>
              <a:rPr lang="zh-TW" altLang="en-US" dirty="0"/>
              <a:t>每年六月由</a:t>
            </a:r>
            <a:r>
              <a:rPr lang="zh-TW" altLang="en-US" dirty="0" smtClean="0"/>
              <a:t>教師</a:t>
            </a:r>
            <a:r>
              <a:rPr lang="zh-TW" altLang="zh-TW" dirty="0"/>
              <a:t>自行</a:t>
            </a:r>
            <a:r>
              <a:rPr lang="zh-TW" altLang="en-US" dirty="0" smtClean="0"/>
              <a:t>至</a:t>
            </a:r>
            <a:r>
              <a:rPr lang="zh-TW" altLang="en-US" dirty="0"/>
              <a:t>「教師工作獎金資料彙整系統」填寫後列印交至人事室。經彙</a:t>
            </a:r>
            <a:r>
              <a:rPr lang="zh-TW" altLang="en-US" dirty="0" smtClean="0"/>
              <a:t>總且呈</a:t>
            </a:r>
            <a:r>
              <a:rPr lang="zh-TW" altLang="en-US" dirty="0"/>
              <a:t>准後自八月一日起核發一年。</a:t>
            </a:r>
          </a:p>
          <a:p>
            <a:pPr eaLnBrk="1" hangingPunct="1"/>
            <a:r>
              <a:rPr lang="zh-TW" altLang="en-US" dirty="0" smtClean="0"/>
              <a:t>評核項目分為教</a:t>
            </a:r>
            <a:r>
              <a:rPr lang="zh-TW" altLang="en-US" dirty="0"/>
              <a:t>學</a:t>
            </a:r>
            <a:r>
              <a:rPr lang="zh-TW" altLang="en-US" dirty="0" smtClean="0"/>
              <a:t>、研究、行政服務及實務參與等四項，資料以</a:t>
            </a:r>
            <a:r>
              <a:rPr lang="zh-TW" altLang="en-US" dirty="0"/>
              <a:t>當</a:t>
            </a:r>
            <a:r>
              <a:rPr lang="zh-TW" altLang="en-US" dirty="0" smtClean="0"/>
              <a:t>學年度為準。</a:t>
            </a:r>
          </a:p>
          <a:p>
            <a:pPr eaLnBrk="1" hangingPunct="1"/>
            <a:r>
              <a:rPr lang="zh-TW" altLang="en-US" dirty="0" smtClean="0"/>
              <a:t>評核結果依其總積分核給工作獎金，獎金額度由</a:t>
            </a:r>
            <a:r>
              <a:rPr lang="en-US" altLang="zh-TW" dirty="0" smtClean="0"/>
              <a:t> 25%~115%</a:t>
            </a:r>
            <a:r>
              <a:rPr lang="zh-TW" altLang="en-US" dirty="0" smtClean="0"/>
              <a:t>每</a:t>
            </a:r>
            <a:r>
              <a:rPr lang="en-US" altLang="zh-TW" dirty="0" smtClean="0"/>
              <a:t> 5%</a:t>
            </a:r>
            <a:r>
              <a:rPr lang="zh-TW" altLang="en-US" dirty="0" smtClean="0"/>
              <a:t>為一等級。 </a:t>
            </a:r>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9</a:t>
            </a:fld>
            <a:endParaRPr lang="en-US" altLang="zh-TW"/>
          </a:p>
        </p:txBody>
      </p:sp>
    </p:spTree>
    <p:extLst>
      <p:ext uri="{BB962C8B-B14F-4D97-AF65-F5344CB8AC3E}">
        <p14:creationId xmlns:p14="http://schemas.microsoft.com/office/powerpoint/2010/main" val="327625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簡報21">
  <a:themeElements>
    <a:clrScheme name="簡報21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簡報21">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21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簡報21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簡報21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簡報21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簡報21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簡報21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簡報21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簡報21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3908</TotalTime>
  <Words>4622</Words>
  <Application>Microsoft Office PowerPoint</Application>
  <PresentationFormat>35mm 幻燈片</PresentationFormat>
  <Paragraphs>395</Paragraphs>
  <Slides>56</Slides>
  <Notes>1</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56</vt:i4>
      </vt:variant>
    </vt:vector>
  </HeadingPairs>
  <TitlesOfParts>
    <vt:vector size="65" baseType="lpstr">
      <vt:lpstr>微軟正黑體</vt:lpstr>
      <vt:lpstr>新細明體</vt:lpstr>
      <vt:lpstr>標楷體</vt:lpstr>
      <vt:lpstr>Arial</vt:lpstr>
      <vt:lpstr>Goudy Old Style</vt:lpstr>
      <vt:lpstr>Times New Roman</vt:lpstr>
      <vt:lpstr>Wingdings</vt:lpstr>
      <vt:lpstr>簡報21</vt:lpstr>
      <vt:lpstr>Microsoft Excel 圖表</vt:lpstr>
      <vt:lpstr>人事類作業相關規定簡介</vt:lpstr>
      <vt:lpstr>大綱</vt:lpstr>
      <vt:lpstr>教師證書申領 </vt:lpstr>
      <vt:lpstr>薪資 項目</vt:lpstr>
      <vt:lpstr>薪資 核敘方式(一)</vt:lpstr>
      <vt:lpstr>薪資 核敘方式(二)</vt:lpstr>
      <vt:lpstr>薪資 發放日期及方式</vt:lpstr>
      <vt:lpstr>薪資 年終獎金發放</vt:lpstr>
      <vt:lpstr>教師工作獎金</vt:lpstr>
      <vt:lpstr>教師工作獎金 評量項目</vt:lpstr>
      <vt:lpstr>教師工作獎金 新進教師</vt:lpstr>
      <vt:lpstr>出勤 規定(一)</vt:lpstr>
      <vt:lpstr>出勤 規定(二)</vt:lpstr>
      <vt:lpstr>教師晉級 </vt:lpstr>
      <vt:lpstr>適任性評量 對象及相關辦法</vt:lpstr>
      <vt:lpstr>適任性評量 評核頻率</vt:lpstr>
      <vt:lpstr>免接受評量條件 永久</vt:lpstr>
      <vt:lpstr>免接受評量條件 單次申請</vt:lpstr>
      <vt:lpstr>免接受評量條件 緩評、延後評量</vt:lpstr>
      <vt:lpstr>適任性評量 作業流程(一般教師)</vt:lpstr>
      <vt:lpstr>適任性評量 作業流程(臨床教師)</vt:lpstr>
      <vt:lpstr>適任性評量 分類(一般教師)</vt:lpstr>
      <vt:lpstr>適任性評量 評量項目</vt:lpstr>
      <vt:lpstr>適任性評量 評量細則(一般教師)</vt:lpstr>
      <vt:lpstr>適任性評量 評量標準(一般教師)</vt:lpstr>
      <vt:lpstr>適任性評量 分類、項目(臨床教師)</vt:lpstr>
      <vt:lpstr>教師升等 辦法</vt:lpstr>
      <vt:lpstr>教師多元升等 管道</vt:lpstr>
      <vt:lpstr>教師升等 送審篇數</vt:lpstr>
      <vt:lpstr>參加學術會議 原則</vt:lpstr>
      <vt:lpstr>參加學術會議 事先申請</vt:lpstr>
      <vt:lpstr>參加學術會議 費用補助</vt:lpstr>
      <vt:lpstr>參加學術會議 職責</vt:lpstr>
      <vt:lpstr>婚喪賀奠 原則</vt:lpstr>
      <vt:lpstr>婚喪賀奠 學校賀奠項目及標準</vt:lpstr>
      <vt:lpstr>婚喪賀奠補助 直屬主管賀奠金標準</vt:lpstr>
      <vt:lpstr>就醫長庚醫院優待 </vt:lpstr>
      <vt:lpstr>退休 條件</vt:lpstr>
      <vt:lpstr>退休 退休金來源 (一)</vt:lpstr>
      <vt:lpstr>退休 退休金來源 (二)</vt:lpstr>
      <vt:lpstr>退休 私校退撫儲金</vt:lpstr>
      <vt:lpstr>退休 私校退撫儲金給付方式</vt:lpstr>
      <vt:lpstr>退休 公保養老給付方式</vt:lpstr>
      <vt:lpstr>退休 增額提撥儲金</vt:lpstr>
      <vt:lpstr>研究助理管理 適用勞動基準法</vt:lpstr>
      <vt:lpstr>研究助理管理 兼任計畫助理及臨時工保險 </vt:lpstr>
      <vt:lpstr>研究助理管理 報到及保險</vt:lpstr>
      <vt:lpstr>研究助理管理 新聘人員流程</vt:lpstr>
      <vt:lpstr>研究助理管理 聘用外籍人員</vt:lpstr>
      <vt:lpstr>研究助理管理 轉任/續聘/薪資異動</vt:lpstr>
      <vt:lpstr>研究助理管理 離職</vt:lpstr>
      <vt:lpstr>新進教師服務網</vt:lpstr>
      <vt:lpstr>PowerPoint 簡報</vt:lpstr>
      <vt:lpstr>PowerPoint 簡報</vt:lpstr>
      <vt:lpstr>聯絡人事室</vt:lpstr>
      <vt:lpstr>PowerPoint 簡報</vt:lpstr>
    </vt:vector>
  </TitlesOfParts>
  <Company>長庚大學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人事類作業相關規定簡介</dc:title>
  <dc:creator>人事室</dc:creator>
  <cp:lastModifiedBy>D000015642</cp:lastModifiedBy>
  <cp:revision>358</cp:revision>
  <cp:lastPrinted>2019-08-22T08:04:28Z</cp:lastPrinted>
  <dcterms:created xsi:type="dcterms:W3CDTF">2004-07-07T05:57:22Z</dcterms:created>
  <dcterms:modified xsi:type="dcterms:W3CDTF">2021-08-09T01:43:58Z</dcterms:modified>
</cp:coreProperties>
</file>