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  <p:sldMasterId id="2147483731" r:id="rId2"/>
  </p:sldMasterIdLst>
  <p:notesMasterIdLst>
    <p:notesMasterId r:id="rId38"/>
  </p:notesMasterIdLst>
  <p:handoutMasterIdLst>
    <p:handoutMasterId r:id="rId39"/>
  </p:handoutMasterIdLst>
  <p:sldIdLst>
    <p:sldId id="256" r:id="rId3"/>
    <p:sldId id="1280" r:id="rId4"/>
    <p:sldId id="1281" r:id="rId5"/>
    <p:sldId id="1282" r:id="rId6"/>
    <p:sldId id="1283" r:id="rId7"/>
    <p:sldId id="1318" r:id="rId8"/>
    <p:sldId id="1319" r:id="rId9"/>
    <p:sldId id="1286" r:id="rId10"/>
    <p:sldId id="1288" r:id="rId11"/>
    <p:sldId id="1307" r:id="rId12"/>
    <p:sldId id="1289" r:id="rId13"/>
    <p:sldId id="1290" r:id="rId14"/>
    <p:sldId id="1291" r:id="rId15"/>
    <p:sldId id="1292" r:id="rId16"/>
    <p:sldId id="1293" r:id="rId17"/>
    <p:sldId id="1313" r:id="rId18"/>
    <p:sldId id="1320" r:id="rId19"/>
    <p:sldId id="1315" r:id="rId20"/>
    <p:sldId id="1294" r:id="rId21"/>
    <p:sldId id="1295" r:id="rId22"/>
    <p:sldId id="1296" r:id="rId23"/>
    <p:sldId id="1297" r:id="rId24"/>
    <p:sldId id="1309" r:id="rId25"/>
    <p:sldId id="1310" r:id="rId26"/>
    <p:sldId id="1311" r:id="rId27"/>
    <p:sldId id="1316" r:id="rId28"/>
    <p:sldId id="1317" r:id="rId29"/>
    <p:sldId id="1304" r:id="rId30"/>
    <p:sldId id="1305" r:id="rId31"/>
    <p:sldId id="1328" r:id="rId32"/>
    <p:sldId id="1329" r:id="rId33"/>
    <p:sldId id="1332" r:id="rId34"/>
    <p:sldId id="1330" r:id="rId35"/>
    <p:sldId id="1331" r:id="rId36"/>
    <p:sldId id="1306" r:id="rId37"/>
  </p:sldIdLst>
  <p:sldSz cx="9144000" cy="6858000" type="screen4x3"/>
  <p:notesSz cx="7053263" cy="10186988"/>
  <p:defaultTextStyle>
    <a:defPPr>
      <a:defRPr lang="zh-TW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buChar char="u"/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buChar char="u"/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buChar char="u"/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buChar char="u"/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buChar char="u"/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CE9"/>
    <a:srgbClr val="96ADF3"/>
    <a:srgbClr val="7A98F0"/>
    <a:srgbClr val="5E82ED"/>
    <a:srgbClr val="0000FF"/>
    <a:srgbClr val="000000"/>
    <a:srgbClr val="F8CBAD"/>
    <a:srgbClr val="F9D3B3"/>
    <a:srgbClr val="BDD7EE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90518" autoAdjust="0"/>
  </p:normalViewPr>
  <p:slideViewPr>
    <p:cSldViewPr>
      <p:cViewPr varScale="1">
        <p:scale>
          <a:sx n="83" d="100"/>
          <a:sy n="83" d="100"/>
        </p:scale>
        <p:origin x="6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57183" cy="50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6" tIns="47128" rIns="94256" bIns="47128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4434" y="1"/>
            <a:ext cx="3057183" cy="50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6" tIns="47128" rIns="94256" bIns="47128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75521"/>
            <a:ext cx="3057183" cy="50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6" tIns="47128" rIns="94256" bIns="47128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63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4434" y="9675521"/>
            <a:ext cx="3057183" cy="50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6" tIns="47128" rIns="94256" bIns="47128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3A9367EF-494F-499D-922A-6C2AE8A0C57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7354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57183" cy="50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6" tIns="47128" rIns="94256" bIns="47128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4434" y="1"/>
            <a:ext cx="3057183" cy="50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6" tIns="47128" rIns="94256" bIns="47128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99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1075" y="765175"/>
            <a:ext cx="5092700" cy="381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9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4998" y="4839391"/>
            <a:ext cx="5643269" cy="4583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6" tIns="47128" rIns="94256" bIns="471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75521"/>
            <a:ext cx="3057183" cy="50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6" tIns="47128" rIns="94256" bIns="47128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4434" y="9675521"/>
            <a:ext cx="3057183" cy="50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6" tIns="47128" rIns="94256" bIns="47128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97B1F7FA-F3E7-4033-8042-02DAD6A999A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6133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1F7FA-F3E7-4033-8042-02DAD6A999A4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7090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1F7FA-F3E7-4033-8042-02DAD6A999A4}" type="slidenum">
              <a:rPr lang="en-US" altLang="zh-TW" smtClean="0"/>
              <a:pPr/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9944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 bwMode="auto">
          <a:xfrm>
            <a:off x="3251612" y="6149443"/>
            <a:ext cx="5890195" cy="71216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tabLst/>
            </a:pPr>
            <a:endParaRPr kumimoji="1" lang="zh-TW" altLang="en-US" sz="2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2" name="群組 1"/>
          <p:cNvGrpSpPr/>
          <p:nvPr userDrawn="1"/>
        </p:nvGrpSpPr>
        <p:grpSpPr>
          <a:xfrm>
            <a:off x="0" y="4152155"/>
            <a:ext cx="9144000" cy="2589213"/>
            <a:chOff x="0" y="2896760"/>
            <a:chExt cx="9144000" cy="2589213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0" y="2896760"/>
              <a:ext cx="9144000" cy="2589213"/>
            </a:xfrm>
            <a:prstGeom prst="rect">
              <a:avLst/>
            </a:prstGeom>
            <a:gradFill rotWithShape="1">
              <a:gsLst>
                <a:gs pos="0">
                  <a:srgbClr val="E30303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>
                <a:latin typeface="+mn-ea"/>
                <a:ea typeface="+mn-ea"/>
              </a:endParaRPr>
            </a:p>
          </p:txBody>
        </p:sp>
        <p:pic>
          <p:nvPicPr>
            <p:cNvPr id="8" name="圖片 3"/>
            <p:cNvPicPr>
              <a:picLocks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2175" y="2896760"/>
              <a:ext cx="2921000" cy="1979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圖片 1"/>
            <p:cNvPicPr>
              <a:picLocks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650" y="2896760"/>
              <a:ext cx="2919413" cy="1979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圖片 3"/>
            <p:cNvPicPr>
              <a:picLocks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3725" y="2896760"/>
              <a:ext cx="2919413" cy="1979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841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421904"/>
            <a:ext cx="7772400" cy="1143000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18841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4988768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2400">
                <a:latin typeface="+mn-ea"/>
                <a:ea typeface="+mn-ea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zh-TW"/>
              <a:t>2020/8/31</a:t>
            </a:r>
          </a:p>
        </p:txBody>
      </p:sp>
      <p:sp>
        <p:nvSpPr>
          <p:cNvPr id="18842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en-US" altLang="zh-TW" dirty="0"/>
          </a:p>
        </p:txBody>
      </p:sp>
      <p:sp>
        <p:nvSpPr>
          <p:cNvPr id="188424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1D7F42A7-1295-485B-87FC-57E8B930E3F5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13" name="矩形 12"/>
          <p:cNvSpPr/>
          <p:nvPr userDrawn="1"/>
        </p:nvSpPr>
        <p:spPr bwMode="auto">
          <a:xfrm>
            <a:off x="395536" y="0"/>
            <a:ext cx="8748464" cy="10527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tabLst/>
            </a:pPr>
            <a:endParaRPr kumimoji="1" lang="zh-TW" altLang="en-US" sz="2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latin typeface="+mn-ea"/>
                <a:ea typeface="+mn-ea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zh-TW"/>
              <a:t>2020/8/31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231B01DF-BA10-4E01-9C1E-A4AA127FA1A8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" name="AutoShape 4"/>
          <p:cNvSpPr>
            <a:spLocks noChangeArrowheads="1"/>
          </p:cNvSpPr>
          <p:nvPr userDrawn="1"/>
        </p:nvSpPr>
        <p:spPr bwMode="auto">
          <a:xfrm>
            <a:off x="298476" y="1700808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6801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826125" y="908050"/>
            <a:ext cx="1841500" cy="518636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1625" y="908050"/>
            <a:ext cx="5372100" cy="518636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2020/8/31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B41E7-4C66-463A-A852-4E1C95224D1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3386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標題及圖表或組織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SmartArt 版面配置區 2"/>
          <p:cNvSpPr>
            <a:spLocks noGrp="1"/>
          </p:cNvSpPr>
          <p:nvPr>
            <p:ph type="dgm" idx="1"/>
          </p:nvPr>
        </p:nvSpPr>
        <p:spPr>
          <a:xfrm>
            <a:off x="685800" y="2514600"/>
            <a:ext cx="7772400" cy="3581400"/>
          </a:xfrm>
        </p:spPr>
        <p:txBody>
          <a:bodyPr>
            <a:normAutofit/>
          </a:bodyPr>
          <a:lstStyle/>
          <a:p>
            <a:pPr lvl="0"/>
            <a:endParaRPr lang="zh-TW" altLang="en-US" noProof="0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2020/8/31</a:t>
            </a:r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E5712-8B55-4A8B-B7B1-0C7B836DEB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8080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0A76D237-BBEE-490C-B0FA-B16DC80F9CA5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9219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E873047B-5282-4C79-86B8-24AA449CFFAF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8407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2D1F5A78-916E-4D0E-AED3-89F0F83D3832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4259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66738" y="1500188"/>
            <a:ext cx="3924300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3438" y="1500188"/>
            <a:ext cx="3924300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5B5CFCCF-7C15-4496-B7FB-40880FDF0205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6994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00FA6DB8-BB4C-4BCC-AC1C-B075AE5D74FB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5568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FD9EE591-6763-46F4-BDE6-A17D770CA624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77291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19BB12E7-73AF-4B07-A590-5B54FBA12DC8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933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624" y="540766"/>
            <a:ext cx="8461375" cy="1143000"/>
          </a:xfrm>
        </p:spPr>
        <p:txBody>
          <a:bodyPr/>
          <a:lstStyle>
            <a:lvl1pPr algn="l">
              <a:defRPr b="1">
                <a:latin typeface="+mn-ea"/>
                <a:ea typeface="+mn-ea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1625" y="1620886"/>
            <a:ext cx="8461374" cy="4472410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  <a:lvl2pPr marL="531813" indent="-285750">
              <a:defRPr>
                <a:latin typeface="+mn-ea"/>
                <a:ea typeface="+mn-ea"/>
              </a:defRPr>
            </a:lvl2pPr>
            <a:lvl3pPr marL="723900" indent="-228600">
              <a:defRPr>
                <a:latin typeface="+mn-ea"/>
                <a:ea typeface="+mn-ea"/>
              </a:defRPr>
            </a:lvl3pPr>
            <a:lvl4pPr marL="982663" indent="-228600">
              <a:defRPr>
                <a:latin typeface="+mn-ea"/>
                <a:ea typeface="+mn-ea"/>
              </a:defRPr>
            </a:lvl4pPr>
            <a:lvl5pPr marL="1255713" indent="-228600"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zh-TW"/>
              <a:t>2020/8/31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3DC22E4A-BFE4-4C1C-AE38-0266F4A133B5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" name="AutoShape 4"/>
          <p:cNvSpPr>
            <a:spLocks noChangeArrowheads="1"/>
          </p:cNvSpPr>
          <p:nvPr userDrawn="1"/>
        </p:nvSpPr>
        <p:spPr bwMode="auto">
          <a:xfrm>
            <a:off x="298476" y="1511349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263144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07F71A0C-F5A5-4980-A199-6B6CCCBB45B0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12427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7C105B40-3219-4A64-8CC5-9AA0F4C63550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9242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68AA8DEF-01FE-42A7-B3F7-3F66534924B6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6559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67488" y="142875"/>
            <a:ext cx="2000250" cy="58769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66738" y="142875"/>
            <a:ext cx="5848350" cy="58769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049A8175-64CD-425B-B481-134F8375F9F6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67920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4675" y="142875"/>
            <a:ext cx="7497763" cy="8382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566738" y="1500188"/>
            <a:ext cx="8001000" cy="4519612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76A183DD-E08E-4D99-BF47-7203DF36258B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86843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566738" y="142875"/>
            <a:ext cx="8001000" cy="58769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9BF2031D-0A10-4F8B-BFC9-4A87A4787722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9044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5"/>
          <p:cNvSpPr txBox="1">
            <a:spLocks/>
          </p:cNvSpPr>
          <p:nvPr userDrawn="1"/>
        </p:nvSpPr>
        <p:spPr>
          <a:xfrm>
            <a:off x="6972300" y="6442075"/>
            <a:ext cx="2057400" cy="365125"/>
          </a:xfrm>
          <a:prstGeom prst="rect">
            <a:avLst/>
          </a:prstGeom>
        </p:spPr>
        <p:txBody>
          <a:bodyPr lIns="68580" tIns="34291" rIns="68580" bIns="34291" anchor="ctr"/>
          <a:lstStyle>
            <a:defPPr>
              <a:defRPr lang="zh-TW"/>
            </a:defPPr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zh-TW" altLang="en-US" sz="14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686051" y="79382"/>
            <a:ext cx="3671888" cy="568325"/>
          </a:xfrm>
        </p:spPr>
        <p:txBody>
          <a:bodyPr>
            <a:normAutofit/>
          </a:bodyPr>
          <a:lstStyle>
            <a:lvl1pPr>
              <a:defRPr sz="225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17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2020/8/31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93A49-9647-4A9E-AE44-C05D51E1825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81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+mn-ea"/>
                <a:ea typeface="+mn-ea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88000" y="1810346"/>
            <a:ext cx="4140000" cy="4284068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6000" y="1810346"/>
            <a:ext cx="4140000" cy="4284068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zh-TW"/>
              <a:t>2020/8/31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FDB55366-CD54-4705-9ACA-370C6704BF40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8" name="AutoShape 4"/>
          <p:cNvSpPr>
            <a:spLocks noChangeArrowheads="1"/>
          </p:cNvSpPr>
          <p:nvPr userDrawn="1"/>
        </p:nvSpPr>
        <p:spPr bwMode="auto">
          <a:xfrm>
            <a:off x="298476" y="1700808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4890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625" y="447253"/>
            <a:ext cx="8215313" cy="1325563"/>
          </a:xfrm>
        </p:spPr>
        <p:txBody>
          <a:bodyPr/>
          <a:lstStyle>
            <a:lvl1pPr algn="l">
              <a:defRPr>
                <a:latin typeface="+mn-ea"/>
                <a:ea typeface="+mn-ea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88000" y="1452960"/>
            <a:ext cx="4140000" cy="823912"/>
          </a:xfrm>
        </p:spPr>
        <p:txBody>
          <a:bodyPr anchor="b"/>
          <a:lstStyle>
            <a:lvl1pPr marL="0" indent="0">
              <a:buNone/>
              <a:defRPr sz="2400" b="1">
                <a:latin typeface="+mn-ea"/>
                <a:ea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88000" y="2308696"/>
            <a:ext cx="4140000" cy="3880967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716000" y="1452960"/>
            <a:ext cx="4140000" cy="823912"/>
          </a:xfrm>
        </p:spPr>
        <p:txBody>
          <a:bodyPr anchor="b"/>
          <a:lstStyle>
            <a:lvl1pPr marL="0" indent="0">
              <a:buNone/>
              <a:defRPr sz="2400" b="1">
                <a:latin typeface="+mn-ea"/>
                <a:ea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16000" y="2308696"/>
            <a:ext cx="4140000" cy="3880967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zh-TW"/>
              <a:t>2020/8/31</a:t>
            </a: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DE856B9D-C880-485B-84E1-CD3ECEC7B16F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11" name="AutoShape 4"/>
          <p:cNvSpPr>
            <a:spLocks noChangeArrowheads="1"/>
          </p:cNvSpPr>
          <p:nvPr userDrawn="1"/>
        </p:nvSpPr>
        <p:spPr bwMode="auto">
          <a:xfrm>
            <a:off x="298476" y="1484784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3352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latin typeface="+mn-ea"/>
                <a:ea typeface="+mn-ea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zh-TW"/>
              <a:t>2020/8/31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EA11BE8B-F471-4437-8260-DBDCCE274835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6" name="AutoShape 4"/>
          <p:cNvSpPr>
            <a:spLocks noChangeArrowheads="1"/>
          </p:cNvSpPr>
          <p:nvPr userDrawn="1"/>
        </p:nvSpPr>
        <p:spPr bwMode="auto">
          <a:xfrm>
            <a:off x="298476" y="1700808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2675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2020/8/31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EC306-41A0-45CF-BD74-B2E4A3ED6D3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961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2020/8/31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ECB94-CA5F-4DF8-AC7D-6FE8A0ED097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921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2020/8/31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3D237-7B2E-436F-B9DE-A1BD086D041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29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 bwMode="auto">
          <a:xfrm>
            <a:off x="4788024" y="6165304"/>
            <a:ext cx="4355976" cy="6926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Blip>
                <a:blip r:embed="rId15"/>
              </a:buBlip>
              <a:tabLst/>
            </a:pPr>
            <a:endParaRPr kumimoji="1" lang="zh-TW" altLang="en-US" sz="2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548680"/>
            <a:ext cx="846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8739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2003303"/>
            <a:ext cx="8460000" cy="4390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en-US" altLang="zh-TW"/>
              <a:t>2020/8/31</a:t>
            </a:r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en-US" altLang="zh-TW"/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62325" y="6553150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latin typeface="+mn-ea"/>
                <a:ea typeface="+mn-ea"/>
              </a:defRPr>
            </a:lvl1pPr>
          </a:lstStyle>
          <a:p>
            <a:fld id="{36D421CB-6E9A-4F63-86B7-CC4B171C9B2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746" r:id="rId12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rgbClr val="000099"/>
          </a:solidFill>
          <a:latin typeface="+mn-ea"/>
          <a:ea typeface="+mn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kumimoji="1" sz="3200" kern="1200">
          <a:solidFill>
            <a:srgbClr val="000000"/>
          </a:solidFill>
          <a:latin typeface="+mn-ea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75000"/>
        <a:buFont typeface="Wingdings" panose="05000000000000000000" pitchFamily="2" charset="2"/>
        <a:buChar char="n"/>
        <a:defRPr kumimoji="1" sz="2800" kern="1200">
          <a:solidFill>
            <a:srgbClr val="000000"/>
          </a:solidFill>
          <a:latin typeface="+mn-ea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100000"/>
        <a:buFont typeface="Wingdings" panose="05000000000000000000" pitchFamily="2" charset="2"/>
        <a:buChar char="Ø"/>
        <a:defRPr kumimoji="1" sz="2400" kern="1200">
          <a:solidFill>
            <a:srgbClr val="000000"/>
          </a:solidFill>
          <a:latin typeface="+mn-ea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5856"/>
        </a:buClr>
        <a:buSzPct val="95000"/>
        <a:buFont typeface="Wingdings" panose="05000000000000000000" pitchFamily="2" charset="2"/>
        <a:buChar char="p"/>
        <a:defRPr kumimoji="1" sz="2000" kern="1200">
          <a:solidFill>
            <a:srgbClr val="000000"/>
          </a:solidFill>
          <a:latin typeface="+mn-ea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90000"/>
        <a:buFont typeface="Wingdings" panose="05000000000000000000" pitchFamily="2" charset="2"/>
        <a:buChar char="ü"/>
        <a:defRPr kumimoji="1" sz="2000" kern="1200">
          <a:solidFill>
            <a:srgbClr val="000000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C4D0DE"/>
            </a:gs>
            <a:gs pos="50000">
              <a:srgbClr val="FFFFFF"/>
            </a:gs>
            <a:gs pos="100000">
              <a:srgbClr val="FFFFFF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500188"/>
            <a:ext cx="8001000" cy="451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zh-TW" altLang="en-US" sz="1800" b="0">
              <a:solidFill>
                <a:srgbClr val="F0002E"/>
              </a:solidFill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4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1500" y="6429375"/>
            <a:ext cx="692943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1100" b="0" i="1">
                <a:solidFill>
                  <a:srgbClr val="000000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zh-TW"/>
          </a:p>
        </p:txBody>
      </p:sp>
      <p:sp>
        <p:nvSpPr>
          <p:cNvPr id="15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86688" y="6429375"/>
            <a:ext cx="74771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600" b="0">
                <a:latin typeface="Verdana" panose="020B0604030504040204" pitchFamily="34" charset="0"/>
                <a:ea typeface="新細明體" panose="02020500000000000000" pitchFamily="18" charset="-120"/>
              </a:defRPr>
            </a:lvl1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D86FC0A-5C84-4227-B130-EF6B493725FF}" type="slidenum">
              <a:rPr lang="en-US" altLang="zh-TW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076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標楷體" panose="03000509000000000000" pitchFamily="65" charset="-120"/>
          <a:ea typeface="標楷體" panose="03000509000000000000" pitchFamily="65" charset="-12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標楷體" panose="03000509000000000000" pitchFamily="65" charset="-120"/>
          <a:ea typeface="標楷體" panose="03000509000000000000" pitchFamily="65" charset="-12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標楷體" panose="03000509000000000000" pitchFamily="65" charset="-120"/>
          <a:ea typeface="標楷體" panose="03000509000000000000" pitchFamily="65" charset="-12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標楷體" panose="03000509000000000000" pitchFamily="65" charset="-120"/>
          <a:ea typeface="標楷體" panose="03000509000000000000" pitchFamily="65" charset="-12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  <a:ea typeface="新細明體" pitchFamily="18" charset="-12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  <a:ea typeface="新細明體" pitchFamily="18" charset="-12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  <a:ea typeface="新細明體" pitchFamily="18" charset="-12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  <a:ea typeface="新細明體" pitchFamily="18" charset="-120"/>
          <a:cs typeface="Times New Roman" pitchFamily="18" charset="0"/>
        </a:defRPr>
      </a:lvl9pPr>
    </p:titleStyle>
    <p:bodyStyle>
      <a:lvl1pPr marL="469900" indent="-469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F9900"/>
        </a:buClr>
        <a:buFont typeface="Wingdings" panose="05000000000000000000" pitchFamily="2" charset="2"/>
        <a:buChar char="n"/>
        <a:defRPr kumimoji="1" sz="26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23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lnSpc>
          <a:spcPct val="12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51113" indent="-398463" algn="l" rtl="0" fontAlgn="base">
        <a:lnSpc>
          <a:spcPct val="12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008313" indent="-398463" algn="l" rtl="0" fontAlgn="base">
        <a:lnSpc>
          <a:spcPct val="12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65513" indent="-398463" algn="l" rtl="0" fontAlgn="base">
        <a:lnSpc>
          <a:spcPct val="12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922713" indent="-398463" algn="l" rtl="0" fontAlgn="base">
        <a:lnSpc>
          <a:spcPct val="12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179512" y="836712"/>
            <a:ext cx="8784976" cy="252028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教務處業務簡介</a:t>
            </a:r>
            <a:endParaRPr lang="zh-TW" altLang="zh-TW" sz="6600" dirty="0"/>
          </a:p>
        </p:txBody>
      </p:sp>
      <p:sp>
        <p:nvSpPr>
          <p:cNvPr id="65741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2168733" y="3284984"/>
            <a:ext cx="4806534" cy="86409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告 人：張雅如 教務長</a:t>
            </a:r>
            <a:endParaRPr lang="en-US" altLang="zh-TW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報告日期：</a:t>
            </a:r>
            <a:r>
              <a:rPr lang="en-US" altLang="zh-TW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2022.09.07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altLang="zh-TW" sz="3200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49288" y="476250"/>
            <a:ext cx="8229600" cy="100853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成績輸入系統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平時成績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74688" y="1844675"/>
            <a:ext cx="8204200" cy="4032250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學校首頁→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頁面下方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快速連結→數位學習 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E‐Learning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→輸入單一系統帳號和密碼進入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為方便學生查詢各項成績，並協助各班導師能即時掌握所屬導生的學習狀況，請授課老師務必將所有的作業或測驗成績都輸入到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E-Learning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6713" lvl="1" indent="0" eaLnBrk="1" hangingPunct="1">
              <a:buFont typeface="Wingdings 2" panose="05020102010507070707" pitchFamily="18" charset="2"/>
              <a:buNone/>
            </a:pPr>
            <a:r>
              <a:rPr lang="zh-TW" altLang="en-US" sz="2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詳細步驟請參考：校園廣場</a:t>
            </a:r>
            <a:r>
              <a:rPr lang="en-US" altLang="zh-TW" sz="2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/E-Learning</a:t>
            </a:r>
            <a:r>
              <a:rPr lang="zh-TW" altLang="en-US" sz="2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操作說明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60812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469900"/>
            <a:ext cx="7772400" cy="101488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成績輸入系統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學期成績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431540" y="1620574"/>
            <a:ext cx="8460940" cy="5112568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數位學習 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E‐Learning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→輸入單一系統帳號和密碼進入。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點選課程辦公室→選擇課程。在成績管理→學期總成績上傳，有三種輸入方法：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「從一般成績總表匯入」總成績老師再自行調整分數 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逐筆輸入 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由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excel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檔案匯入學期總成績，請老師們擇一使用。若有成績未完成者可在註記區輸入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“I”(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待確認成績後再回系統輸入正式成績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。確認學期成績無誤後，點選最下面上傳 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MIS 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後。</a:t>
            </a:r>
            <a:endParaRPr lang="en-US" altLang="zh-TW" sz="20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成績攸關學生權益，輸入務必慎重，經按確認鍵送出後，除非依規定申請更正，不可再修改。</a:t>
            </a:r>
            <a:endParaRPr lang="en-US" altLang="zh-TW" sz="20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學期成績繳交期限：</a:t>
            </a:r>
            <a:r>
              <a:rPr lang="zh-TW" altLang="en-US" sz="20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每學期第十九週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期中、期末考考試試卷印製，請填寫「試卷印製申請單」，送交教務處印製。 （作業時間：期中考試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天、期末考試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天）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＊</a:t>
            </a:r>
            <a:r>
              <a:rPr lang="zh-TW" altLang="en-US" sz="20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考試時任課教師需親自監考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2983197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9588"/>
            <a:ext cx="8229600" cy="97519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成績更正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248150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363538" indent="-363538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自上傳截止日起二週內填妥成績更正書，</a:t>
            </a:r>
            <a:r>
              <a:rPr lang="zh-TW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送交系（所）、中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心</a:t>
            </a:r>
            <a:r>
              <a:rPr lang="zh-TW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主任，並依下列方式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流程處理。</a:t>
            </a:r>
            <a:endParaRPr lang="zh-TW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363538" indent="-363538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由</a:t>
            </a:r>
            <a:r>
              <a:rPr lang="zh-TW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所屬系、所、中心召開會議確認，經院長、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中</a:t>
            </a:r>
            <a:r>
              <a:rPr lang="zh-TW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心主任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簽</a:t>
            </a:r>
            <a:r>
              <a:rPr lang="zh-TW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核，送教務處核定後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由註冊組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更正登</a:t>
            </a:r>
            <a:r>
              <a:rPr lang="zh-TW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錄。</a:t>
            </a: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363538" indent="-363538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4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若</a:t>
            </a:r>
            <a:r>
              <a:rPr lang="zh-TW" altLang="zh-TW" sz="24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成績更正涉及格狀態變更</a:t>
            </a:r>
            <a:r>
              <a:rPr lang="en-US" altLang="zh-TW" sz="24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24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及格改為不及格、不及格改為及格），</a:t>
            </a:r>
            <a:r>
              <a:rPr lang="zh-TW" altLang="en-US" sz="24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需經</a:t>
            </a:r>
            <a:r>
              <a:rPr lang="zh-TW" altLang="zh-TW" sz="24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教務會議</a:t>
            </a:r>
            <a:r>
              <a:rPr lang="zh-TW" altLang="en-US" sz="24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通過</a:t>
            </a:r>
            <a:r>
              <a:rPr lang="zh-TW" altLang="zh-TW" sz="24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4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教師需列席說明</a:t>
            </a:r>
            <a:r>
              <a:rPr lang="zh-TW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3147564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719138" y="1628775"/>
            <a:ext cx="7989887" cy="4752975"/>
          </a:xfrm>
          <a:solidFill>
            <a:srgbClr val="FFFFCC"/>
          </a:solidFill>
        </p:spPr>
        <p:txBody>
          <a:bodyPr/>
          <a:lstStyle/>
          <a:p>
            <a:pPr eaLnBrk="1" hangingPunct="1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組長：吳治慶 教授</a:t>
            </a: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專員：楊仁志</a:t>
            </a:r>
          </a:p>
          <a:p>
            <a:pPr eaLnBrk="1" hangingPunct="1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組員：林玉玫、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陳婷郁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業務：</a:t>
            </a:r>
          </a:p>
          <a:p>
            <a:pPr marL="625475" indent="-354013"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研究生註冊、抵免學分、轉所、學碩士班逕修讀博士、學碩士學程等業務。</a:t>
            </a:r>
          </a:p>
          <a:p>
            <a:pPr marL="625475" indent="-354013"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研究生助教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(TA)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獎助學金管理業務。</a:t>
            </a: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625475" indent="-354013"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碩博士班獎助學金實施辦法。</a:t>
            </a:r>
          </a:p>
          <a:p>
            <a:pPr marL="625475" indent="-354013"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學位考試、論文成績彙整、畢業資格審核、學位證書發放等業務。</a:t>
            </a:r>
          </a:p>
          <a:p>
            <a:pPr eaLnBrk="1" hangingPunct="1"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19138" y="476250"/>
            <a:ext cx="7989887" cy="93652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zh-TW" altLang="en-US" sz="4800" b="1" kern="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cs typeface="+mj-cs"/>
              </a:rPr>
              <a:t>研究生教務組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3245414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8829"/>
            <a:ext cx="8229600" cy="100796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學位考試申請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808"/>
            <a:ext cx="8207375" cy="4176713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363538" indent="-363538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1.【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研究所應屆畢業研究生成績審核表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階段</a:t>
            </a: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申請時間：上學期開學日至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日止，下學期開學日至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日止。請依「長庚大學學生畢業資格審核作業要點」規定，審核所屬學生應修畢業科目學分數，及各系（所）自訂之其他條件。</a:t>
            </a: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539750" indent="-539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2.【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研究生學位論文考試時間申請表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階段</a:t>
            </a: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53975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申請截止日：上學期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31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日，下學期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31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日</a:t>
            </a:r>
            <a:b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最慢於學位考試日期前二週申請。</a:t>
            </a:r>
            <a:endParaRPr lang="zh-TW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448369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620688"/>
            <a:ext cx="8229600" cy="9874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教學助理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(TA)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獎助學金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472747" y="1700808"/>
            <a:ext cx="8207375" cy="4176712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442913" indent="-442913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教學助理</a:t>
            </a:r>
            <a:r>
              <a:rPr lang="en-US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(TA)</a:t>
            </a:r>
            <a:r>
              <a:rPr lang="zh-TW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以每週工作</a:t>
            </a:r>
            <a:r>
              <a:rPr lang="en-US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</a:t>
            </a:r>
            <a:r>
              <a:rPr lang="zh-TW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小時，</a:t>
            </a:r>
            <a:r>
              <a:rPr lang="zh-TW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每週不得超過</a:t>
            </a:r>
            <a:r>
              <a:rPr lang="en-US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12(</a:t>
            </a:r>
            <a:r>
              <a:rPr lang="zh-TW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含</a:t>
            </a:r>
            <a:r>
              <a:rPr lang="en-US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小時為原則。</a:t>
            </a:r>
            <a:r>
              <a:rPr lang="zh-TW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TA</a:t>
            </a:r>
            <a:r>
              <a:rPr lang="zh-TW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每次執行任務請依照實際工作時間填寫工作日誌。</a:t>
            </a:r>
            <a:endParaRPr lang="en-US" altLang="zh-TW" sz="2400" b="1" dirty="0">
              <a:solidFill>
                <a:srgbClr val="6633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42913" indent="-442913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42913" indent="-442913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TA</a:t>
            </a:r>
            <a:r>
              <a:rPr lang="zh-TW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自請離職（終止契約）時，應於離職日</a:t>
            </a:r>
            <a:r>
              <a:rPr lang="en-US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</a:t>
            </a:r>
            <a:r>
              <a:rPr lang="zh-TW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個工作日前預先告知用人單位，由用人單位轉知教務處研教組</a:t>
            </a:r>
            <a:r>
              <a:rPr lang="zh-TW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及人事室依勞動基準法規定辦理退保等相關作業。</a:t>
            </a:r>
            <a:endParaRPr lang="en-US" altLang="zh-TW" sz="2400" b="1" dirty="0">
              <a:solidFill>
                <a:srgbClr val="6633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42913" indent="-442913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42913" indent="-442913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3. 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如為僑生、港澳生及外國學生身分者，應先取得工作證。</a:t>
            </a:r>
            <a:endParaRPr lang="zh-TW" altLang="zh-TW" sz="2400" b="1" dirty="0">
              <a:solidFill>
                <a:srgbClr val="FF00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28614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6" y="692696"/>
            <a:ext cx="8842374" cy="72176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111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學年度碩士班獎助學金－本國學生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/>
          </p:nvPr>
        </p:nvGraphicFramePr>
        <p:xfrm>
          <a:off x="301625" y="1772816"/>
          <a:ext cx="8459787" cy="432048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18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3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00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2345"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zh-TW" sz="1600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獎勵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zh-TW" sz="1600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學雜費</a:t>
                      </a:r>
                      <a:r>
                        <a:rPr lang="en-US" sz="1600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sz="1600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萬元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zh-TW" sz="1600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助學金</a:t>
                      </a:r>
                      <a:r>
                        <a:rPr lang="en-US" sz="1600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9.6</a:t>
                      </a:r>
                      <a:r>
                        <a:rPr lang="zh-TW" sz="1600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萬元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zh-TW" sz="1600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助學金</a:t>
                      </a:r>
                      <a:r>
                        <a:rPr lang="en-US" sz="1600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19.2</a:t>
                      </a:r>
                      <a:r>
                        <a:rPr lang="zh-TW" sz="1600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萬元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345"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zh-TW" sz="1600" kern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名額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80</a:t>
                      </a:r>
                      <a:endParaRPr lang="zh-TW" sz="1600" b="1" kern="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60</a:t>
                      </a:r>
                      <a:r>
                        <a:rPr lang="zh-TW" sz="1600" b="1" kern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學碩學程生</a:t>
                      </a:r>
                      <a:endParaRPr lang="zh-TW" sz="1600" b="1" kern="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25</a:t>
                      </a:r>
                      <a:r>
                        <a:rPr lang="zh-TW" sz="1600" b="1" kern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非學碩學程生</a:t>
                      </a:r>
                      <a:endParaRPr lang="zh-TW" sz="1600" b="1" kern="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1723"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申請</a:t>
                      </a:r>
                      <a:b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資格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zh-TW" sz="16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需通過學碩學程申請，並考入碩士班就讀者。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zh-TW" sz="16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符合系所評核標準者。</a:t>
                      </a:r>
                      <a:endParaRPr lang="zh-TW" sz="1600" kern="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提供入學前五年內的下列英文門檻之一：網路</a:t>
                      </a:r>
                      <a:r>
                        <a:rPr lang="en-US" sz="1600" kern="0" dirty="0" err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iBT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托福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61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以上、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ITP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托福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500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分以上、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TOEIC 650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以上、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IELTS 5.0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級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以上、外語能力測驗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(FLPT-English)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平均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65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分、或劍橋領思職場英語檢測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1600" kern="0" dirty="0" err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Linguaskill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Business) 145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以上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原劍橋博思國際職場英語能力測驗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(BULATS) 45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分以上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之成績證明。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原學士班畢業成績前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40%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068"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核發</a:t>
                      </a:r>
                      <a:b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方式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學雜費補助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萬元：每學期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萬元，獎助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學年，合計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萬元。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助學金每個月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8,000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元。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zh-TW" alt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●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學碩學程生：碩士班第一學年核發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9.6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萬元。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zh-TW" alt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●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非學碩學程生：碩士班第一、二學年核發共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19.2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萬元。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2"/>
                        <a:tabLst>
                          <a:tab pos="457200" algn="l"/>
                        </a:tabLst>
                      </a:pP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入學後第二學期開始前符合英文能力證明者，可追溯補發原有獎助。</a:t>
                      </a:r>
                      <a:r>
                        <a:rPr lang="zh-TW" alt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每學期修課成績總平均 ≥ </a:t>
                      </a:r>
                      <a:r>
                        <a:rPr lang="en-US" alt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80</a:t>
                      </a:r>
                      <a:r>
                        <a:rPr lang="zh-TW" alt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2"/>
                        <a:tabLst>
                          <a:tab pos="457200" algn="l"/>
                        </a:tabLst>
                      </a:pP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領取助學金之義務：實驗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研究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工作紀錄每月由指導教授審閱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每學期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80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小時</a:t>
                      </a:r>
                      <a:r>
                        <a:rPr lang="en-US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1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簽名後備查。研究進度報告每學期經指導教授審閱簽名後備查。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2987824" y="6093297"/>
            <a:ext cx="8590855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0" kern="0" dirty="0">
                <a:solidFill>
                  <a:schemeClr val="tx1"/>
                </a:solidFill>
              </a:rPr>
              <a:t>備註:依「長庚大學碩、博士班獎助學金實施辦法」規定為準。</a:t>
            </a:r>
            <a:endParaRPr lang="zh-TW" altLang="en-US" b="0" dirty="0"/>
          </a:p>
        </p:txBody>
      </p:sp>
    </p:spTree>
    <p:extLst>
      <p:ext uri="{BB962C8B-B14F-4D97-AF65-F5344CB8AC3E}">
        <p14:creationId xmlns:p14="http://schemas.microsoft.com/office/powerpoint/2010/main" val="1009428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6" y="692696"/>
            <a:ext cx="8842374" cy="72176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111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學年度博士班獎助學金－本國學生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299715" y="1844824"/>
          <a:ext cx="8459787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7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1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zh-TW" sz="1600" b="1" kern="0" dirty="0">
                          <a:solidFill>
                            <a:srgbClr val="FF0000"/>
                          </a:solidFill>
                          <a:effectLst/>
                        </a:rPr>
                        <a:t>獎勵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zh-TW" sz="1600" b="1" kern="0" dirty="0">
                          <a:solidFill>
                            <a:srgbClr val="FF0000"/>
                          </a:solidFill>
                          <a:effectLst/>
                        </a:rPr>
                        <a:t>助學金</a:t>
                      </a:r>
                      <a:r>
                        <a:rPr lang="en-US" sz="1600" b="1" kern="0" dirty="0">
                          <a:solidFill>
                            <a:srgbClr val="FF0000"/>
                          </a:solidFill>
                          <a:effectLst/>
                        </a:rPr>
                        <a:t>57.6</a:t>
                      </a:r>
                      <a:r>
                        <a:rPr lang="zh-TW" sz="1600" b="1" kern="0" dirty="0">
                          <a:solidFill>
                            <a:srgbClr val="FF0000"/>
                          </a:solidFill>
                          <a:effectLst/>
                        </a:rPr>
                        <a:t>萬元</a:t>
                      </a:r>
                      <a:r>
                        <a:rPr lang="en-US" sz="1600" b="1" kern="0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zh-TW" sz="1600" b="1" kern="0" dirty="0">
                          <a:solidFill>
                            <a:srgbClr val="FF0000"/>
                          </a:solidFill>
                          <a:effectLst/>
                        </a:rPr>
                        <a:t>英文門檻</a:t>
                      </a:r>
                      <a:r>
                        <a:rPr lang="en-US" sz="1600" b="1" kern="0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r>
                        <a:rPr lang="zh-TW" sz="1600" b="1" kern="0" dirty="0">
                          <a:solidFill>
                            <a:srgbClr val="000000"/>
                          </a:solidFill>
                          <a:effectLst/>
                        </a:rPr>
                        <a:t>與</a:t>
                      </a:r>
                      <a:r>
                        <a:rPr lang="zh-TW" sz="1600" b="1" kern="0" dirty="0">
                          <a:solidFill>
                            <a:srgbClr val="FF0000"/>
                          </a:solidFill>
                          <a:effectLst/>
                        </a:rPr>
                        <a:t>學雜費全免</a:t>
                      </a:r>
                      <a:r>
                        <a:rPr lang="en-US" sz="1600" b="1" kern="0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zh-TW" sz="1600" b="1" kern="0" dirty="0">
                          <a:solidFill>
                            <a:srgbClr val="FF0000"/>
                          </a:solidFill>
                          <a:effectLst/>
                        </a:rPr>
                        <a:t>無英文門檻</a:t>
                      </a:r>
                      <a:r>
                        <a:rPr lang="en-US" sz="1600" b="1" kern="0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zh-TW" sz="1600" b="1" kern="0" dirty="0">
                          <a:solidFill>
                            <a:srgbClr val="000000"/>
                          </a:solidFill>
                          <a:effectLst/>
                        </a:rPr>
                        <a:t>名額</a:t>
                      </a:r>
                      <a:endParaRPr lang="zh-TW" sz="1600" b="1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zh-TW" sz="1600" b="1" kern="0" dirty="0">
                          <a:solidFill>
                            <a:srgbClr val="000000"/>
                          </a:solidFill>
                          <a:effectLst/>
                        </a:rPr>
                        <a:t>一般生</a:t>
                      </a:r>
                      <a:r>
                        <a:rPr lang="en-US" sz="1600" b="1" kern="0" dirty="0">
                          <a:solidFill>
                            <a:srgbClr val="000000"/>
                          </a:solidFill>
                          <a:effectLst/>
                        </a:rPr>
                        <a:t>53</a:t>
                      </a:r>
                      <a:r>
                        <a:rPr lang="zh-TW" sz="1600" b="1" kern="0" dirty="0">
                          <a:solidFill>
                            <a:srgbClr val="000000"/>
                          </a:solidFill>
                          <a:effectLst/>
                        </a:rPr>
                        <a:t>名</a:t>
                      </a:r>
                      <a:endParaRPr lang="zh-TW" sz="1600" b="1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zh-TW" sz="1600" kern="0" dirty="0">
                          <a:solidFill>
                            <a:srgbClr val="000000"/>
                          </a:solidFill>
                          <a:effectLst/>
                        </a:rPr>
                        <a:t>申請</a:t>
                      </a:r>
                      <a:br>
                        <a:rPr lang="en-US" sz="1600" kern="0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zh-TW" sz="1600" kern="0" dirty="0">
                          <a:solidFill>
                            <a:srgbClr val="000000"/>
                          </a:solidFill>
                          <a:effectLst/>
                        </a:rPr>
                        <a:t>資格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zh-TW" sz="1600" kern="0" dirty="0">
                          <a:effectLst/>
                        </a:rPr>
                        <a:t>申請助學金者，請提供入學前五年內的下列英文門檻之一：網路</a:t>
                      </a:r>
                      <a:r>
                        <a:rPr lang="en-US" sz="1600" kern="0" dirty="0" err="1">
                          <a:effectLst/>
                        </a:rPr>
                        <a:t>iBT</a:t>
                      </a:r>
                      <a:r>
                        <a:rPr lang="zh-TW" sz="1600" kern="0" dirty="0">
                          <a:effectLst/>
                        </a:rPr>
                        <a:t>托福</a:t>
                      </a:r>
                      <a:r>
                        <a:rPr lang="en-US" sz="1600" kern="0" dirty="0">
                          <a:effectLst/>
                        </a:rPr>
                        <a:t>69</a:t>
                      </a:r>
                      <a:r>
                        <a:rPr lang="zh-TW" sz="1600" kern="0" dirty="0">
                          <a:effectLst/>
                        </a:rPr>
                        <a:t>分</a:t>
                      </a:r>
                      <a:r>
                        <a:rPr lang="en-US" sz="1600" kern="0" dirty="0">
                          <a:effectLst/>
                        </a:rPr>
                        <a:t>(</a:t>
                      </a:r>
                      <a:r>
                        <a:rPr lang="zh-TW" sz="1600" kern="0" dirty="0">
                          <a:effectLst/>
                        </a:rPr>
                        <a:t>含</a:t>
                      </a:r>
                      <a:r>
                        <a:rPr lang="en-US" sz="1600" kern="0" dirty="0">
                          <a:effectLst/>
                        </a:rPr>
                        <a:t>)</a:t>
                      </a:r>
                      <a:r>
                        <a:rPr lang="zh-TW" sz="1600" kern="0" dirty="0">
                          <a:effectLst/>
                        </a:rPr>
                        <a:t>以上、或</a:t>
                      </a:r>
                      <a:r>
                        <a:rPr lang="en-US" sz="1600" kern="0" dirty="0">
                          <a:effectLst/>
                        </a:rPr>
                        <a:t>ITP</a:t>
                      </a:r>
                      <a:r>
                        <a:rPr lang="zh-TW" sz="1600" kern="0" dirty="0">
                          <a:effectLst/>
                        </a:rPr>
                        <a:t>托福</a:t>
                      </a:r>
                      <a:r>
                        <a:rPr lang="en-US" sz="1600" kern="0" dirty="0">
                          <a:effectLst/>
                        </a:rPr>
                        <a:t>523</a:t>
                      </a:r>
                      <a:r>
                        <a:rPr lang="zh-TW" sz="1600" kern="0" dirty="0">
                          <a:effectLst/>
                        </a:rPr>
                        <a:t>分以上、或</a:t>
                      </a:r>
                      <a:r>
                        <a:rPr lang="en-US" sz="1600" kern="0" dirty="0">
                          <a:effectLst/>
                        </a:rPr>
                        <a:t>TOEIC 700</a:t>
                      </a:r>
                      <a:r>
                        <a:rPr lang="zh-TW" sz="1600" kern="0" dirty="0">
                          <a:effectLst/>
                        </a:rPr>
                        <a:t>分</a:t>
                      </a:r>
                      <a:r>
                        <a:rPr lang="en-US" sz="1600" kern="0" dirty="0">
                          <a:effectLst/>
                        </a:rPr>
                        <a:t>(</a:t>
                      </a:r>
                      <a:r>
                        <a:rPr lang="zh-TW" sz="1600" kern="0" dirty="0">
                          <a:effectLst/>
                        </a:rPr>
                        <a:t>含</a:t>
                      </a:r>
                      <a:r>
                        <a:rPr lang="en-US" sz="1600" kern="0" dirty="0">
                          <a:effectLst/>
                        </a:rPr>
                        <a:t>)</a:t>
                      </a:r>
                      <a:r>
                        <a:rPr lang="zh-TW" sz="1600" kern="0" dirty="0">
                          <a:effectLst/>
                        </a:rPr>
                        <a:t>以上、或</a:t>
                      </a:r>
                      <a:r>
                        <a:rPr lang="en-US" sz="1600" kern="0" dirty="0">
                          <a:effectLst/>
                        </a:rPr>
                        <a:t>IELTS 5.5</a:t>
                      </a:r>
                      <a:r>
                        <a:rPr lang="zh-TW" sz="1600" kern="0" dirty="0">
                          <a:effectLst/>
                        </a:rPr>
                        <a:t>級</a:t>
                      </a:r>
                      <a:r>
                        <a:rPr lang="en-US" sz="1600" kern="0" dirty="0">
                          <a:effectLst/>
                        </a:rPr>
                        <a:t>(</a:t>
                      </a:r>
                      <a:r>
                        <a:rPr lang="zh-TW" sz="1600" kern="0" dirty="0">
                          <a:effectLst/>
                        </a:rPr>
                        <a:t>含</a:t>
                      </a:r>
                      <a:r>
                        <a:rPr lang="en-US" sz="1600" kern="0" dirty="0">
                          <a:effectLst/>
                        </a:rPr>
                        <a:t>)</a:t>
                      </a:r>
                      <a:r>
                        <a:rPr lang="zh-TW" sz="1600" kern="0" dirty="0">
                          <a:effectLst/>
                        </a:rPr>
                        <a:t>以上、或外語能力測驗</a:t>
                      </a:r>
                      <a:r>
                        <a:rPr lang="en-US" sz="1600" kern="0" dirty="0">
                          <a:effectLst/>
                        </a:rPr>
                        <a:t>(FLPT-English)</a:t>
                      </a:r>
                      <a:r>
                        <a:rPr lang="zh-TW" sz="1600" kern="0" dirty="0">
                          <a:effectLst/>
                        </a:rPr>
                        <a:t>三項筆試總分</a:t>
                      </a:r>
                      <a:r>
                        <a:rPr lang="en-US" sz="1600" kern="0" dirty="0">
                          <a:effectLst/>
                        </a:rPr>
                        <a:t>240</a:t>
                      </a:r>
                      <a:r>
                        <a:rPr lang="zh-TW" sz="1600" kern="0" dirty="0">
                          <a:effectLst/>
                        </a:rPr>
                        <a:t>分、或劍橋領思職場英語檢測</a:t>
                      </a:r>
                      <a:r>
                        <a:rPr lang="en-US" sz="1600" kern="0" dirty="0">
                          <a:effectLst/>
                        </a:rPr>
                        <a:t>(</a:t>
                      </a:r>
                      <a:r>
                        <a:rPr lang="en-US" sz="1600" kern="0" dirty="0" err="1">
                          <a:effectLst/>
                        </a:rPr>
                        <a:t>Linguaskill</a:t>
                      </a:r>
                      <a:r>
                        <a:rPr lang="en-US" sz="1600" kern="0" dirty="0">
                          <a:effectLst/>
                        </a:rPr>
                        <a:t> Business) 160</a:t>
                      </a:r>
                      <a:r>
                        <a:rPr lang="zh-TW" sz="1600" kern="0" dirty="0">
                          <a:effectLst/>
                        </a:rPr>
                        <a:t>分</a:t>
                      </a:r>
                      <a:r>
                        <a:rPr lang="en-US" sz="1600" kern="0" dirty="0">
                          <a:effectLst/>
                        </a:rPr>
                        <a:t>(</a:t>
                      </a:r>
                      <a:r>
                        <a:rPr lang="zh-TW" sz="1600" kern="0" dirty="0">
                          <a:effectLst/>
                        </a:rPr>
                        <a:t>含</a:t>
                      </a:r>
                      <a:r>
                        <a:rPr lang="en-US" sz="1600" kern="0" dirty="0">
                          <a:effectLst/>
                        </a:rPr>
                        <a:t>)</a:t>
                      </a:r>
                      <a:r>
                        <a:rPr lang="zh-TW" sz="1600" kern="0" dirty="0">
                          <a:effectLst/>
                        </a:rPr>
                        <a:t>以上</a:t>
                      </a:r>
                      <a:r>
                        <a:rPr lang="en-US" sz="1600" kern="0" dirty="0">
                          <a:effectLst/>
                        </a:rPr>
                        <a:t>(</a:t>
                      </a:r>
                      <a:r>
                        <a:rPr lang="zh-TW" sz="1600" kern="0" dirty="0">
                          <a:effectLst/>
                        </a:rPr>
                        <a:t>原劍橋博思國際職場英語能力測驗</a:t>
                      </a:r>
                      <a:r>
                        <a:rPr lang="en-US" sz="1600" kern="0" dirty="0">
                          <a:effectLst/>
                        </a:rPr>
                        <a:t>(BULATS) 60</a:t>
                      </a:r>
                      <a:r>
                        <a:rPr lang="zh-TW" sz="1600" kern="0" dirty="0">
                          <a:effectLst/>
                        </a:rPr>
                        <a:t>分以上</a:t>
                      </a:r>
                      <a:r>
                        <a:rPr lang="en-US" sz="1600" kern="0" dirty="0">
                          <a:effectLst/>
                        </a:rPr>
                        <a:t>)</a:t>
                      </a:r>
                      <a:r>
                        <a:rPr lang="zh-TW" sz="1600" kern="0" dirty="0">
                          <a:effectLst/>
                        </a:rPr>
                        <a:t>以上之成績證明。</a:t>
                      </a:r>
                      <a:endParaRPr lang="zh-TW" sz="1600" kern="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zh-TW" sz="1600" kern="0" dirty="0">
                          <a:effectLst/>
                        </a:rPr>
                        <a:t>入學後應符合以下所有事項：</a:t>
                      </a:r>
                      <a:endParaRPr lang="zh-TW" sz="1600" kern="100" dirty="0">
                        <a:effectLst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zh-TW" altLang="en-US" sz="1600" kern="0" dirty="0">
                          <a:effectLst/>
                        </a:rPr>
                        <a:t>  ●</a:t>
                      </a:r>
                      <a:r>
                        <a:rPr lang="zh-TW" sz="1600" kern="0" dirty="0">
                          <a:effectLst/>
                        </a:rPr>
                        <a:t>第二學期開始前符合英文能力證明者，可追溯補發原有獎助。</a:t>
                      </a:r>
                      <a:endParaRPr lang="zh-TW" sz="1600" kern="100" dirty="0">
                        <a:effectLst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zh-TW" altLang="en-US" sz="1600" kern="0" dirty="0">
                          <a:effectLst/>
                        </a:rPr>
                        <a:t>  ●</a:t>
                      </a:r>
                      <a:r>
                        <a:rPr lang="zh-TW" sz="1600" kern="0" dirty="0">
                          <a:effectLst/>
                        </a:rPr>
                        <a:t>每學期修課成績總平均 </a:t>
                      </a:r>
                      <a:r>
                        <a:rPr lang="en-US" sz="1600" kern="0" dirty="0">
                          <a:effectLst/>
                        </a:rPr>
                        <a:t>≥ 80</a:t>
                      </a:r>
                      <a:r>
                        <a:rPr lang="zh-TW" sz="1600" kern="0" dirty="0">
                          <a:effectLst/>
                        </a:rPr>
                        <a:t>。</a:t>
                      </a:r>
                      <a:endParaRPr lang="zh-TW" sz="1600" kern="100" dirty="0">
                        <a:effectLst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zh-TW" altLang="en-US" sz="1600" kern="0" dirty="0">
                          <a:effectLst/>
                        </a:rPr>
                        <a:t>  ●</a:t>
                      </a:r>
                      <a:r>
                        <a:rPr lang="zh-TW" sz="1600" kern="0" dirty="0">
                          <a:effectLst/>
                        </a:rPr>
                        <a:t>第三年開始前需通過資格考。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zh-TW" sz="1600" kern="0" dirty="0">
                          <a:solidFill>
                            <a:srgbClr val="000000"/>
                          </a:solidFill>
                          <a:effectLst/>
                        </a:rPr>
                        <a:t>核發</a:t>
                      </a:r>
                      <a:br>
                        <a:rPr lang="en-US" sz="1600" kern="0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zh-TW" sz="1600" kern="0" dirty="0">
                          <a:solidFill>
                            <a:srgbClr val="000000"/>
                          </a:solidFill>
                          <a:effectLst/>
                        </a:rPr>
                        <a:t>方式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zh-TW" sz="1600" kern="0" dirty="0">
                          <a:effectLst/>
                        </a:rPr>
                        <a:t>助學金</a:t>
                      </a:r>
                      <a:r>
                        <a:rPr lang="en-US" sz="1600" kern="0" dirty="0">
                          <a:effectLst/>
                        </a:rPr>
                        <a:t>57.6</a:t>
                      </a:r>
                      <a:r>
                        <a:rPr lang="zh-TW" sz="1600" kern="0" dirty="0">
                          <a:effectLst/>
                        </a:rPr>
                        <a:t>萬元：每個月</a:t>
                      </a:r>
                      <a:r>
                        <a:rPr lang="en-US" sz="1600" kern="0" dirty="0">
                          <a:effectLst/>
                        </a:rPr>
                        <a:t>12,000</a:t>
                      </a:r>
                      <a:r>
                        <a:rPr lang="zh-TW" sz="1600" kern="0" dirty="0">
                          <a:effectLst/>
                        </a:rPr>
                        <a:t>元，計</a:t>
                      </a:r>
                      <a:r>
                        <a:rPr lang="en-US" sz="1600" kern="0" dirty="0">
                          <a:effectLst/>
                        </a:rPr>
                        <a:t>4</a:t>
                      </a:r>
                      <a:r>
                        <a:rPr lang="zh-TW" sz="1600" kern="0" dirty="0">
                          <a:effectLst/>
                        </a:rPr>
                        <a:t>年。</a:t>
                      </a:r>
                      <a:endParaRPr lang="zh-TW" sz="1600" kern="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zh-TW" sz="1600" kern="0" dirty="0">
                          <a:effectLst/>
                        </a:rPr>
                        <a:t>學雜費全免：一至四年級免學雜費，約</a:t>
                      </a:r>
                      <a:r>
                        <a:rPr lang="en-US" sz="1600" kern="0" dirty="0">
                          <a:effectLst/>
                        </a:rPr>
                        <a:t>19</a:t>
                      </a:r>
                      <a:r>
                        <a:rPr lang="zh-TW" sz="1600" kern="0" dirty="0">
                          <a:effectLst/>
                        </a:rPr>
                        <a:t>萬元。</a:t>
                      </a:r>
                      <a:endParaRPr lang="zh-TW" sz="1600" kern="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zh-TW" sz="1600" kern="0" dirty="0">
                          <a:effectLst/>
                        </a:rPr>
                        <a:t>若有校外計畫經費補助</a:t>
                      </a:r>
                      <a:r>
                        <a:rPr lang="en-US" sz="1600" kern="0" dirty="0">
                          <a:effectLst/>
                        </a:rPr>
                        <a:t>(</a:t>
                      </a:r>
                      <a:r>
                        <a:rPr lang="zh-TW" sz="1600" kern="0" dirty="0">
                          <a:effectLst/>
                        </a:rPr>
                        <a:t>如</a:t>
                      </a:r>
                      <a:r>
                        <a:rPr lang="zh-TW" altLang="en-US" sz="1600" kern="0" dirty="0">
                          <a:effectLst/>
                        </a:rPr>
                        <a:t>國科會</a:t>
                      </a:r>
                      <a:r>
                        <a:rPr lang="zh-TW" sz="1600" kern="0" dirty="0">
                          <a:effectLst/>
                        </a:rPr>
                        <a:t>補助大學校院培育優秀博士生獎學金試辦方案</a:t>
                      </a:r>
                      <a:r>
                        <a:rPr lang="zh-TW" altLang="en-US" sz="1600" kern="0" dirty="0">
                          <a:effectLst/>
                        </a:rPr>
                        <a:t>，或「龍躍博海」博士生培育計畫獎學金 ，不得重複領取生活費</a:t>
                      </a:r>
                      <a:r>
                        <a:rPr lang="en-US" sz="1600" kern="0" dirty="0">
                          <a:effectLst/>
                        </a:rPr>
                        <a:t>)</a:t>
                      </a:r>
                      <a:r>
                        <a:rPr lang="zh-TW" sz="1600" kern="0" dirty="0">
                          <a:effectLst/>
                        </a:rPr>
                        <a:t>，除學雜費全免外，再依補助機構核定名額核發獎助學金，且不得再重覆領取本校助學金。</a:t>
                      </a:r>
                      <a:endParaRPr lang="zh-TW" sz="1600" kern="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zh-TW" sz="1600" kern="0" dirty="0">
                          <a:effectLst/>
                        </a:rPr>
                        <a:t>第一次資格考未通過之學生，在三個月內第二次資格考試通過後，可追溯補發原有獎助</a:t>
                      </a:r>
                      <a:r>
                        <a:rPr lang="en-US" sz="1600" kern="0" dirty="0">
                          <a:effectLst/>
                        </a:rPr>
                        <a:t>(</a:t>
                      </a:r>
                      <a:r>
                        <a:rPr lang="zh-TW" sz="1600" kern="0" dirty="0">
                          <a:effectLst/>
                        </a:rPr>
                        <a:t>學雜費減免及每月助學金</a:t>
                      </a:r>
                      <a:r>
                        <a:rPr lang="en-US" sz="1600" kern="0" dirty="0">
                          <a:effectLst/>
                        </a:rPr>
                        <a:t>)</a:t>
                      </a:r>
                      <a:r>
                        <a:rPr lang="zh-TW" sz="1600" kern="0" dirty="0">
                          <a:effectLst/>
                        </a:rPr>
                        <a:t>。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2987824" y="6245225"/>
            <a:ext cx="8590855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0" kern="0" dirty="0">
                <a:solidFill>
                  <a:schemeClr val="tx1"/>
                </a:solidFill>
              </a:rPr>
              <a:t>備註:依「長庚大學碩、博士班獎助學金實施辦法」規定為準。</a:t>
            </a:r>
            <a:endParaRPr lang="zh-TW" altLang="en-US" b="0" dirty="0"/>
          </a:p>
        </p:txBody>
      </p:sp>
    </p:spTree>
    <p:extLst>
      <p:ext uri="{BB962C8B-B14F-4D97-AF65-F5344CB8AC3E}">
        <p14:creationId xmlns:p14="http://schemas.microsoft.com/office/powerpoint/2010/main" val="1644939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6" y="692696"/>
            <a:ext cx="8842374" cy="72176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111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學年度研究所獎助學金－外國學生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513072" y="1884800"/>
          <a:ext cx="8117856" cy="465244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92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83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410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學制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0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英文門檻</a:t>
                      </a:r>
                      <a:endParaRPr lang="zh-TW" sz="1800" kern="10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0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獎勵項目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737">
                <a:tc vMerge="1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英文</a:t>
                      </a:r>
                      <a:endParaRPr lang="en-US" altLang="zh-TW" sz="1800" kern="1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門檻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GRE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計量</a:t>
                      </a:r>
                      <a:endParaRPr lang="zh-TW" sz="1800" kern="1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學雜費全免</a:t>
                      </a:r>
                      <a:endParaRPr lang="en-US" altLang="zh-TW" sz="1800" kern="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The scholarships</a:t>
                      </a:r>
                      <a:endParaRPr lang="zh-TW" sz="1800" kern="1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獎學金</a:t>
                      </a:r>
                      <a:endParaRPr lang="en-US" altLang="zh-TW" sz="1800" kern="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The grants</a:t>
                      </a:r>
                      <a:endParaRPr lang="zh-TW" sz="1800" kern="1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1811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baseline="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碩</a:t>
                      </a:r>
                      <a:endParaRPr lang="en-US" altLang="zh-TW" sz="1800" kern="100" baseline="0" dirty="0">
                        <a:solidFill>
                          <a:srgbClr val="C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baseline="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士</a:t>
                      </a:r>
                      <a:endParaRPr lang="en-US" altLang="zh-TW" sz="1800" kern="100" baseline="0" dirty="0">
                        <a:solidFill>
                          <a:srgbClr val="C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baseline="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en-US" altLang="zh-TW" sz="1800" kern="100" baseline="0" dirty="0">
                        <a:solidFill>
                          <a:srgbClr val="C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00" baseline="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zh-TW" altLang="en-US" sz="1800" kern="100" baseline="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lang="zh-TW" sz="1800" kern="100" baseline="0" dirty="0">
                        <a:solidFill>
                          <a:srgbClr val="C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+</a:t>
                      </a:r>
                      <a:endParaRPr lang="zh-TW" sz="1800" kern="100" baseline="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(+)</a:t>
                      </a:r>
                      <a:endParaRPr lang="zh-TW" sz="1800" kern="100" baseline="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1-2</a:t>
                      </a:r>
                      <a:r>
                        <a:rPr lang="zh-TW" altLang="en-US" sz="16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年級免學雜費</a:t>
                      </a:r>
                      <a:endParaRPr lang="en-US" altLang="zh-TW" sz="1600" kern="0" baseline="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6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補助約</a:t>
                      </a:r>
                      <a:r>
                        <a:rPr lang="en-US" altLang="zh-TW" sz="16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18</a:t>
                      </a:r>
                      <a:r>
                        <a:rPr lang="zh-TW" altLang="en-US" sz="16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萬元</a:t>
                      </a:r>
                      <a:r>
                        <a:rPr lang="en-US" altLang="zh-TW" sz="16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600" kern="0" baseline="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19.2</a:t>
                      </a:r>
                      <a:r>
                        <a:rPr lang="zh-TW" altLang="en-US" sz="18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萬元</a:t>
                      </a:r>
                      <a:endParaRPr lang="en-US" altLang="zh-TW" sz="1800" kern="0" baseline="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補助</a:t>
                      </a:r>
                      <a:r>
                        <a:rPr lang="en-US" altLang="zh-TW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年，</a:t>
                      </a:r>
                      <a:r>
                        <a:rPr lang="en-US" altLang="zh-TW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altLang="en-US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年，</a:t>
                      </a:r>
                      <a:r>
                        <a:rPr lang="en-US" altLang="zh-TW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8,000</a:t>
                      </a:r>
                      <a:r>
                        <a:rPr lang="zh-TW" altLang="en-US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元</a:t>
                      </a:r>
                      <a:r>
                        <a:rPr lang="en-US" altLang="zh-TW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GRE </a:t>
                      </a:r>
                      <a:r>
                        <a:rPr lang="zh-TW" altLang="en-US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成績達 </a:t>
                      </a:r>
                      <a:r>
                        <a:rPr lang="en-US" altLang="zh-TW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160 </a:t>
                      </a:r>
                      <a:r>
                        <a:rPr lang="zh-TW" altLang="en-US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分，每 個月加 發</a:t>
                      </a:r>
                      <a:r>
                        <a:rPr lang="en-US" altLang="zh-TW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2,000 </a:t>
                      </a:r>
                      <a:r>
                        <a:rPr lang="zh-TW" altLang="en-US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元，每增加 </a:t>
                      </a:r>
                      <a:r>
                        <a:rPr lang="en-US" altLang="zh-TW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分加發 </a:t>
                      </a:r>
                      <a:r>
                        <a:rPr lang="en-US" altLang="zh-TW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1,000 </a:t>
                      </a:r>
                      <a:r>
                        <a:rPr lang="zh-TW" altLang="en-US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元，最高</a:t>
                      </a:r>
                      <a:r>
                        <a:rPr lang="en-US" altLang="zh-TW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170 </a:t>
                      </a:r>
                      <a:r>
                        <a:rPr lang="zh-TW" altLang="en-US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分加發 </a:t>
                      </a:r>
                      <a:r>
                        <a:rPr lang="en-US" altLang="zh-TW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12,000 </a:t>
                      </a:r>
                      <a:r>
                        <a:rPr lang="zh-TW" altLang="en-US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元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811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800" kern="100" baseline="0" dirty="0"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+</a:t>
                      </a:r>
                      <a:endParaRPr lang="zh-TW" sz="1800" kern="100" baseline="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-</a:t>
                      </a:r>
                      <a:endParaRPr lang="zh-TW" sz="1800" kern="100" baseline="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-</a:t>
                      </a:r>
                      <a:endParaRPr lang="zh-TW" sz="1200" kern="100" baseline="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14.4</a:t>
                      </a:r>
                      <a:r>
                        <a:rPr lang="zh-TW" altLang="en-US" sz="18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萬元</a:t>
                      </a:r>
                      <a:endParaRPr lang="en-US" altLang="zh-TW" sz="1800" kern="0" baseline="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補助</a:t>
                      </a:r>
                      <a:r>
                        <a:rPr lang="en-US" altLang="zh-TW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年，</a:t>
                      </a:r>
                      <a:r>
                        <a:rPr lang="en-US" altLang="zh-TW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altLang="en-US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年，</a:t>
                      </a:r>
                      <a:r>
                        <a:rPr lang="en-US" altLang="zh-TW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6,000</a:t>
                      </a:r>
                      <a:r>
                        <a:rPr lang="zh-TW" altLang="en-US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元</a:t>
                      </a:r>
                      <a:r>
                        <a:rPr lang="en-US" altLang="zh-TW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3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300" kern="0" baseline="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1811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baseline="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博</a:t>
                      </a:r>
                      <a:endParaRPr lang="en-US" altLang="zh-TW" sz="1800" kern="100" baseline="0" dirty="0">
                        <a:solidFill>
                          <a:srgbClr val="C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baseline="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士</a:t>
                      </a:r>
                      <a:endParaRPr lang="en-US" altLang="zh-TW" sz="1800" kern="100" baseline="0" dirty="0">
                        <a:solidFill>
                          <a:srgbClr val="C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baseline="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en-US" altLang="zh-TW" sz="1800" kern="100" baseline="0" dirty="0">
                        <a:solidFill>
                          <a:srgbClr val="C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00" baseline="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zh-TW" altLang="en-US" sz="1800" kern="100" baseline="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lang="zh-TW" sz="1800" kern="100" baseline="0" dirty="0">
                        <a:solidFill>
                          <a:srgbClr val="C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0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</a:t>
                      </a:r>
                      <a:endParaRPr lang="zh-TW" sz="1800" kern="100" baseline="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(+)</a:t>
                      </a:r>
                      <a:endParaRPr lang="zh-TW" sz="1800" kern="100" baseline="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-</a:t>
                      </a:r>
                      <a:endParaRPr lang="zh-TW" altLang="en-US" sz="1200" kern="0" baseline="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由指導教授提供每個月</a:t>
                      </a:r>
                      <a:r>
                        <a:rPr lang="en-US" altLang="zh-TW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15,000</a:t>
                      </a:r>
                      <a:r>
                        <a:rPr lang="zh-TW" altLang="en-US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元（含）以上的兼任研究助理費，學校並配合提供每月</a:t>
                      </a:r>
                      <a:r>
                        <a:rPr lang="en-US" altLang="zh-TW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15,000</a:t>
                      </a:r>
                      <a:r>
                        <a:rPr lang="zh-TW" altLang="en-US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元。</a:t>
                      </a:r>
                      <a:endParaRPr lang="en-US" altLang="zh-TW" sz="1200" kern="0" baseline="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補助</a:t>
                      </a:r>
                      <a:r>
                        <a:rPr lang="en-US" altLang="zh-TW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4</a:t>
                      </a:r>
                      <a:r>
                        <a:rPr lang="zh-TW" altLang="en-US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年，</a:t>
                      </a:r>
                      <a:r>
                        <a:rPr lang="en-US" altLang="zh-TW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12</a:t>
                      </a:r>
                      <a:r>
                        <a:rPr lang="zh-TW" altLang="en-US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月</a:t>
                      </a:r>
                      <a:r>
                        <a:rPr lang="en-US" altLang="zh-TW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/</a:t>
                      </a:r>
                      <a:r>
                        <a:rPr lang="zh-TW" altLang="en-US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年</a:t>
                      </a:r>
                      <a:r>
                        <a:rPr lang="en-US" altLang="zh-TW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GRE</a:t>
                      </a:r>
                      <a:r>
                        <a:rPr lang="zh-TW" altLang="en-US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計量成績達</a:t>
                      </a:r>
                      <a:r>
                        <a:rPr lang="en-US" altLang="zh-TW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160</a:t>
                      </a:r>
                      <a:r>
                        <a:rPr lang="zh-TW" altLang="en-US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分，每月加發</a:t>
                      </a:r>
                      <a:r>
                        <a:rPr lang="en-US" altLang="zh-TW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2,000</a:t>
                      </a:r>
                      <a:r>
                        <a:rPr lang="zh-TW" altLang="en-US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元，每增加</a:t>
                      </a:r>
                      <a:r>
                        <a:rPr lang="en-US" altLang="zh-TW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1</a:t>
                      </a:r>
                      <a:r>
                        <a:rPr lang="zh-TW" altLang="en-US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分加發</a:t>
                      </a:r>
                      <a:r>
                        <a:rPr lang="en-US" altLang="zh-TW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1,000</a:t>
                      </a:r>
                      <a:r>
                        <a:rPr lang="zh-TW" altLang="en-US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元，最高</a:t>
                      </a:r>
                      <a:r>
                        <a:rPr lang="en-US" altLang="zh-TW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170</a:t>
                      </a:r>
                      <a:r>
                        <a:rPr lang="zh-TW" altLang="en-US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分加發</a:t>
                      </a:r>
                      <a:r>
                        <a:rPr lang="en-US" altLang="zh-TW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12,000</a:t>
                      </a:r>
                      <a:r>
                        <a:rPr lang="zh-TW" altLang="en-US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元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811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800" kern="100" baseline="0" dirty="0"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+</a:t>
                      </a:r>
                      <a:endParaRPr lang="zh-TW" sz="1800" kern="100" baseline="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-</a:t>
                      </a:r>
                      <a:endParaRPr lang="zh-TW" sz="1800" kern="100" baseline="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-</a:t>
                      </a:r>
                      <a:endParaRPr lang="zh-TW" sz="1200" kern="100" baseline="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由指導教授提供每個月</a:t>
                      </a:r>
                      <a:r>
                        <a:rPr lang="en-US" altLang="zh-TW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15,000</a:t>
                      </a:r>
                      <a:r>
                        <a:rPr lang="zh-TW" altLang="en-US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元（含）以上的兼任研究助理費，學校並配合提供每月</a:t>
                      </a:r>
                      <a:r>
                        <a:rPr lang="en-US" altLang="zh-TW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15,000</a:t>
                      </a:r>
                      <a:r>
                        <a:rPr lang="zh-TW" altLang="en-US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元。</a:t>
                      </a:r>
                      <a:endParaRPr lang="en-US" altLang="zh-TW" sz="1200" kern="0" baseline="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補助</a:t>
                      </a:r>
                      <a:r>
                        <a:rPr lang="en-US" altLang="zh-TW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4</a:t>
                      </a:r>
                      <a:r>
                        <a:rPr lang="zh-TW" altLang="en-US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年，</a:t>
                      </a:r>
                      <a:r>
                        <a:rPr lang="en-US" altLang="zh-TW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12</a:t>
                      </a:r>
                      <a:r>
                        <a:rPr lang="zh-TW" altLang="en-US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月</a:t>
                      </a:r>
                      <a:r>
                        <a:rPr lang="en-US" altLang="zh-TW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/</a:t>
                      </a:r>
                      <a:r>
                        <a:rPr lang="zh-TW" altLang="en-US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年</a:t>
                      </a:r>
                      <a:r>
                        <a:rPr lang="en-US" altLang="zh-TW" sz="1200" kern="0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843808" y="6598313"/>
            <a:ext cx="8590855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b="0" kern="0" dirty="0">
                <a:solidFill>
                  <a:schemeClr val="tx1"/>
                </a:solidFill>
              </a:rPr>
              <a:t>備註:依「長庚大學碩、博士班外國學生獎助學金實施辦法」規定為準。</a:t>
            </a:r>
            <a:endParaRPr lang="zh-TW" alt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508355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629420" y="1700808"/>
            <a:ext cx="7891462" cy="4464050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組長：黃麗秋</a:t>
            </a:r>
          </a:p>
          <a:p>
            <a:pPr>
              <a:buNone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組員：黃世璇、王鉉蓉、周浩筠</a:t>
            </a:r>
          </a:p>
          <a:p>
            <a:pPr eaLnBrk="1" hangingPunct="1">
              <a:buFontTx/>
              <a:buNone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業務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：</a:t>
            </a:r>
          </a:p>
          <a:p>
            <a:pPr>
              <a:buNone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1.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辦理學碩博各項招生作業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2.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辦理大考中心學測桃園考區業務。</a:t>
            </a:r>
          </a:p>
          <a:p>
            <a:pPr>
              <a:buNone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3.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招生宣傳作業。 </a:t>
            </a:r>
          </a:p>
          <a:p>
            <a:pPr>
              <a:buNone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4.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增設、調整院系所學位學程及招生名額總量提報作業。 </a:t>
            </a:r>
          </a:p>
          <a:p>
            <a:pPr>
              <a:buNone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5.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執行大學招生專業化發展計畫。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6.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教務處網頁製作及維護。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29420" y="404664"/>
            <a:ext cx="7989887" cy="93595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zh-TW" altLang="en-US" sz="4800" b="1" kern="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cs typeface="+mj-cs"/>
              </a:rPr>
              <a:t>招生組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3565262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Organization Chart 2"/>
          <p:cNvGrpSpPr>
            <a:grpSpLocks noChangeAspect="1"/>
          </p:cNvGrpSpPr>
          <p:nvPr/>
        </p:nvGrpSpPr>
        <p:grpSpPr bwMode="auto">
          <a:xfrm>
            <a:off x="684213" y="1052513"/>
            <a:ext cx="8208962" cy="5172075"/>
            <a:chOff x="885" y="899"/>
            <a:chExt cx="7918" cy="1152"/>
          </a:xfrm>
        </p:grpSpPr>
        <p:cxnSp>
          <p:nvCxnSpPr>
            <p:cNvPr id="8198" name="_s186406"/>
            <p:cNvCxnSpPr>
              <a:cxnSpLocks noChangeShapeType="1"/>
              <a:stCxn id="8216" idx="0"/>
              <a:endCxn id="8207" idx="2"/>
            </p:cNvCxnSpPr>
            <p:nvPr/>
          </p:nvCxnSpPr>
          <p:spPr bwMode="auto">
            <a:xfrm rot="16200000" flipV="1">
              <a:off x="5312" y="719"/>
              <a:ext cx="576" cy="151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99" name="_s186390"/>
            <p:cNvCxnSpPr>
              <a:cxnSpLocks noChangeShapeType="1"/>
              <a:stCxn id="8215" idx="0"/>
              <a:endCxn id="8207" idx="2"/>
            </p:cNvCxnSpPr>
            <p:nvPr/>
          </p:nvCxnSpPr>
          <p:spPr bwMode="auto">
            <a:xfrm rot="16200000" flipV="1">
              <a:off x="5816" y="215"/>
              <a:ext cx="576" cy="252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0" name="_s186388"/>
            <p:cNvCxnSpPr>
              <a:cxnSpLocks noChangeShapeType="1"/>
              <a:stCxn id="8214" idx="0"/>
              <a:endCxn id="8207" idx="2"/>
            </p:cNvCxnSpPr>
            <p:nvPr/>
          </p:nvCxnSpPr>
          <p:spPr bwMode="auto">
            <a:xfrm rot="16200000" flipV="1">
              <a:off x="6320" y="-289"/>
              <a:ext cx="576" cy="352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1" name="_s186372"/>
            <p:cNvCxnSpPr>
              <a:cxnSpLocks noChangeShapeType="1"/>
              <a:stCxn id="8213" idx="3"/>
              <a:endCxn id="8207" idx="2"/>
            </p:cNvCxnSpPr>
            <p:nvPr/>
          </p:nvCxnSpPr>
          <p:spPr bwMode="auto">
            <a:xfrm flipV="1">
              <a:off x="4700" y="1187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2" name="_s186373"/>
            <p:cNvCxnSpPr>
              <a:cxnSpLocks noChangeShapeType="1"/>
              <a:stCxn id="8212" idx="0"/>
              <a:endCxn id="8207" idx="2"/>
            </p:cNvCxnSpPr>
            <p:nvPr/>
          </p:nvCxnSpPr>
          <p:spPr bwMode="auto">
            <a:xfrm rot="16200000" flipV="1">
              <a:off x="4808" y="1222"/>
              <a:ext cx="576" cy="50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3" name="_s186374"/>
            <p:cNvCxnSpPr>
              <a:cxnSpLocks noChangeShapeType="1"/>
              <a:stCxn id="8211" idx="0"/>
              <a:endCxn id="8207" idx="2"/>
            </p:cNvCxnSpPr>
            <p:nvPr/>
          </p:nvCxnSpPr>
          <p:spPr bwMode="auto">
            <a:xfrm rot="5400000" flipH="1" flipV="1">
              <a:off x="4304" y="1224"/>
              <a:ext cx="576" cy="50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4" name="_s186375"/>
            <p:cNvCxnSpPr>
              <a:cxnSpLocks noChangeShapeType="1"/>
              <a:stCxn id="8210" idx="0"/>
              <a:endCxn id="8207" idx="2"/>
            </p:cNvCxnSpPr>
            <p:nvPr/>
          </p:nvCxnSpPr>
          <p:spPr bwMode="auto">
            <a:xfrm rot="5400000" flipH="1" flipV="1">
              <a:off x="3800" y="720"/>
              <a:ext cx="576" cy="151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5" name="_s186376"/>
            <p:cNvCxnSpPr>
              <a:cxnSpLocks noChangeShapeType="1"/>
              <a:stCxn id="8209" idx="0"/>
              <a:endCxn id="8207" idx="2"/>
            </p:cNvCxnSpPr>
            <p:nvPr/>
          </p:nvCxnSpPr>
          <p:spPr bwMode="auto">
            <a:xfrm rot="5400000" flipH="1" flipV="1">
              <a:off x="3296" y="216"/>
              <a:ext cx="576" cy="251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6" name="_s186377"/>
            <p:cNvCxnSpPr>
              <a:cxnSpLocks noChangeShapeType="1"/>
              <a:stCxn id="8208" idx="0"/>
              <a:endCxn id="8207" idx="2"/>
            </p:cNvCxnSpPr>
            <p:nvPr/>
          </p:nvCxnSpPr>
          <p:spPr bwMode="auto">
            <a:xfrm rot="5400000" flipH="1" flipV="1">
              <a:off x="2792" y="-288"/>
              <a:ext cx="576" cy="352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7" name="_s186378"/>
            <p:cNvSpPr>
              <a:spLocks noChangeArrowheads="1"/>
            </p:cNvSpPr>
            <p:nvPr/>
          </p:nvSpPr>
          <p:spPr bwMode="auto">
            <a:xfrm>
              <a:off x="4357" y="899"/>
              <a:ext cx="973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kumimoji="1" lang="zh-TW" altLang="en-US" sz="1900" b="1" dirty="0">
                  <a:ea typeface="標楷體" panose="03000509000000000000" pitchFamily="65" charset="-120"/>
                </a:rPr>
                <a:t>教務長</a:t>
              </a:r>
            </a:p>
            <a:p>
              <a:pPr algn="ctr" eaLnBrk="1" hangingPunct="1"/>
              <a:r>
                <a:rPr lang="zh-TW" altLang="en-US" sz="1400" dirty="0">
                  <a:ea typeface="標楷體" panose="03000509000000000000" pitchFamily="65" charset="-120"/>
                </a:rPr>
                <a:t>張雅如</a:t>
              </a:r>
              <a:r>
                <a:rPr kumimoji="1" lang="zh-TW" altLang="en-US" sz="1400" b="1" dirty="0">
                  <a:ea typeface="標楷體" panose="03000509000000000000" pitchFamily="65" charset="-120"/>
                </a:rPr>
                <a:t>教授</a:t>
              </a:r>
            </a:p>
          </p:txBody>
        </p:sp>
        <p:sp>
          <p:nvSpPr>
            <p:cNvPr id="8208" name="_s186379"/>
            <p:cNvSpPr>
              <a:spLocks noChangeArrowheads="1"/>
            </p:cNvSpPr>
            <p:nvPr/>
          </p:nvSpPr>
          <p:spPr bwMode="auto">
            <a:xfrm>
              <a:off x="885" y="176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kumimoji="1" lang="zh-TW" altLang="en-US" sz="1900" b="1">
                  <a:ea typeface="標楷體" panose="03000509000000000000" pitchFamily="65" charset="-120"/>
                </a:rPr>
                <a:t>課務組</a:t>
              </a:r>
            </a:p>
            <a:p>
              <a:pPr algn="ctr" eaLnBrk="1" hangingPunct="1"/>
              <a:r>
                <a:rPr kumimoji="1" lang="zh-TW" altLang="en-US" sz="1400" b="1">
                  <a:ea typeface="標楷體" panose="03000509000000000000" pitchFamily="65" charset="-120"/>
                </a:rPr>
                <a:t>馬蘊華老師</a:t>
              </a:r>
            </a:p>
          </p:txBody>
        </p:sp>
        <p:sp>
          <p:nvSpPr>
            <p:cNvPr id="8209" name="_s186380"/>
            <p:cNvSpPr>
              <a:spLocks noChangeArrowheads="1"/>
            </p:cNvSpPr>
            <p:nvPr/>
          </p:nvSpPr>
          <p:spPr bwMode="auto">
            <a:xfrm>
              <a:off x="1893" y="176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kumimoji="1" lang="zh-TW" altLang="en-US" sz="1900" b="1" dirty="0">
                  <a:ea typeface="標楷體" panose="03000509000000000000" pitchFamily="65" charset="-120"/>
                </a:rPr>
                <a:t>註冊組</a:t>
              </a:r>
            </a:p>
            <a:p>
              <a:pPr algn="ctr" eaLnBrk="1" hangingPunct="1"/>
              <a:r>
                <a:rPr lang="zh-TW" altLang="en-US" sz="1400" dirty="0">
                  <a:ea typeface="標楷體" panose="03000509000000000000" pitchFamily="65" charset="-120"/>
                </a:rPr>
                <a:t>連心瑜</a:t>
              </a:r>
              <a:r>
                <a:rPr kumimoji="1" lang="zh-TW" altLang="en-US" sz="1400" b="1" dirty="0">
                  <a:ea typeface="標楷體" panose="03000509000000000000" pitchFamily="65" charset="-120"/>
                </a:rPr>
                <a:t>老師</a:t>
              </a:r>
            </a:p>
          </p:txBody>
        </p:sp>
        <p:sp>
          <p:nvSpPr>
            <p:cNvPr id="8210" name="_s186381"/>
            <p:cNvSpPr>
              <a:spLocks noChangeArrowheads="1"/>
            </p:cNvSpPr>
            <p:nvPr/>
          </p:nvSpPr>
          <p:spPr bwMode="auto">
            <a:xfrm>
              <a:off x="2901" y="176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kumimoji="1" lang="zh-TW" altLang="en-US" sz="1900" b="1">
                  <a:ea typeface="標楷體" panose="03000509000000000000" pitchFamily="65" charset="-120"/>
                </a:rPr>
                <a:t>研教組</a:t>
              </a:r>
            </a:p>
            <a:p>
              <a:pPr algn="ctr" eaLnBrk="1" hangingPunct="1"/>
              <a:r>
                <a:rPr kumimoji="1" lang="zh-TW" altLang="en-US" sz="1400" b="1">
                  <a:ea typeface="標楷體" panose="03000509000000000000" pitchFamily="65" charset="-120"/>
                </a:rPr>
                <a:t>吳治慶老師</a:t>
              </a:r>
            </a:p>
          </p:txBody>
        </p:sp>
        <p:sp>
          <p:nvSpPr>
            <p:cNvPr id="8211" name="_s186382"/>
            <p:cNvSpPr>
              <a:spLocks noChangeArrowheads="1"/>
            </p:cNvSpPr>
            <p:nvPr/>
          </p:nvSpPr>
          <p:spPr bwMode="auto">
            <a:xfrm>
              <a:off x="3909" y="176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kumimoji="1" lang="zh-TW" altLang="en-US" sz="1900" b="1">
                  <a:ea typeface="標楷體" panose="03000509000000000000" pitchFamily="65" charset="-120"/>
                </a:rPr>
                <a:t>招生組</a:t>
              </a:r>
            </a:p>
            <a:p>
              <a:pPr algn="ctr" eaLnBrk="1" hangingPunct="1"/>
              <a:r>
                <a:rPr kumimoji="1" lang="zh-TW" altLang="en-US" sz="1400" b="1">
                  <a:ea typeface="標楷體" panose="03000509000000000000" pitchFamily="65" charset="-120"/>
                </a:rPr>
                <a:t>黃麗秋組長</a:t>
              </a:r>
            </a:p>
          </p:txBody>
        </p:sp>
        <p:sp>
          <p:nvSpPr>
            <p:cNvPr id="8212" name="_s186383"/>
            <p:cNvSpPr>
              <a:spLocks noChangeArrowheads="1"/>
            </p:cNvSpPr>
            <p:nvPr/>
          </p:nvSpPr>
          <p:spPr bwMode="auto">
            <a:xfrm>
              <a:off x="4917" y="176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kumimoji="1" lang="zh-TW" altLang="en-US" sz="1400" b="1" dirty="0">
                  <a:ea typeface="標楷體" panose="03000509000000000000" pitchFamily="65" charset="-120"/>
                </a:rPr>
                <a:t>推廣教育組</a:t>
              </a:r>
            </a:p>
            <a:p>
              <a:pPr algn="ctr" eaLnBrk="1" hangingPunct="1"/>
              <a:r>
                <a:rPr lang="zh-TW" altLang="en-US" sz="1400" dirty="0">
                  <a:ea typeface="標楷體" panose="03000509000000000000" pitchFamily="65" charset="-120"/>
                </a:rPr>
                <a:t>李瑞琦</a:t>
              </a:r>
              <a:r>
                <a:rPr kumimoji="1" lang="zh-TW" altLang="en-US" sz="1400" b="1" dirty="0">
                  <a:ea typeface="標楷體" panose="03000509000000000000" pitchFamily="65" charset="-120"/>
                </a:rPr>
                <a:t>老師</a:t>
              </a:r>
            </a:p>
          </p:txBody>
        </p:sp>
        <p:sp>
          <p:nvSpPr>
            <p:cNvPr id="8213" name="_s186384"/>
            <p:cNvSpPr>
              <a:spLocks noChangeArrowheads="1"/>
            </p:cNvSpPr>
            <p:nvPr/>
          </p:nvSpPr>
          <p:spPr bwMode="auto">
            <a:xfrm>
              <a:off x="3663" y="1331"/>
              <a:ext cx="1037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kumimoji="1" lang="zh-TW" altLang="en-US" sz="1600" b="1">
                  <a:ea typeface="標楷體" panose="03000509000000000000" pitchFamily="65" charset="-120"/>
                </a:rPr>
                <a:t>執行秘書</a:t>
              </a:r>
              <a:endParaRPr kumimoji="1" lang="en-US" altLang="zh-TW" sz="1600" b="1">
                <a:ea typeface="標楷體" panose="03000509000000000000" pitchFamily="65" charset="-120"/>
              </a:endParaRPr>
            </a:p>
            <a:p>
              <a:pPr algn="ctr" eaLnBrk="1" hangingPunct="1"/>
              <a:r>
                <a:rPr kumimoji="1" lang="zh-TW" altLang="en-US" sz="1600" b="1">
                  <a:ea typeface="標楷體" panose="03000509000000000000" pitchFamily="65" charset="-120"/>
                </a:rPr>
                <a:t>潘國貴教授</a:t>
              </a:r>
            </a:p>
          </p:txBody>
        </p:sp>
        <p:sp>
          <p:nvSpPr>
            <p:cNvPr id="8214" name="_s186387"/>
            <p:cNvSpPr>
              <a:spLocks noChangeArrowheads="1"/>
            </p:cNvSpPr>
            <p:nvPr/>
          </p:nvSpPr>
          <p:spPr bwMode="auto">
            <a:xfrm>
              <a:off x="7940" y="1763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400" b="1">
                  <a:solidFill>
                    <a:srgbClr val="FFFFCC"/>
                  </a:solidFill>
                  <a:ea typeface="標楷體" panose="03000509000000000000" pitchFamily="65" charset="-120"/>
                </a:rPr>
                <a:t>教學資源</a:t>
              </a:r>
            </a:p>
            <a:p>
              <a:pPr algn="ctr" eaLnBrk="1" hangingPunct="1"/>
              <a:r>
                <a:rPr lang="zh-TW" altLang="en-US" sz="1400" b="1">
                  <a:solidFill>
                    <a:srgbClr val="FFFFCC"/>
                  </a:solidFill>
                  <a:ea typeface="標楷體" panose="03000509000000000000" pitchFamily="65" charset="-120"/>
                </a:rPr>
                <a:t>中心</a:t>
              </a:r>
            </a:p>
            <a:p>
              <a:pPr algn="ctr" eaLnBrk="1" hangingPunct="1"/>
              <a:r>
                <a:rPr lang="zh-TW" altLang="en-US" sz="1400" b="1">
                  <a:solidFill>
                    <a:srgbClr val="FFFFCC"/>
                  </a:solidFill>
                  <a:ea typeface="標楷體" panose="03000509000000000000" pitchFamily="65" charset="-120"/>
                </a:rPr>
                <a:t>陳光武主任</a:t>
              </a:r>
            </a:p>
            <a:p>
              <a:pPr algn="ctr" eaLnBrk="1" hangingPunct="1"/>
              <a:endParaRPr lang="en-US" altLang="zh-TW" sz="1400">
                <a:solidFill>
                  <a:srgbClr val="FFFFCC"/>
                </a:solidFill>
                <a:ea typeface="標楷體" panose="03000509000000000000" pitchFamily="65" charset="-120"/>
              </a:endParaRPr>
            </a:p>
          </p:txBody>
        </p:sp>
        <p:sp>
          <p:nvSpPr>
            <p:cNvPr id="8215" name="_s186389"/>
            <p:cNvSpPr>
              <a:spLocks noChangeArrowheads="1"/>
            </p:cNvSpPr>
            <p:nvPr/>
          </p:nvSpPr>
          <p:spPr bwMode="auto">
            <a:xfrm>
              <a:off x="6932" y="176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400" b="1" dirty="0">
                  <a:solidFill>
                    <a:srgbClr val="FFFFCC"/>
                  </a:solidFill>
                  <a:ea typeface="標楷體" panose="03000509000000000000" pitchFamily="65" charset="-120"/>
                </a:rPr>
                <a:t>語文中心</a:t>
              </a:r>
              <a:endParaRPr lang="en-US" altLang="zh-TW" sz="1400" b="1" dirty="0">
                <a:solidFill>
                  <a:srgbClr val="FFFFCC"/>
                </a:solidFill>
                <a:ea typeface="標楷體" panose="03000509000000000000" pitchFamily="65" charset="-120"/>
              </a:endParaRPr>
            </a:p>
            <a:p>
              <a:pPr algn="ctr" eaLnBrk="1" hangingPunct="1"/>
              <a:r>
                <a:rPr lang="zh-TW" altLang="en-US" sz="1400">
                  <a:solidFill>
                    <a:srgbClr val="FFFFCC"/>
                  </a:solidFill>
                  <a:ea typeface="標楷體" panose="03000509000000000000" pitchFamily="65" charset="-120"/>
                </a:rPr>
                <a:t>李健峰主任</a:t>
              </a:r>
              <a:endParaRPr lang="zh-TW" altLang="en-US" sz="1400" b="1" dirty="0">
                <a:solidFill>
                  <a:srgbClr val="FFFFCC"/>
                </a:solidFill>
                <a:ea typeface="標楷體" panose="03000509000000000000" pitchFamily="65" charset="-120"/>
              </a:endParaRPr>
            </a:p>
          </p:txBody>
        </p:sp>
        <p:sp>
          <p:nvSpPr>
            <p:cNvPr id="8216" name="_s186405"/>
            <p:cNvSpPr>
              <a:spLocks noChangeArrowheads="1"/>
            </p:cNvSpPr>
            <p:nvPr/>
          </p:nvSpPr>
          <p:spPr bwMode="auto">
            <a:xfrm>
              <a:off x="5925" y="1763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400" b="1">
                  <a:ea typeface="標楷體" panose="03000509000000000000" pitchFamily="65" charset="-120"/>
                </a:rPr>
                <a:t>教學品保組</a:t>
              </a:r>
            </a:p>
            <a:p>
              <a:pPr algn="ctr" eaLnBrk="1" hangingPunct="1"/>
              <a:r>
                <a:rPr kumimoji="1" lang="zh-TW" altLang="en-US" sz="1400" b="1">
                  <a:ea typeface="標楷體" panose="03000509000000000000" pitchFamily="65" charset="-120"/>
                </a:rPr>
                <a:t>張賢宗老師</a:t>
              </a:r>
            </a:p>
          </p:txBody>
        </p:sp>
      </p:grpSp>
      <p:sp>
        <p:nvSpPr>
          <p:cNvPr id="8195" name="Text Box 17"/>
          <p:cNvSpPr txBox="1">
            <a:spLocks noChangeArrowheads="1"/>
          </p:cNvSpPr>
          <p:nvPr/>
        </p:nvSpPr>
        <p:spPr bwMode="auto">
          <a:xfrm>
            <a:off x="2555875" y="260350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TW" altLang="zh-TW" sz="1800"/>
          </a:p>
        </p:txBody>
      </p:sp>
      <p:sp>
        <p:nvSpPr>
          <p:cNvPr id="8196" name="Text Box 18"/>
          <p:cNvSpPr txBox="1">
            <a:spLocks noChangeArrowheads="1"/>
          </p:cNvSpPr>
          <p:nvPr/>
        </p:nvSpPr>
        <p:spPr bwMode="auto">
          <a:xfrm>
            <a:off x="539552" y="215733"/>
            <a:ext cx="51117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TW" altLang="en-US" sz="4800" b="1" dirty="0">
                <a:ea typeface="標楷體" panose="03000509000000000000" pitchFamily="65" charset="-120"/>
              </a:rPr>
              <a:t>組織架構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16709062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733425" y="1689088"/>
            <a:ext cx="8086725" cy="4727550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組長：李瑞琦 組長</a:t>
            </a:r>
          </a:p>
          <a:p>
            <a:pPr eaLnBrk="1" hangingPunct="1">
              <a:buFontTx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組員：王彤宸</a:t>
            </a:r>
          </a:p>
          <a:p>
            <a:pPr marL="1704975" indent="-1704975" eaLnBrk="1" hangingPunct="1">
              <a:buFontTx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業務：</a:t>
            </a:r>
          </a:p>
          <a:p>
            <a:pPr marL="1893888" lvl="1" indent="-1704975">
              <a:buNone/>
              <a:defRPr/>
            </a:pPr>
            <a:r>
              <a:rPr lang="en-US" altLang="zh-TW" sz="1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1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辦理成人推廣教育之學分班及非學分班開班事宜，包括</a:t>
            </a:r>
          </a:p>
          <a:p>
            <a:pPr marL="1893888" lvl="1" indent="-1704975">
              <a:buNone/>
              <a:defRPr/>
            </a:pPr>
            <a:r>
              <a:rPr lang="en-US" altLang="zh-TW" sz="16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(1) </a:t>
            </a:r>
            <a:r>
              <a:rPr lang="zh-TW" altLang="en-US" sz="16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彙整各系所招生計畫書，召開推廣教育審查委員會。</a:t>
            </a:r>
            <a:endParaRPr lang="en-US" altLang="zh-TW" sz="16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93888" lvl="1" indent="-1704975">
              <a:buNone/>
              <a:defRPr/>
            </a:pPr>
            <a:r>
              <a:rPr lang="en-US" altLang="zh-TW" sz="16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(2) </a:t>
            </a:r>
            <a:r>
              <a:rPr lang="zh-TW" altLang="en-US" sz="16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辦理學員報名、選課、退選、成績作業。</a:t>
            </a:r>
          </a:p>
          <a:p>
            <a:pPr marL="1893888" lvl="1" indent="-1704975">
              <a:buNone/>
              <a:defRPr/>
            </a:pPr>
            <a:r>
              <a:rPr lang="en-US" altLang="zh-TW" sz="16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(3) </a:t>
            </a:r>
            <a:r>
              <a:rPr lang="zh-TW" altLang="en-US" sz="16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推廣教育招生宣導網頁之製作維護業務。</a:t>
            </a:r>
            <a:endParaRPr lang="en-US" altLang="zh-TW" sz="16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93888" lvl="1" indent="-1704975">
              <a:buNone/>
              <a:defRPr/>
            </a:pPr>
            <a:r>
              <a:rPr lang="en-US" altLang="zh-TW" sz="1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1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推動高中營隊精進計畫</a:t>
            </a:r>
          </a:p>
          <a:p>
            <a:pPr marL="1893888" lvl="1" indent="-1704975">
              <a:buNone/>
              <a:defRPr/>
            </a:pPr>
            <a:r>
              <a:rPr lang="zh-TW" altLang="en-US" sz="16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於寒暑假期間辦理高中知識營隊活動；本活動可跨院系舉辦。</a:t>
            </a:r>
          </a:p>
          <a:p>
            <a:pPr marL="1704975" indent="-1704975"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重要性：</a:t>
            </a:r>
          </a:p>
          <a:p>
            <a:pPr marL="685800">
              <a:buAutoNum type="arabicPeriod"/>
              <a:defRPr/>
            </a:pPr>
            <a:r>
              <a:rPr lang="zh-TW" altLang="en-US" sz="1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推廣教育為大學回饋社會的重要環節，鼓勵本校教師能踴躍開授推廣教育課程 </a:t>
            </a:r>
            <a:r>
              <a:rPr lang="en-US" altLang="zh-TW" sz="1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推廣教育鐘點費以夜間鐘點兩倍以上計算</a:t>
            </a:r>
            <a:r>
              <a:rPr lang="en-US" altLang="zh-TW" sz="1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8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>
              <a:buFont typeface="Wingdings" panose="05000000000000000000" pitchFamily="2" charset="2"/>
              <a:buAutoNum type="arabicPeriod"/>
              <a:defRPr/>
            </a:pPr>
            <a:r>
              <a:rPr lang="zh-TW" altLang="en-US" sz="1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高中知識營隊活動可突顯本校特色亮點，有助於本校招生宣傳。</a:t>
            </a:r>
          </a:p>
          <a:p>
            <a:pPr marL="685800">
              <a:buAutoNum type="arabicPeriod"/>
              <a:defRPr/>
            </a:pPr>
            <a:endParaRPr lang="en-US" altLang="zh-TW" sz="18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33425" y="333375"/>
            <a:ext cx="7989888" cy="1066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zh-TW" altLang="en-US" sz="4800" b="1" kern="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cs typeface="+mj-cs"/>
              </a:rPr>
              <a:t>推廣教育組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4024704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599244" y="1628800"/>
            <a:ext cx="8124069" cy="4752528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ea typeface="標楷體" pitchFamily="65" charset="-120"/>
              </a:rPr>
              <a:t>組長：張賢宗 教授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ea typeface="標楷體" pitchFamily="65" charset="-120"/>
              </a:rPr>
              <a:t>組員：施大偉老師、陳偉忠老師、黃鈺棋小姐、邱如馨小姐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ea typeface="標楷體" pitchFamily="65" charset="-120"/>
              </a:rPr>
              <a:t>業務：</a:t>
            </a:r>
            <a:endParaRPr lang="en-US" altLang="zh-TW" sz="2000" b="1" dirty="0">
              <a:solidFill>
                <a:srgbClr val="663300"/>
              </a:solidFill>
              <a:ea typeface="標楷體" pitchFamily="65" charset="-12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	1.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辦理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學生數位學習歷程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000" b="1" dirty="0" err="1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E-Portfolio;EP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平台推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廣活動</a:t>
            </a:r>
            <a:b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</a:b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	  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及諮詢。</a:t>
            </a:r>
            <a:endParaRPr lang="en-US" altLang="zh-TW" sz="20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itchFamily="2" charset="2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	2.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管理、維護及持續改善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EP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平台之可用性。</a:t>
            </a:r>
            <a:endParaRPr lang="en-US" altLang="zh-TW" sz="20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	3.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分析各系整體與學生個人核心能力達成狀況。</a:t>
            </a:r>
            <a:endParaRPr lang="en-US" altLang="zh-TW" sz="20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itchFamily="2" charset="2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	4.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辦理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數位教學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000" b="1" dirty="0" err="1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E-Learning;EL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平台教育訓練及諮詢。</a:t>
            </a:r>
            <a:endParaRPr lang="en-US" altLang="zh-TW" sz="20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itchFamily="2" charset="2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	5.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管理、維護及持續改善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EL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平台之可用性。</a:t>
            </a:r>
            <a:endParaRPr lang="en-US" altLang="zh-TW" sz="20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itchFamily="2" charset="2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6.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EP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使用率。</a:t>
            </a:r>
            <a:endParaRPr lang="en-US" altLang="zh-TW" sz="20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7.</a:t>
            </a:r>
            <a:r>
              <a:rPr lang="en-US" altLang="zh-TW" sz="20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UCAN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教育部大專院校就業職能診斷平台。</a:t>
            </a:r>
            <a:endParaRPr lang="en-US" altLang="zh-TW" sz="20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8.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協助招生專業化事務。</a:t>
            </a: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9.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協助分析校務研究相關資料。</a:t>
            </a:r>
            <a:endParaRPr lang="en-US" altLang="zh-TW" sz="20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10.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長庚跨域人才培育計畫。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33425" y="333375"/>
            <a:ext cx="7989888" cy="1066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zh-TW" altLang="en-US" sz="4800" b="1" kern="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cs typeface="+mj-cs"/>
              </a:rPr>
              <a:t>教學品保組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809090663"/>
      </p:ext>
    </p:extLst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4" y="332656"/>
            <a:ext cx="8404547" cy="1143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數位教學系統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E-Learning;EL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98475" y="1700808"/>
            <a:ext cx="8147050" cy="4555530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363538" indent="-363538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主要功能</a:t>
            </a:r>
          </a:p>
          <a:p>
            <a:pPr lvl="1">
              <a:defRPr/>
            </a:pPr>
            <a:r>
              <a:rPr lang="zh-TW" altLang="en-US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教材管理 </a:t>
            </a:r>
            <a:r>
              <a:rPr lang="en-US" altLang="zh-TW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 </a:t>
            </a:r>
            <a:r>
              <a:rPr lang="zh-TW" altLang="en-US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作業管理</a:t>
            </a:r>
            <a:r>
              <a:rPr lang="en-US" altLang="zh-TW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/ </a:t>
            </a:r>
            <a:r>
              <a:rPr lang="zh-TW" altLang="en-US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測驗管理 </a:t>
            </a:r>
            <a:r>
              <a:rPr lang="en-US" altLang="zh-TW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 </a:t>
            </a:r>
            <a:r>
              <a:rPr lang="zh-TW" altLang="en-US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問卷管理 </a:t>
            </a:r>
            <a:r>
              <a:rPr lang="en-US" altLang="zh-TW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 </a:t>
            </a:r>
            <a:r>
              <a:rPr lang="zh-TW" altLang="en-US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成績管理（含小考及學期成績）</a:t>
            </a:r>
            <a:r>
              <a:rPr lang="en-US" altLang="zh-TW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 </a:t>
            </a:r>
            <a:r>
              <a:rPr lang="zh-TW" altLang="en-US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師生助教討論室</a:t>
            </a:r>
          </a:p>
          <a:p>
            <a:pPr marL="363538" indent="-363538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客製化功能</a:t>
            </a:r>
          </a:p>
          <a:p>
            <a:pPr lvl="1">
              <a:defRPr/>
            </a:pPr>
            <a:r>
              <a:rPr lang="zh-TW" altLang="en-US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課業</a:t>
            </a:r>
            <a:r>
              <a:rPr lang="en-US" altLang="zh-TW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成績預警機制</a:t>
            </a:r>
            <a:endParaRPr lang="en-US" altLang="zh-TW" sz="24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defRPr/>
            </a:pPr>
            <a:r>
              <a:rPr lang="zh-TW" altLang="en-US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跨課程討論版</a:t>
            </a:r>
          </a:p>
          <a:p>
            <a:pPr marL="363538" indent="-363538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其它功能</a:t>
            </a:r>
          </a:p>
          <a:p>
            <a:pPr lvl="1">
              <a:defRPr/>
            </a:pPr>
            <a:r>
              <a:rPr lang="zh-TW" altLang="en-US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導師查閱導生修業狀況。</a:t>
            </a:r>
          </a:p>
          <a:p>
            <a:pPr lvl="1">
              <a:defRPr/>
            </a:pPr>
            <a:r>
              <a:rPr lang="en-US" altLang="zh-TW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E-Learning</a:t>
            </a:r>
            <a:r>
              <a:rPr lang="zh-TW" altLang="en-US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系統 </a:t>
            </a:r>
            <a:r>
              <a:rPr lang="en-US" altLang="zh-TW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APP</a:t>
            </a:r>
            <a:endParaRPr lang="zh-TW" altLang="en-US" sz="24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3789237386"/>
      </p:ext>
    </p:extLst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733425" y="1772816"/>
            <a:ext cx="7799388" cy="3673450"/>
          </a:xfrm>
          <a:solidFill>
            <a:srgbClr val="FFFFCC"/>
          </a:solidFill>
        </p:spPr>
        <p:txBody>
          <a:bodyPr/>
          <a:lstStyle/>
          <a:p>
            <a:pPr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ea typeface="標楷體" panose="03000509000000000000" pitchFamily="65" charset="-120"/>
              </a:rPr>
              <a:t>主任：</a:t>
            </a:r>
            <a:r>
              <a:rPr lang="zh-TW" altLang="en-US" sz="2400" b="1" dirty="0">
                <a:solidFill>
                  <a:srgbClr val="663300"/>
                </a:solidFill>
                <a:highlight>
                  <a:srgbClr val="00FF00"/>
                </a:highlight>
                <a:ea typeface="標楷體" panose="03000509000000000000" pitchFamily="65" charset="-120"/>
              </a:rPr>
              <a:t>李健峰</a:t>
            </a:r>
            <a:r>
              <a:rPr lang="zh-TW" altLang="en-US" sz="2400" b="1" dirty="0">
                <a:solidFill>
                  <a:srgbClr val="663300"/>
                </a:solidFill>
                <a:ea typeface="標楷體" panose="03000509000000000000" pitchFamily="65" charset="-120"/>
              </a:rPr>
              <a:t>教授</a:t>
            </a:r>
            <a:endParaRPr lang="en-US" altLang="zh-TW" sz="2400" b="1" dirty="0">
              <a:solidFill>
                <a:srgbClr val="663300"/>
              </a:solidFill>
              <a:ea typeface="標楷體" panose="03000509000000000000" pitchFamily="65" charset="-120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ea typeface="標楷體" panose="03000509000000000000" pitchFamily="65" charset="-120"/>
              </a:rPr>
              <a:t>組員：孫筱婷 </a:t>
            </a:r>
            <a:endParaRPr lang="en-US" altLang="zh-TW" sz="2400" b="1" dirty="0">
              <a:solidFill>
                <a:srgbClr val="663300"/>
              </a:solidFill>
              <a:ea typeface="標楷體" panose="03000509000000000000" pitchFamily="65" charset="-120"/>
            </a:endParaRPr>
          </a:p>
          <a:p>
            <a:pPr marL="2333625" indent="-2333625" eaLnBrk="1" hangingPunct="1"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業務：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76325" indent="-361950" eaLnBrk="1" hangingPunct="1">
              <a:buFontTx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教學任務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本校大學部學生之基礎英文必修課程。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76325" indent="-361950" eaLnBrk="1" hangingPunct="1">
              <a:buFontTx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負責大學部學生之英文畢業門檻審核及校內英語能力檢定考試辦理。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ea typeface="標楷體" panose="03000509000000000000" pitchFamily="65" charset="-12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33425" y="333375"/>
            <a:ext cx="7989888" cy="1066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zh-TW" altLang="en-US" sz="4800" b="1" kern="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cs typeface="+mj-cs"/>
              </a:rPr>
              <a:t>語文中心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9016868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427038"/>
            <a:ext cx="8229600" cy="98573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語言教室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07375" cy="4176712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447675" indent="-266700">
              <a:spcBef>
                <a:spcPts val="1200"/>
              </a:spcBef>
              <a:buFont typeface="Wingdings 2" panose="05020102010507070707" pitchFamily="18" charset="2"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語文中心有四間語言教學教室，皆配備有語言教學系統，投影機、音響、 </a:t>
            </a:r>
            <a:r>
              <a:rPr lang="en-US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DVD </a:t>
            </a:r>
            <a:r>
              <a:rPr lang="zh-TW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放映機供教學及學生口語聽力練習。</a:t>
            </a:r>
          </a:p>
          <a:p>
            <a:pPr marL="447675" indent="-447675">
              <a:spcBef>
                <a:spcPts val="1200"/>
              </a:spcBef>
              <a:buFont typeface="Wingdings 2" panose="05020102010507070707" pitchFamily="18" charset="2"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四間語言教室均具備網路並可實施線上教學或線上英文檢定考試。</a:t>
            </a:r>
            <a:endParaRPr lang="zh-TW" altLang="zh-TW" sz="2400" b="1" dirty="0">
              <a:solidFill>
                <a:srgbClr val="6633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13846172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427038"/>
            <a:ext cx="8229600" cy="1143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英文畢業門檻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479425" y="1700213"/>
            <a:ext cx="8229600" cy="4545012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274320" indent="-27432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一、校外英文能力檢定考試：須通過下列之ㄧ項考試  </a:t>
            </a:r>
          </a:p>
          <a:p>
            <a:pPr marL="274320" indent="-27432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全民英檢中高級初試及格。</a:t>
            </a:r>
          </a:p>
          <a:p>
            <a:pPr marL="274320" indent="-27432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托福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500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含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以上，網路托福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61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含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以上。</a:t>
            </a:r>
          </a:p>
          <a:p>
            <a:pPr marL="1343025" indent="-1343025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外語能力測驗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(FLPT-English)65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含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以上。</a:t>
            </a:r>
          </a:p>
          <a:p>
            <a:pPr marL="274320" indent="-27432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雅思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(IELTS)5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級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含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以上。</a:t>
            </a:r>
          </a:p>
          <a:p>
            <a:pPr marL="274320" indent="-27432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多益測驗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(TOEIC)600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含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以上。</a:t>
            </a:r>
            <a:endParaRPr lang="en-US" altLang="zh-TW" sz="20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1343025" indent="-1343025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六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劍橋領思英語檢測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000" b="1" dirty="0" err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Linguaskill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)145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含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以上。</a:t>
            </a:r>
            <a:endParaRPr lang="en-US" altLang="zh-TW" sz="20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二、校內英文檢定模擬測驗： </a:t>
            </a:r>
          </a:p>
          <a:p>
            <a:pPr marL="714375" indent="-714375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  大二下前已參加乙次校外英檢未通過者，得申請參加校內英檢模擬</a:t>
            </a:r>
            <a:endParaRPr lang="en-US" altLang="zh-TW" sz="20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714375" indent="-714375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　　測驗，通過者亦符合本校英文畢業門檻規定。</a:t>
            </a:r>
            <a:endParaRPr lang="en-US" altLang="zh-TW" sz="20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714375" indent="-714375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三、英文工作坊課程：</a:t>
            </a:r>
            <a:endParaRPr lang="en-US" altLang="zh-TW" sz="20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714375" indent="-714375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　　無法通過校內英檢考試之學生，則可修習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0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學分之英文工作坊課程。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indent="-27432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27249949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733425" y="1700808"/>
            <a:ext cx="7870825" cy="4179292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主任：陳光武 教授</a:t>
            </a: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教學評鑑組召集人：陳惠茹 副教授</a:t>
            </a: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教學促進發展組召集人：連恒裕 助理教授</a:t>
            </a: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組員：陳育英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一般行政業務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895350" indent="-89535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助理：一名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微電影競賽、</a:t>
            </a:r>
            <a:r>
              <a:rPr lang="zh-TW" altLang="en-US" sz="24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數位教材拍攝與製作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教師成長社群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教學實踐研究計畫等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33425" y="333375"/>
            <a:ext cx="7989888" cy="1066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zh-TW" altLang="en-US" sz="4800" b="1" kern="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cs typeface="+mj-cs"/>
              </a:rPr>
              <a:t>教學資源中心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14489473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服務簡介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28800"/>
            <a:ext cx="8059936" cy="4824535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提供教師</a:t>
            </a:r>
            <a:r>
              <a:rPr lang="zh-TW" altLang="en-US" sz="28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教學相關問題諮詢</a:t>
            </a: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服務</a:t>
            </a:r>
            <a:endParaRPr lang="en-US" altLang="zh-TW" sz="28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教師課程拍攝服務及討論</a:t>
            </a:r>
            <a:endParaRPr lang="en-US" altLang="zh-TW" sz="28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彙整及應用教學意見調查結果</a:t>
            </a:r>
            <a:endParaRPr lang="en-US" altLang="zh-TW" sz="28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推動教師教學輔導方案</a:t>
            </a:r>
            <a:r>
              <a:rPr lang="en-US" altLang="zh-TW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教學評量、適任性等</a:t>
            </a:r>
            <a:r>
              <a:rPr lang="en-US" altLang="zh-TW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en-US" sz="28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新進教師座談會</a:t>
            </a:r>
            <a:endParaRPr lang="en-US" altLang="zh-TW" sz="2800" b="1" u="sng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舉辦提升教學品質研討會</a:t>
            </a:r>
            <a:endParaRPr lang="en-US" altLang="zh-TW" sz="28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數位教材拍攝與製作</a:t>
            </a:r>
            <a:endParaRPr lang="en-US" altLang="zh-TW" sz="28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學生補救教學計畫</a:t>
            </a:r>
            <a:endParaRPr lang="en-US" altLang="zh-TW" sz="28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教學助理培訓</a:t>
            </a:r>
            <a:endParaRPr lang="en-US" altLang="zh-TW" sz="28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1748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11700"/>
            <a:ext cx="3517900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3102338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700808"/>
            <a:ext cx="7916862" cy="3941762"/>
          </a:xfrm>
          <a:solidFill>
            <a:srgbClr val="FFFFCC"/>
          </a:solidFill>
        </p:spPr>
        <p:txBody>
          <a:bodyPr/>
          <a:lstStyle/>
          <a:p>
            <a:pPr>
              <a:buNone/>
            </a:pPr>
            <a:r>
              <a:rPr lang="zh-TW" altLang="en-US" sz="2800" b="1" dirty="0">
                <a:solidFill>
                  <a:srgbClr val="663300"/>
                </a:solidFill>
              </a:rPr>
              <a:t>＊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教師工作獎金評核：教師每年參加校內舉辦之提升教學能力之活動最高以</a:t>
            </a:r>
            <a:r>
              <a:rPr lang="en-US" altLang="zh-TW" sz="2800" b="1" u="sng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sz="2800" b="1" u="sng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zh-TW" altLang="en-US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計算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。</a:t>
            </a:r>
            <a:endParaRPr lang="en-US" altLang="zh-TW" sz="28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2800" b="1" dirty="0">
                <a:solidFill>
                  <a:srgbClr val="663300"/>
                </a:solidFill>
              </a:rPr>
              <a:t>＊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教師適任性及升等評核：教師每年參加校內舉辦之提升教學能力之活動最高以</a:t>
            </a:r>
            <a:r>
              <a:rPr lang="en-US" altLang="zh-TW" sz="2800" b="1" u="sng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2800" b="1" u="sng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zh-TW" altLang="en-US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計算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。</a:t>
            </a:r>
            <a:endParaRPr lang="en-US" altLang="zh-TW" sz="2800" b="1" dirty="0">
              <a:solidFill>
                <a:srgbClr val="663300"/>
              </a:solidFill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2800" b="1" dirty="0">
                <a:solidFill>
                  <a:srgbClr val="663300"/>
                </a:solidFill>
              </a:rPr>
              <a:t>＊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醫學院教師每年至少需參加由</a:t>
            </a:r>
            <a:r>
              <a:rPr lang="zh-TW" altLang="en-US" sz="2800" b="1" u="sng" dirty="0">
                <a:solidFill>
                  <a:srgbClr val="663300"/>
                </a:solidFill>
                <a:ea typeface="標楷體" panose="03000509000000000000" pitchFamily="65" charset="-120"/>
              </a:rPr>
              <a:t>醫學院師資培育中心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所舉辦之教學能力提升</a:t>
            </a:r>
            <a:r>
              <a:rPr lang="zh-TW" altLang="en-US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r>
              <a:rPr lang="en-US" altLang="zh-TW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(B</a:t>
            </a:r>
            <a:r>
              <a:rPr lang="zh-TW" altLang="en-US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en-US" altLang="zh-TW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)4</a:t>
            </a:r>
            <a:r>
              <a:rPr lang="zh-TW" altLang="en-US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小時，其餘可由參加校內所舉辦之教學能力提升活動</a:t>
            </a:r>
            <a:r>
              <a:rPr lang="en-US" altLang="zh-TW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(A</a:t>
            </a:r>
            <a:r>
              <a:rPr lang="zh-TW" altLang="en-US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en-US" altLang="zh-TW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中取得。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916862" cy="10668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提升教學能力活動時數需求 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28673088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830263" y="1628775"/>
            <a:ext cx="7772400" cy="3889375"/>
          </a:xfrm>
          <a:solidFill>
            <a:srgbClr val="FFFFCC"/>
          </a:solidFill>
        </p:spPr>
        <p:txBody>
          <a:bodyPr/>
          <a:lstStyle/>
          <a:p>
            <a:pPr>
              <a:buNone/>
            </a:pPr>
            <a:r>
              <a:rPr lang="zh-TW" altLang="en-US" sz="2800" b="1" dirty="0">
                <a:solidFill>
                  <a:srgbClr val="663300"/>
                </a:solidFill>
              </a:rPr>
              <a:t>＊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教師每學期個人平均值低於</a:t>
            </a:r>
            <a:r>
              <a:rPr lang="en-US" altLang="zh-TW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3.5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分者</a:t>
            </a:r>
            <a:r>
              <a:rPr lang="en-US" altLang="zh-TW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滿分為</a:t>
            </a:r>
            <a:r>
              <a:rPr lang="en-US" altLang="zh-TW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5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分</a:t>
            </a:r>
            <a:r>
              <a:rPr lang="en-US" altLang="zh-TW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)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，需填寫教學意見調查結果檢討表，由系所與教師討論後提出未來改進方案，經系所主管及院級主管核定。</a:t>
            </a:r>
            <a:endParaRPr lang="en-US" altLang="zh-TW" sz="28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2800" b="1" dirty="0">
                <a:solidFill>
                  <a:srgbClr val="663300"/>
                </a:solidFill>
              </a:rPr>
              <a:t>＊</a:t>
            </a:r>
            <a:r>
              <a:rPr lang="zh-TW" altLang="en-US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其他學生教學意見反應 </a:t>
            </a:r>
            <a:r>
              <a:rPr lang="en-US" altLang="zh-TW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en-US" altLang="zh-TW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</a:t>
            </a:r>
            <a:r>
              <a:rPr lang="zh-TW" altLang="en-US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之課務異常反應等</a:t>
            </a:r>
            <a:r>
              <a:rPr lang="en-US" altLang="zh-TW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830263" y="401638"/>
            <a:ext cx="7772400" cy="10668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教學意見調查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3998135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en-US" altLang="zh-TW" sz="3600">
                <a:solidFill>
                  <a:srgbClr val="6633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Where CGU Stands Academically 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715960" y="1844824"/>
            <a:ext cx="7888487" cy="4104456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b="1" dirty="0">
                <a:solidFill>
                  <a:srgbClr val="663300"/>
                </a:solidFill>
                <a:ea typeface="標楷體" panose="03000509000000000000" pitchFamily="65" charset="-120"/>
              </a:rPr>
              <a:t>教育部「高教深耕及特色研究中心計畫」執行學校。</a:t>
            </a:r>
            <a:endParaRPr lang="en-US" altLang="zh-TW" b="1" dirty="0">
              <a:solidFill>
                <a:srgbClr val="663300"/>
              </a:solidFill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zh-TW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2022-23 CWUR </a:t>
            </a:r>
            <a:r>
              <a:rPr lang="zh-TW" altLang="en-US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世界大學排名 長庚大學國內第 </a:t>
            </a:r>
            <a:r>
              <a:rPr lang="en-US" altLang="zh-TW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2021</a:t>
            </a:r>
            <a:r>
              <a:rPr lang="zh-TW" altLang="en-US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私校第一！全球前 </a:t>
            </a:r>
            <a:r>
              <a:rPr lang="en-US" altLang="zh-TW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2% </a:t>
            </a:r>
            <a:r>
              <a:rPr lang="zh-TW" altLang="en-US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頂尖科學家  長庚大學 </a:t>
            </a:r>
            <a:r>
              <a:rPr lang="en-US" altLang="zh-TW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37 </a:t>
            </a:r>
            <a:r>
              <a:rPr lang="zh-TW" altLang="en-US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名學者上榜。</a:t>
            </a:r>
            <a:endParaRPr lang="en-US" altLang="zh-TW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zh-TW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2021</a:t>
            </a:r>
            <a:r>
              <a:rPr lang="zh-TW" altLang="en-US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萊頓世界大學排名，全球第</a:t>
            </a:r>
            <a:r>
              <a:rPr lang="en-US" altLang="zh-TW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239</a:t>
            </a:r>
            <a:r>
              <a:rPr lang="zh-TW" altLang="en-US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名，科學影響力全國第二。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25676871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733425" y="1700808"/>
            <a:ext cx="7870825" cy="4179292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主任：廖駿偉 教授</a:t>
            </a: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組員：廖燕淑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一般行政業務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/>
              <a:t>精進教師</a:t>
            </a:r>
            <a:r>
              <a:rPr lang="en-US" altLang="zh-TW" sz="2400" dirty="0"/>
              <a:t>EMI</a:t>
            </a:r>
            <a:r>
              <a:rPr lang="zh-TW" altLang="en-US" sz="2400" dirty="0"/>
              <a:t>教學能力</a:t>
            </a:r>
            <a:endParaRPr lang="en-US" altLang="zh-TW" sz="2400" dirty="0"/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/>
              <a:t>逐步提升本校</a:t>
            </a:r>
            <a:r>
              <a:rPr lang="en-US" altLang="zh-TW" sz="2400" dirty="0"/>
              <a:t>EMI</a:t>
            </a:r>
            <a:r>
              <a:rPr lang="zh-TW" altLang="en-US" sz="2400" dirty="0"/>
              <a:t>課程的質與量</a:t>
            </a:r>
            <a:endParaRPr lang="en-US" altLang="zh-TW" sz="2400" dirty="0"/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/>
              <a:t>強化學生的專業英語口說與報告</a:t>
            </a:r>
            <a:endParaRPr lang="en-US" altLang="zh-TW" sz="2400" dirty="0"/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/>
              <a:t>提高本校具有英語</a:t>
            </a:r>
            <a:r>
              <a:rPr lang="en-US" altLang="zh-TW" sz="2400" dirty="0"/>
              <a:t>B2</a:t>
            </a:r>
            <a:r>
              <a:rPr lang="zh-TW" altLang="en-US" sz="2400" dirty="0"/>
              <a:t> </a:t>
            </a:r>
            <a:r>
              <a:rPr lang="en-US" altLang="zh-TW" sz="2400" dirty="0"/>
              <a:t>Level(CEFR)</a:t>
            </a:r>
            <a:r>
              <a:rPr lang="zh-TW" altLang="en-US" sz="2400" dirty="0"/>
              <a:t>的學生比例</a:t>
            </a:r>
            <a:endParaRPr lang="en-US" altLang="zh-TW" sz="2400" dirty="0"/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en-US" altLang="zh-TW" sz="21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33425" y="333375"/>
            <a:ext cx="7989888" cy="1066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zh-TW" altLang="en-US" sz="4800" b="1" kern="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cs typeface="+mj-cs"/>
              </a:rPr>
              <a:t>雙語教學中心</a:t>
            </a:r>
            <a:r>
              <a:rPr lang="en-US" altLang="zh-TW" sz="4800" b="1" kern="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cs typeface="+mj-cs"/>
              </a:rPr>
              <a:t>(CBE)</a:t>
            </a:r>
            <a:endParaRPr lang="zh-TW" altLang="en-US" sz="4800" b="1" kern="0" dirty="0">
              <a:solidFill>
                <a:srgbClr val="663300"/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12349569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CBE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服務簡介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28800"/>
            <a:ext cx="8059936" cy="4824535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/>
              <a:t>精進教師</a:t>
            </a:r>
            <a:r>
              <a:rPr lang="en-US" altLang="zh-TW" sz="2400" dirty="0"/>
              <a:t>EMI</a:t>
            </a:r>
            <a:r>
              <a:rPr lang="zh-TW" altLang="en-US" sz="2400" dirty="0"/>
              <a:t>教學能力</a:t>
            </a:r>
            <a:endParaRPr lang="en-US" altLang="zh-TW" sz="2400" dirty="0"/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每學期舉辦</a:t>
            </a:r>
            <a:r>
              <a:rPr lang="en-US" altLang="zh-TW" sz="2000" dirty="0"/>
              <a:t>EMI</a:t>
            </a:r>
            <a:r>
              <a:rPr lang="zh-TW" altLang="en-US" sz="2000" dirty="0"/>
              <a:t>教學工作坊</a:t>
            </a:r>
            <a:endParaRPr lang="en-US" altLang="zh-TW" sz="2000" dirty="0"/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加強與台大師大 </a:t>
            </a:r>
            <a:r>
              <a:rPr lang="en-US" altLang="zh-TW" sz="2000" dirty="0"/>
              <a:t>EMI</a:t>
            </a:r>
            <a:r>
              <a:rPr lang="zh-TW" altLang="en-US" sz="2000" dirty="0"/>
              <a:t>中心的聯結，觀摩他校相關</a:t>
            </a:r>
            <a:r>
              <a:rPr lang="en-US" altLang="zh-TW" sz="2000" dirty="0"/>
              <a:t>EMI</a:t>
            </a:r>
            <a:r>
              <a:rPr lang="zh-TW" altLang="en-US" sz="2000" dirty="0"/>
              <a:t>課程教學</a:t>
            </a:r>
            <a:endParaRPr lang="en-US" altLang="zh-TW" sz="2000" dirty="0"/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鼓勵教師參與</a:t>
            </a:r>
            <a:r>
              <a:rPr lang="en-US" altLang="zh-TW" sz="2000" dirty="0"/>
              <a:t>EMI</a:t>
            </a:r>
            <a:r>
              <a:rPr lang="zh-TW" altLang="en-US" sz="2000" dirty="0"/>
              <a:t>相關活動</a:t>
            </a:r>
            <a:r>
              <a:rPr lang="en-US" altLang="zh-TW" sz="2000" dirty="0"/>
              <a:t>:</a:t>
            </a:r>
            <a:r>
              <a:rPr lang="zh-TW" altLang="en-US" sz="2000" dirty="0"/>
              <a:t>例如系、所、院、校級專業英文簡報比賽評審</a:t>
            </a:r>
            <a:endParaRPr lang="en-US" altLang="zh-TW" sz="2000" dirty="0"/>
          </a:p>
          <a:p>
            <a:pPr marL="274320" indent="-274320" eaLnBrk="1" fontAlgn="auto" hangingPunct="1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22310577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CBE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服務簡介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28800"/>
            <a:ext cx="8059936" cy="4824535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/>
              <a:t>逐步提升本校</a:t>
            </a:r>
            <a:r>
              <a:rPr lang="en-US" altLang="zh-TW" sz="2400" dirty="0"/>
              <a:t>EMI</a:t>
            </a:r>
            <a:r>
              <a:rPr lang="zh-TW" altLang="en-US" sz="2400" dirty="0"/>
              <a:t>課程的質與量</a:t>
            </a:r>
            <a:endParaRPr lang="en-US" altLang="zh-TW" sz="2400" dirty="0"/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協助</a:t>
            </a:r>
            <a:r>
              <a:rPr lang="en-US" altLang="zh-TW" sz="2000" dirty="0"/>
              <a:t>EMI</a:t>
            </a:r>
            <a:r>
              <a:rPr lang="zh-TW" altLang="en-US" sz="2000" dirty="0"/>
              <a:t>授課老師製作英文課程簡介視頻</a:t>
            </a:r>
            <a:r>
              <a:rPr lang="en-US" altLang="zh-TW" sz="2000" dirty="0"/>
              <a:t>(</a:t>
            </a:r>
            <a:r>
              <a:rPr lang="zh-TW" altLang="en-US" sz="2000" dirty="0"/>
              <a:t>約三分鐘</a:t>
            </a:r>
            <a:r>
              <a:rPr lang="en-US" altLang="zh-TW" sz="2000" dirty="0"/>
              <a:t>)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鼓勵各系所教師將跨領域融入</a:t>
            </a:r>
            <a:r>
              <a:rPr lang="en-US" altLang="zh-TW" sz="2000" dirty="0"/>
              <a:t>EMI</a:t>
            </a:r>
            <a:r>
              <a:rPr lang="zh-TW" altLang="en-US" sz="2000" dirty="0"/>
              <a:t>課程中，學校每年選拔典範課程，給予獎勵</a:t>
            </a:r>
            <a:endParaRPr lang="en-US" altLang="zh-TW" sz="2000" dirty="0"/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鼓勵通識中心教師與各系所教師合作教學創新，例如結合</a:t>
            </a:r>
            <a:r>
              <a:rPr lang="zh-TW" altLang="en-US" sz="2000" u="sng" dirty="0"/>
              <a:t>教學實踐計畫</a:t>
            </a:r>
            <a:r>
              <a:rPr lang="zh-TW" altLang="en-US" sz="2000" dirty="0"/>
              <a:t>，開設</a:t>
            </a:r>
            <a:r>
              <a:rPr lang="en-US" altLang="zh-TW" sz="2000" dirty="0"/>
              <a:t>ESP/EAP</a:t>
            </a:r>
            <a:r>
              <a:rPr lang="zh-TW" altLang="en-US" sz="2000" dirty="0"/>
              <a:t>做為</a:t>
            </a:r>
            <a:r>
              <a:rPr lang="en-US" altLang="zh-TW" sz="2000" dirty="0"/>
              <a:t>EMI</a:t>
            </a:r>
            <a:r>
              <a:rPr lang="zh-TW" altLang="en-US" sz="2000" dirty="0"/>
              <a:t>課程銜接</a:t>
            </a:r>
            <a:endParaRPr lang="en-US" altLang="zh-TW" sz="2000" dirty="0"/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聘請</a:t>
            </a:r>
            <a:r>
              <a:rPr lang="zh-TW" altLang="en-US" sz="2000" u="sng" dirty="0"/>
              <a:t>外籍生</a:t>
            </a:r>
            <a:r>
              <a:rPr lang="zh-TW" altLang="en-US" sz="2000" dirty="0"/>
              <a:t>具</a:t>
            </a:r>
            <a:r>
              <a:rPr lang="en-US" altLang="zh-TW" sz="2000" dirty="0"/>
              <a:t>B2</a:t>
            </a:r>
            <a:r>
              <a:rPr lang="zh-TW" altLang="en-US" sz="2000" dirty="0"/>
              <a:t> </a:t>
            </a:r>
            <a:r>
              <a:rPr lang="en-US" altLang="zh-TW" sz="2000" dirty="0"/>
              <a:t>Level</a:t>
            </a:r>
            <a:r>
              <a:rPr lang="zh-TW" altLang="en-US" sz="2000" dirty="0"/>
              <a:t>擔任</a:t>
            </a:r>
            <a:r>
              <a:rPr lang="en-US" altLang="zh-TW" sz="2000" u="sng" dirty="0"/>
              <a:t>EMI</a:t>
            </a:r>
            <a:r>
              <a:rPr lang="zh-TW" altLang="en-US" sz="2000" u="sng" dirty="0"/>
              <a:t>的</a:t>
            </a:r>
            <a:r>
              <a:rPr lang="en-US" altLang="zh-TW" sz="2000" u="sng" dirty="0"/>
              <a:t>TA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逐年增加</a:t>
            </a:r>
            <a:r>
              <a:rPr lang="en-US" altLang="zh-TW" sz="2000" dirty="0"/>
              <a:t>1.</a:t>
            </a:r>
            <a:r>
              <a:rPr lang="zh-TW" altLang="en-US" sz="2000" dirty="0"/>
              <a:t>開設</a:t>
            </a:r>
            <a:r>
              <a:rPr lang="en-US" altLang="zh-TW" sz="2000" dirty="0"/>
              <a:t>EMI</a:t>
            </a:r>
            <a:r>
              <a:rPr lang="zh-TW" altLang="en-US" sz="2000" dirty="0"/>
              <a:t>課程數、</a:t>
            </a:r>
            <a:r>
              <a:rPr lang="en-US" altLang="zh-TW" sz="2000" dirty="0"/>
              <a:t>2.</a:t>
            </a:r>
            <a:r>
              <a:rPr lang="zh-TW" altLang="en-US" sz="2000" dirty="0"/>
              <a:t>修習</a:t>
            </a:r>
            <a:r>
              <a:rPr lang="en-US" altLang="zh-TW" sz="2000" dirty="0"/>
              <a:t>EMI</a:t>
            </a:r>
            <a:r>
              <a:rPr lang="zh-TW" altLang="en-US" sz="2000" dirty="0"/>
              <a:t>課程學生比例、</a:t>
            </a:r>
            <a:r>
              <a:rPr lang="en-US" altLang="zh-TW" sz="2000" dirty="0"/>
              <a:t>3.</a:t>
            </a:r>
            <a:r>
              <a:rPr lang="zh-TW" altLang="en-US" sz="2000" dirty="0"/>
              <a:t>具</a:t>
            </a:r>
            <a:r>
              <a:rPr lang="en-US" altLang="zh-TW" sz="2000" dirty="0"/>
              <a:t>B2</a:t>
            </a:r>
            <a:r>
              <a:rPr lang="zh-TW" altLang="en-US" sz="2000" dirty="0"/>
              <a:t> </a:t>
            </a:r>
            <a:r>
              <a:rPr lang="en-US" altLang="zh-TW" sz="2000" dirty="0"/>
              <a:t>Level</a:t>
            </a:r>
            <a:r>
              <a:rPr lang="zh-TW" altLang="en-US" sz="2000" dirty="0"/>
              <a:t>英文能力學生比例</a:t>
            </a:r>
            <a:endParaRPr lang="en-US" altLang="zh-TW" sz="2000" dirty="0"/>
          </a:p>
          <a:p>
            <a:pPr marL="274320" indent="-274320" eaLnBrk="1" fontAlgn="auto" hangingPunct="1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38569790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CBE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服務簡介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28800"/>
            <a:ext cx="8059936" cy="4824535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/>
              <a:t>強化學生的專業英語口說與報告</a:t>
            </a:r>
            <a:endParaRPr lang="en-US" altLang="zh-TW" sz="2400" dirty="0"/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增設校園的全英語場域</a:t>
            </a:r>
            <a:r>
              <a:rPr lang="en-US" altLang="zh-TW" sz="2000" dirty="0"/>
              <a:t>(English corners)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鼓勵各系的專題報告之期末報告，採英語口說與報告</a:t>
            </a:r>
            <a:endParaRPr lang="en-US" altLang="zh-TW" sz="2000" dirty="0"/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鼓勵各研究所之學報討論，採英語口說與報告</a:t>
            </a:r>
            <a:endParaRPr lang="en-US" altLang="zh-TW" sz="2000" dirty="0"/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每年舉辦系、所、院、校級專業英文簡報比賽</a:t>
            </a:r>
            <a:endParaRPr lang="en-US" altLang="zh-TW" sz="2000" dirty="0"/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碩一生</a:t>
            </a:r>
            <a:r>
              <a:rPr lang="en-US" altLang="zh-TW" sz="2000" dirty="0"/>
              <a:t>:</a:t>
            </a:r>
            <a:r>
              <a:rPr lang="zh-TW" altLang="en-US" sz="2000" dirty="0"/>
              <a:t>英文能力未達</a:t>
            </a:r>
            <a:r>
              <a:rPr lang="en-US" altLang="zh-TW" sz="2000" dirty="0"/>
              <a:t>B2</a:t>
            </a:r>
            <a:r>
              <a:rPr lang="zh-TW" altLang="en-US" sz="2000" dirty="0"/>
              <a:t>者，建議選修相關英文課程</a:t>
            </a:r>
            <a:r>
              <a:rPr lang="en-US" altLang="zh-TW" sz="2000" dirty="0"/>
              <a:t>(e.g.</a:t>
            </a:r>
            <a:r>
              <a:rPr lang="zh-TW" altLang="en-US" sz="2000" dirty="0"/>
              <a:t>英語口說與報告</a:t>
            </a:r>
            <a:r>
              <a:rPr lang="en-US" altLang="zh-TW" sz="2000" dirty="0"/>
              <a:t>)</a:t>
            </a:r>
          </a:p>
          <a:p>
            <a:pPr marL="274320" indent="-274320" eaLnBrk="1" fontAlgn="auto" hangingPunct="1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12630928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CBE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服務簡介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28800"/>
            <a:ext cx="8059936" cy="4824535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/>
              <a:t>提高本校具有英語</a:t>
            </a:r>
            <a:r>
              <a:rPr lang="en-US" altLang="zh-TW" sz="2400" dirty="0"/>
              <a:t>B2</a:t>
            </a:r>
            <a:r>
              <a:rPr lang="zh-TW" altLang="en-US" sz="2400" dirty="0"/>
              <a:t> </a:t>
            </a:r>
            <a:r>
              <a:rPr lang="en-US" altLang="zh-TW" sz="2400" dirty="0"/>
              <a:t>Level(CEFR)</a:t>
            </a:r>
            <a:r>
              <a:rPr lang="zh-TW" altLang="en-US" sz="2400" dirty="0"/>
              <a:t>的學生比例</a:t>
            </a:r>
            <a:endParaRPr lang="en-US" altLang="zh-TW" sz="2400" dirty="0"/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en-US" altLang="zh-TW" sz="2000" dirty="0"/>
              <a:t>111</a:t>
            </a:r>
            <a:r>
              <a:rPr lang="zh-TW" altLang="en-US" sz="2000" dirty="0"/>
              <a:t>年學年度初</a:t>
            </a:r>
            <a:r>
              <a:rPr lang="en-US" altLang="zh-TW" sz="2000" dirty="0"/>
              <a:t>/</a:t>
            </a:r>
            <a:r>
              <a:rPr lang="zh-TW" altLang="en-US" sz="2000" dirty="0"/>
              <a:t>中</a:t>
            </a:r>
            <a:r>
              <a:rPr lang="en-US" altLang="zh-TW" sz="2000" dirty="0"/>
              <a:t>/</a:t>
            </a:r>
            <a:r>
              <a:rPr lang="zh-TW" altLang="en-US" sz="2000" dirty="0"/>
              <a:t>末，全面對大一生</a:t>
            </a:r>
            <a:r>
              <a:rPr lang="en-US" altLang="zh-TW" sz="2000" dirty="0"/>
              <a:t>(</a:t>
            </a:r>
            <a:r>
              <a:rPr lang="zh-TW" altLang="en-US" sz="2000" dirty="0"/>
              <a:t>語文中心</a:t>
            </a:r>
            <a:r>
              <a:rPr lang="en-US" altLang="zh-TW" sz="2000" dirty="0"/>
              <a:t>)</a:t>
            </a:r>
            <a:r>
              <a:rPr lang="zh-TW" altLang="en-US" sz="2000" dirty="0"/>
              <a:t>，碩一生</a:t>
            </a:r>
            <a:r>
              <a:rPr lang="en-US" altLang="zh-TW" sz="2000" dirty="0"/>
              <a:t>(</a:t>
            </a:r>
            <a:r>
              <a:rPr lang="zh-TW" altLang="en-US" sz="2000" dirty="0"/>
              <a:t>含外籍生</a:t>
            </a:r>
            <a:r>
              <a:rPr lang="en-US" altLang="zh-TW" sz="2000" dirty="0"/>
              <a:t>)(</a:t>
            </a:r>
            <a:r>
              <a:rPr lang="zh-TW" altLang="en-US" sz="2000" dirty="0"/>
              <a:t>各所</a:t>
            </a:r>
            <a:r>
              <a:rPr lang="en-US" altLang="zh-TW" sz="2000" dirty="0"/>
              <a:t>)</a:t>
            </a:r>
            <a:r>
              <a:rPr lang="zh-TW" altLang="en-US" sz="2000" dirty="0"/>
              <a:t>實施</a:t>
            </a:r>
            <a:r>
              <a:rPr lang="en-US" altLang="zh-TW" sz="2000" u="sng" dirty="0" err="1"/>
              <a:t>Englishscore</a:t>
            </a:r>
            <a:r>
              <a:rPr lang="en-US" altLang="zh-TW" sz="2000" dirty="0"/>
              <a:t> (British Council)</a:t>
            </a:r>
            <a:r>
              <a:rPr lang="zh-TW" altLang="en-US" sz="2000" dirty="0"/>
              <a:t> </a:t>
            </a:r>
            <a:r>
              <a:rPr lang="en-US" altLang="zh-TW" sz="2000" dirty="0"/>
              <a:t>core skill</a:t>
            </a:r>
            <a:r>
              <a:rPr lang="zh-TW" altLang="en-US" sz="2000" dirty="0"/>
              <a:t>測驗。</a:t>
            </a:r>
            <a:r>
              <a:rPr lang="en-US" altLang="zh-TW" sz="2000" dirty="0"/>
              <a:t> </a:t>
            </a:r>
            <a:r>
              <a:rPr lang="zh-TW" altLang="en-US" sz="2000" dirty="0"/>
              <a:t>  </a:t>
            </a:r>
            <a:endParaRPr lang="en-US" altLang="zh-TW" sz="2000" dirty="0"/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大一生</a:t>
            </a:r>
            <a:r>
              <a:rPr lang="en-US" altLang="zh-TW" sz="2000" dirty="0"/>
              <a:t>:</a:t>
            </a:r>
            <a:r>
              <a:rPr lang="zh-TW" altLang="en-US" sz="2000" dirty="0"/>
              <a:t>加強基礎英文課的聽說讀寫 </a:t>
            </a:r>
            <a:r>
              <a:rPr lang="en-US" altLang="zh-TW" sz="2000" dirty="0"/>
              <a:t>(</a:t>
            </a:r>
            <a:r>
              <a:rPr lang="zh-TW" altLang="en-US" sz="2000" dirty="0"/>
              <a:t>語文中心</a:t>
            </a:r>
            <a:r>
              <a:rPr lang="en-US" altLang="zh-TW" sz="2000" dirty="0"/>
              <a:t>)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碩一生</a:t>
            </a:r>
            <a:r>
              <a:rPr lang="en-US" altLang="zh-TW" sz="2000" dirty="0"/>
              <a:t>:</a:t>
            </a:r>
            <a:r>
              <a:rPr lang="zh-TW" altLang="en-US" sz="2000" dirty="0"/>
              <a:t>英文能力未達</a:t>
            </a:r>
            <a:r>
              <a:rPr lang="en-US" altLang="zh-TW" sz="2000" u="sng" dirty="0"/>
              <a:t>B2</a:t>
            </a:r>
            <a:r>
              <a:rPr lang="zh-TW" altLang="en-US" sz="2000" dirty="0"/>
              <a:t>者，建議選修相關英文課程</a:t>
            </a:r>
            <a:endParaRPr lang="en-US" altLang="zh-TW" sz="2000" dirty="0"/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建議各</a:t>
            </a:r>
            <a:r>
              <a:rPr lang="zh-TW" altLang="en-US" sz="2000" u="sng" dirty="0"/>
              <a:t>研究所</a:t>
            </a:r>
            <a:r>
              <a:rPr lang="zh-TW" altLang="en-US" sz="2000" dirty="0"/>
              <a:t>將</a:t>
            </a:r>
            <a:r>
              <a:rPr lang="en-US" altLang="zh-TW" sz="2000" dirty="0" err="1"/>
              <a:t>Englishscore</a:t>
            </a:r>
            <a:r>
              <a:rPr lang="zh-TW" altLang="en-US" sz="2000" dirty="0"/>
              <a:t>增列為</a:t>
            </a:r>
            <a:r>
              <a:rPr lang="zh-TW" altLang="zh-TW" sz="2000" dirty="0"/>
              <a:t>畢業生英文</a:t>
            </a:r>
            <a:r>
              <a:rPr lang="zh-TW" altLang="en-US" sz="2000" dirty="0"/>
              <a:t>測驗項目，</a:t>
            </a:r>
            <a:r>
              <a:rPr lang="zh-TW" altLang="zh-TW" sz="2000" dirty="0"/>
              <a:t>通過</a:t>
            </a:r>
            <a:r>
              <a:rPr lang="zh-TW" altLang="en-US" sz="2000" dirty="0"/>
              <a:t>成績</a:t>
            </a:r>
            <a:r>
              <a:rPr lang="zh-TW" altLang="zh-TW" sz="2000" dirty="0"/>
              <a:t>標準</a:t>
            </a:r>
            <a:r>
              <a:rPr lang="zh-TW" altLang="en-US" sz="2000" dirty="0"/>
              <a:t>依國際各</a:t>
            </a:r>
            <a:r>
              <a:rPr lang="zh-TW" altLang="zh-TW" sz="2000" dirty="0"/>
              <a:t>英文</a:t>
            </a:r>
            <a:r>
              <a:rPr lang="zh-TW" altLang="en-US" sz="2000" dirty="0"/>
              <a:t>測驗對照表</a:t>
            </a:r>
            <a:endParaRPr lang="en-US" altLang="zh-TW" sz="2000" dirty="0"/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en-US" altLang="zh-TW" sz="21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22333208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5559425"/>
          </a:xfrm>
        </p:spPr>
        <p:txBody>
          <a:bodyPr/>
          <a:lstStyle/>
          <a:p>
            <a:pPr eaLnBrk="1" hangingPunct="1"/>
            <a:endParaRPr lang="zh-TW" altLang="zh-TW">
              <a:ea typeface="新細明體" panose="02020500000000000000" pitchFamily="18" charset="-12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467200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Tx/>
              <a:buNone/>
            </a:pP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10000" dirty="0">
                <a:latin typeface="標楷體" panose="03000509000000000000" pitchFamily="65" charset="-120"/>
                <a:ea typeface="標楷體" panose="03000509000000000000" pitchFamily="65" charset="-120"/>
              </a:rPr>
              <a:t>謝謝！</a:t>
            </a:r>
            <a:endParaRPr lang="en-US" altLang="zh-TW" sz="10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buFontTx/>
              <a:buNone/>
            </a:pPr>
            <a:endParaRPr lang="en-US" altLang="zh-TW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buFontTx/>
              <a:buNone/>
            </a:pP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教務處</a:t>
            </a:r>
          </a:p>
        </p:txBody>
      </p:sp>
      <p:pic>
        <p:nvPicPr>
          <p:cNvPr id="34820" name="Picture 4" descr="長庚大學mark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941168"/>
            <a:ext cx="80803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3376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288" y="496343"/>
            <a:ext cx="8305800" cy="1143000"/>
          </a:xfrm>
        </p:spPr>
        <p:txBody>
          <a:bodyPr/>
          <a:lstStyle/>
          <a:p>
            <a:pPr>
              <a:defRPr/>
            </a:pP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教學理念溝通</a:t>
            </a: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三不</a:t>
            </a:r>
          </a:p>
        </p:txBody>
      </p:sp>
      <p:sp>
        <p:nvSpPr>
          <p:cNvPr id="10243" name="文字方塊 4"/>
          <p:cNvSpPr txBox="1">
            <a:spLocks noChangeArrowheads="1"/>
          </p:cNvSpPr>
          <p:nvPr/>
        </p:nvSpPr>
        <p:spPr bwMode="auto">
          <a:xfrm>
            <a:off x="781050" y="1988840"/>
            <a:ext cx="7920038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Tx/>
              <a:buAutoNum type="arabicPeriod"/>
            </a:pPr>
            <a:r>
              <a:rPr lang="zh-TW" altLang="en-US" sz="6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不無故缺課</a:t>
            </a:r>
            <a:endParaRPr lang="en-US" altLang="zh-TW" sz="60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Tx/>
              <a:buAutoNum type="arabicPeriod"/>
            </a:pPr>
            <a:r>
              <a:rPr lang="zh-TW" altLang="en-US" sz="6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不常調課</a:t>
            </a:r>
            <a:endParaRPr lang="en-US" altLang="zh-TW" sz="60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Tx/>
              <a:buAutoNum type="arabicPeriod"/>
            </a:pPr>
            <a:r>
              <a:rPr lang="zh-TW" altLang="en-US" sz="6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不遲交成績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2581820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467185" y="1997075"/>
            <a:ext cx="8416925" cy="4248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zh-TW" altLang="en-US" sz="5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要使用 </a:t>
            </a:r>
            <a:r>
              <a:rPr lang="en-US" altLang="zh-TW" sz="5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</a:t>
            </a:r>
            <a:r>
              <a:rPr lang="zh-TW" altLang="en-US" sz="5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數位教學系統</a:t>
            </a:r>
            <a:endParaRPr lang="en-US" altLang="zh-TW" sz="54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4375" indent="-714375">
              <a:buFontTx/>
              <a:buAutoNum type="arabicPeriod"/>
              <a:defRPr/>
            </a:pPr>
            <a:r>
              <a:rPr lang="zh-TW" altLang="en-US" sz="5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要準時上交課程大綱、進度表、課程屬性</a:t>
            </a:r>
            <a:endParaRPr lang="en-US" altLang="zh-TW" sz="54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zh-TW" altLang="en-US" sz="5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要說明課程評分標準</a:t>
            </a:r>
            <a:endParaRPr lang="en-US" altLang="zh-TW" sz="54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zh-TW" altLang="en-US" sz="5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要回應學生學習問題</a:t>
            </a:r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457199" y="476672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9pPr>
          </a:lstStyle>
          <a:p>
            <a:pPr>
              <a:defRPr/>
            </a:pP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教學理念溝通</a:t>
            </a: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四要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4042481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4213" y="476250"/>
            <a:ext cx="7991475" cy="93652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zh-TW" altLang="en-US" sz="4800" b="1" kern="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cs typeface="+mj-cs"/>
              </a:rPr>
              <a:t>課務組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8976" y="1628800"/>
            <a:ext cx="7986712" cy="4964386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1950" indent="-361950" eaLnBrk="1" hangingPunct="1">
              <a:lnSpc>
                <a:spcPct val="80000"/>
              </a:lnSpc>
              <a:spcBef>
                <a:spcPts val="1200"/>
              </a:spcBef>
              <a:buClr>
                <a:srgbClr val="0BD0D9"/>
              </a:buClr>
              <a:buSzPct val="95000"/>
              <a:buFontTx/>
              <a:buNone/>
              <a:defRPr sz="2800" b="1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>
                <a:latin typeface="+mn-lt"/>
                <a:ea typeface="+mn-ea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latin typeface="+mn-lt"/>
                <a:ea typeface="+mn-ea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latin typeface="+mn-lt"/>
                <a:ea typeface="+mn-ea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latin typeface="+mn-lt"/>
                <a:ea typeface="+mn-ea"/>
              </a:defRPr>
            </a:lvl5pPr>
            <a:lvl6pPr marL="1737360" indent="-210312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>
                <a:latin typeface="+mn-lt"/>
                <a:ea typeface="+mn-ea"/>
              </a:defRPr>
            </a:lvl6pPr>
            <a:lvl7pPr marL="1920240" indent="-182880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baseline="0">
                <a:latin typeface="+mn-lt"/>
                <a:ea typeface="+mn-ea"/>
              </a:defRPr>
            </a:lvl7pPr>
            <a:lvl8pPr marL="2194560" indent="-182880">
              <a:spcBef>
                <a:spcPct val="20000"/>
              </a:spcBef>
              <a:buClr>
                <a:schemeClr val="tx2"/>
              </a:buClr>
              <a:buChar char="•"/>
              <a:defRPr kumimoji="0" sz="1600">
                <a:latin typeface="+mn-lt"/>
                <a:ea typeface="+mn-ea"/>
              </a:defRPr>
            </a:lvl8pPr>
            <a:lvl9pPr marL="2468880" indent="-182880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baseline="0"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zh-TW" altLang="en-US" sz="2400" dirty="0"/>
              <a:t>組長：馬蘊華 教授</a:t>
            </a:r>
          </a:p>
          <a:p>
            <a:pPr>
              <a:defRPr/>
            </a:pPr>
            <a:r>
              <a:rPr lang="zh-TW" altLang="en-US" sz="2400" dirty="0"/>
              <a:t>組員：黃慧潔、黃本活、鄭富尹、曹凱棋</a:t>
            </a:r>
            <a:endParaRPr lang="en-US" altLang="zh-TW" sz="2400" dirty="0"/>
          </a:p>
          <a:p>
            <a:pPr marL="2155825" indent="-2155825">
              <a:lnSpc>
                <a:spcPct val="100000"/>
              </a:lnSpc>
              <a:defRPr/>
            </a:pPr>
            <a:r>
              <a:rPr lang="zh-TW" altLang="en-US" sz="2400" dirty="0"/>
              <a:t>業務：</a:t>
            </a:r>
            <a:r>
              <a:rPr lang="en-US" altLang="zh-TW" sz="2400" dirty="0">
                <a:sym typeface="Wingdings" pitchFamily="2" charset="2"/>
              </a:rPr>
              <a:t>1.</a:t>
            </a:r>
            <a:r>
              <a:rPr lang="zh-TW" altLang="en-US" sz="2400" dirty="0">
                <a:sym typeface="Wingdings" pitchFamily="2" charset="2"/>
              </a:rPr>
              <a:t>課程：綜理全校課程規劃；課程教學大綱及教學進度彙整及整理；教室安排及借用；校外教學活動申請。</a:t>
            </a:r>
            <a:endParaRPr lang="zh-TW" altLang="en-US" sz="2400" dirty="0"/>
          </a:p>
          <a:p>
            <a:pPr indent="530225">
              <a:defRPr/>
            </a:pPr>
            <a:r>
              <a:rPr lang="en-US" altLang="zh-TW" sz="2400" dirty="0"/>
              <a:t>2.</a:t>
            </a:r>
            <a:r>
              <a:rPr lang="zh-TW" altLang="en-US" sz="2400" dirty="0"/>
              <a:t>選課：學生選課、校際選課、暑修等業務。</a:t>
            </a:r>
            <a:endParaRPr lang="en-US" altLang="zh-TW" sz="2400" dirty="0"/>
          </a:p>
          <a:p>
            <a:pPr indent="530225">
              <a:defRPr/>
            </a:pPr>
            <a:r>
              <a:rPr lang="en-US" altLang="zh-TW" sz="2400" dirty="0"/>
              <a:t>3.</a:t>
            </a:r>
            <a:r>
              <a:rPr lang="zh-TW" altLang="en-US" sz="2400" dirty="0"/>
              <a:t>鐘點：教師授課鐘點核算彙整。</a:t>
            </a:r>
            <a:endParaRPr lang="en-US" altLang="zh-TW" sz="2400" dirty="0"/>
          </a:p>
          <a:p>
            <a:pPr indent="530225">
              <a:defRPr/>
            </a:pPr>
            <a:r>
              <a:rPr lang="en-US" altLang="zh-TW" sz="2400" dirty="0"/>
              <a:t>4.</a:t>
            </a:r>
            <a:r>
              <a:rPr lang="zh-TW" altLang="en-US" sz="2400" dirty="0"/>
              <a:t>教具：教學教室</a:t>
            </a:r>
            <a:r>
              <a:rPr lang="en-US" altLang="zh-TW" sz="2400" dirty="0"/>
              <a:t>E</a:t>
            </a:r>
            <a:r>
              <a:rPr lang="zh-TW" altLang="en-US" sz="2400" dirty="0"/>
              <a:t>化設備維護，教學教具借用維護。</a:t>
            </a:r>
            <a:endParaRPr lang="en-US" altLang="zh-TW" sz="2400" dirty="0"/>
          </a:p>
          <a:p>
            <a:pPr indent="530225">
              <a:defRPr/>
            </a:pPr>
            <a:r>
              <a:rPr lang="en-US" altLang="zh-TW" sz="2400" dirty="0"/>
              <a:t>5.</a:t>
            </a:r>
            <a:r>
              <a:rPr lang="zh-TW" altLang="en-US" sz="2400" dirty="0"/>
              <a:t>試卷印製。</a:t>
            </a:r>
            <a:endParaRPr lang="en-US" altLang="zh-TW" sz="2400" dirty="0"/>
          </a:p>
          <a:p>
            <a:pPr indent="530225">
              <a:defRPr/>
            </a:pPr>
            <a:r>
              <a:rPr lang="en-US" altLang="zh-TW" sz="2400" dirty="0"/>
              <a:t>6.</a:t>
            </a:r>
            <a:r>
              <a:rPr lang="zh-TW" altLang="en-US" sz="2400" dirty="0"/>
              <a:t>特別演講申請。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3678469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989888" cy="87937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課程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700213"/>
            <a:ext cx="7991475" cy="4565650"/>
          </a:xfrm>
          <a:solidFill>
            <a:srgbClr val="FFFFCC"/>
          </a:solidFill>
        </p:spPr>
        <p:txBody>
          <a:bodyPr/>
          <a:lstStyle/>
          <a:p>
            <a:pPr marL="361950" indent="-361950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課程審查：本校課程規劃、開設，皆須經三級課程委員會審議通過。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課程負責教師除基本開課資訊外，另須提供「課程大綱」、「教學進度」、「課程屬性」。</a:t>
            </a:r>
          </a:p>
          <a:p>
            <a:pPr marL="361950" indent="-361950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課程調課：</a:t>
            </a:r>
            <a:r>
              <a:rPr lang="zh-TW" altLang="en-US" sz="2400" b="1" u="sng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上課七天前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填寫</a:t>
            </a:r>
            <a:r>
              <a:rPr lang="en-US" altLang="en-US" sz="2400" b="1" dirty="0">
                <a:ea typeface="新細明體" panose="02020500000000000000" pitchFamily="18" charset="-120"/>
              </a:rPr>
              <a:t>「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單次調課申請單</a:t>
            </a:r>
            <a:r>
              <a:rPr lang="en-US" altLang="en-US" sz="2400" b="1" dirty="0">
                <a:ea typeface="新細明體" panose="02020500000000000000" pitchFamily="18" charset="-120"/>
              </a:rPr>
              <a:t>」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後，透過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Notes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系統便簽提出申請。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spcAft>
                <a:spcPts val="600"/>
              </a:spcAft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400" b="1" dirty="0">
                <a:solidFill>
                  <a:srgbClr val="663300"/>
                </a:solidFill>
                <a:ea typeface="標楷體" panose="03000509000000000000" pitchFamily="65" charset="-120"/>
              </a:rPr>
              <a:t>課程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開班學生人數：</a:t>
            </a:r>
            <a:r>
              <a:rPr lang="zh-TW" altLang="en-US" sz="2400" b="1" u="sng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大學部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：除工設系課程為五人外，均為十人。</a:t>
            </a:r>
            <a:r>
              <a:rPr lang="zh-TW" altLang="en-US" sz="2400" b="1" u="sng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研究所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：碩士班三人、博士班二人，不到五人開課不計入超授鐘點。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Aft>
                <a:spcPts val="600"/>
              </a:spcAft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若不足上述人數，一律不得開課。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 eaLnBrk="1" hangingPunct="1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endParaRPr lang="zh-TW" altLang="en-US" sz="2400" b="1" dirty="0">
              <a:solidFill>
                <a:srgbClr val="663300"/>
              </a:solidFill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2225208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989888" cy="87937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超鐘點費核算辦法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68980" y="1700808"/>
            <a:ext cx="7991475" cy="4492625"/>
          </a:xfrm>
          <a:solidFill>
            <a:srgbClr val="FFFFCC"/>
          </a:solidFill>
        </p:spPr>
        <p:txBody>
          <a:bodyPr/>
          <a:lstStyle/>
          <a:p>
            <a:pPr marL="361950" indent="-361950" eaLnBrk="1" hangingPunct="1">
              <a:spcBef>
                <a:spcPts val="1200"/>
              </a:spcBef>
              <a:buFont typeface="Wingdings 2" panose="05020102010507070707" pitchFamily="18" charset="2"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超授鐘點：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全學年核計上限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，超授鐘點全學年彙整於第二學期發放。</a:t>
            </a:r>
          </a:p>
          <a:p>
            <a:pPr marL="361950" indent="-361950" eaLnBrk="1" hangingPunct="1">
              <a:spcBef>
                <a:spcPts val="1200"/>
              </a:spcBef>
              <a:buFont typeface="Wingdings 2" panose="05020102010507070707" pitchFamily="18" charset="2"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超授鐘點核給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5.5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個月。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 eaLnBrk="1" hangingPunct="1">
              <a:buFont typeface="Wingdings 2" panose="05020102010507070707" pitchFamily="18" charset="2"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職級標準鐘點費*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超授鐘點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5.5)</a:t>
            </a: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 eaLnBrk="1" hangingPunct="1">
              <a:lnSpc>
                <a:spcPct val="80000"/>
              </a:lnSpc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依據：</a:t>
            </a:r>
            <a:r>
              <a:rPr lang="zh-TW" altLang="en-US" sz="2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教師授課鐘點核計辦法</a:t>
            </a:r>
            <a:endParaRPr lang="en-US" altLang="zh-TW" sz="24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zh-TW" altLang="en-US" sz="2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教師授課鐘點作業要點</a:t>
            </a: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760404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3" y="404664"/>
            <a:ext cx="7986713" cy="100853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zh-TW" altLang="en-US" sz="4800" b="1" kern="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cs typeface="+mj-cs"/>
              </a:rPr>
              <a:t>註冊組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7544" y="1700808"/>
            <a:ext cx="7986713" cy="448945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組長：連心瑜 助理教授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專員：陳琮佳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組員：莊彥容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業務：</a:t>
            </a:r>
          </a:p>
          <a:p>
            <a:pPr marL="1524000" indent="-1257300" eaLnBrk="1" hangingPunct="1">
              <a:lnSpc>
                <a:spcPct val="90000"/>
              </a:lnSpc>
              <a:spcBef>
                <a:spcPts val="1200"/>
              </a:spcBef>
              <a:buFontTx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1.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學籍：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學生註冊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學籍保留、休、退學、醫學院學生國考、轉學生、學籍資料庫異動填報；學生證、在學證明、學歷查證等業務。</a:t>
            </a:r>
          </a:p>
          <a:p>
            <a:pPr marL="1524000" indent="-1524000" eaLnBrk="1" hangingPunct="1">
              <a:lnSpc>
                <a:spcPct val="90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成績：學期、暑修成績</a:t>
            </a:r>
            <a:r>
              <a:rPr lang="zh-TW" altLang="en-US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管理彙整、印製與寄發、各式成績證明</a:t>
            </a:r>
            <a:r>
              <a:rPr lang="en-US" altLang="zh-TW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;</a:t>
            </a:r>
            <a:r>
              <a:rPr lang="zh-TW" altLang="en-US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轉系、雙主修、輔系、二一輔導等業務辦理</a:t>
            </a:r>
            <a:r>
              <a:rPr lang="en-US" altLang="zh-TW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;</a:t>
            </a:r>
            <a:r>
              <a:rPr lang="zh-TW" altLang="en-US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抵免學分審核、畢業資格審核、畢業證書核發、成績優異獎項確認、獎狀印製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等業務。</a:t>
            </a:r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2021/8/20</a:t>
            </a:r>
          </a:p>
        </p:txBody>
      </p:sp>
    </p:spTree>
    <p:extLst>
      <p:ext uri="{BB962C8B-B14F-4D97-AF65-F5344CB8AC3E}">
        <p14:creationId xmlns:p14="http://schemas.microsoft.com/office/powerpoint/2010/main" val="144594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pp11">
  <a:themeElements>
    <a:clrScheme name="pp11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pp11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5000"/>
          <a:buFont typeface="Wingdings" panose="05000000000000000000" pitchFamily="2" charset="2"/>
          <a:buBlip>
            <a:blip xmlns:r="http://schemas.openxmlformats.org/officeDocument/2006/relationships" r:embed="rId1"/>
          </a:buBlip>
          <a:tabLst/>
          <a:defRPr kumimoji="1" lang="zh-TW" altLang="en-US" sz="2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標楷體" panose="03000509000000000000" pitchFamily="65" charset="-12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5000"/>
          <a:buFont typeface="Wingdings" panose="05000000000000000000" pitchFamily="2" charset="2"/>
          <a:buBlip>
            <a:blip xmlns:r="http://schemas.openxmlformats.org/officeDocument/2006/relationships" r:embed="rId1"/>
          </a:buBlip>
          <a:tabLst/>
          <a:defRPr kumimoji="1" lang="zh-TW" altLang="en-US" sz="2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標楷體" panose="03000509000000000000" pitchFamily="65" charset="-120"/>
            <a:ea typeface="標楷體" panose="03000509000000000000" pitchFamily="65" charset="-120"/>
          </a:defRPr>
        </a:defPPr>
      </a:lstStyle>
    </a:lnDef>
  </a:objectDefaults>
  <a:extraClrSchemeLst>
    <a:extraClrScheme>
      <a:clrScheme name="pp11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Times New Roman"/>
        <a:ea typeface="新細明體"/>
        <a:cs typeface="Times New Roman"/>
      </a:majorFont>
      <a:minorFont>
        <a:latin typeface="Times New Roman"/>
        <a:ea typeface="新細明體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0F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24586</TotalTime>
  <Words>3764</Words>
  <Application>Microsoft Office PowerPoint</Application>
  <PresentationFormat>如螢幕大小 (4:3)</PresentationFormat>
  <Paragraphs>358</Paragraphs>
  <Slides>35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35</vt:i4>
      </vt:variant>
    </vt:vector>
  </HeadingPairs>
  <TitlesOfParts>
    <vt:vector size="47" baseType="lpstr">
      <vt:lpstr>微軟正黑體</vt:lpstr>
      <vt:lpstr>新細明體</vt:lpstr>
      <vt:lpstr>標楷體</vt:lpstr>
      <vt:lpstr>Arial</vt:lpstr>
      <vt:lpstr>Calibri</vt:lpstr>
      <vt:lpstr>Symbol</vt:lpstr>
      <vt:lpstr>Times New Roman</vt:lpstr>
      <vt:lpstr>Verdana</vt:lpstr>
      <vt:lpstr>Wingdings</vt:lpstr>
      <vt:lpstr>Wingdings 2</vt:lpstr>
      <vt:lpstr>pp11</vt:lpstr>
      <vt:lpstr>Profile</vt:lpstr>
      <vt:lpstr>教務處業務簡介</vt:lpstr>
      <vt:lpstr>PowerPoint 簡報</vt:lpstr>
      <vt:lpstr>Where CGU Stands Academically ?</vt:lpstr>
      <vt:lpstr>教學理念溝通- 三不</vt:lpstr>
      <vt:lpstr>PowerPoint 簡報</vt:lpstr>
      <vt:lpstr>PowerPoint 簡報</vt:lpstr>
      <vt:lpstr>課程</vt:lpstr>
      <vt:lpstr>超鐘點費核算辦法</vt:lpstr>
      <vt:lpstr>PowerPoint 簡報</vt:lpstr>
      <vt:lpstr>成績輸入系統(平時成績)</vt:lpstr>
      <vt:lpstr>成績輸入系統(學期成績)</vt:lpstr>
      <vt:lpstr>成績更正</vt:lpstr>
      <vt:lpstr>PowerPoint 簡報</vt:lpstr>
      <vt:lpstr>學位考試申請</vt:lpstr>
      <vt:lpstr>教學助理(TA)獎助學金</vt:lpstr>
      <vt:lpstr>111學年度碩士班獎助學金－本國學生</vt:lpstr>
      <vt:lpstr>111學年度博士班獎助學金－本國學生</vt:lpstr>
      <vt:lpstr>111學年度研究所獎助學金－外國學生</vt:lpstr>
      <vt:lpstr>PowerPoint 簡報</vt:lpstr>
      <vt:lpstr>PowerPoint 簡報</vt:lpstr>
      <vt:lpstr>PowerPoint 簡報</vt:lpstr>
      <vt:lpstr>數位教學系統(E-Learning;EL)</vt:lpstr>
      <vt:lpstr>PowerPoint 簡報</vt:lpstr>
      <vt:lpstr>語言教室</vt:lpstr>
      <vt:lpstr>英文畢業門檻</vt:lpstr>
      <vt:lpstr>PowerPoint 簡報</vt:lpstr>
      <vt:lpstr>服務簡介</vt:lpstr>
      <vt:lpstr>提升教學能力活動時數需求 </vt:lpstr>
      <vt:lpstr>教學意見調查</vt:lpstr>
      <vt:lpstr>PowerPoint 簡報</vt:lpstr>
      <vt:lpstr>CBE服務簡介</vt:lpstr>
      <vt:lpstr>CBE服務簡介</vt:lpstr>
      <vt:lpstr>CBE服務簡介</vt:lpstr>
      <vt:lpstr>CBE服務簡介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CGU-Lee-2014</dc:creator>
  <cp:lastModifiedBy>吳淑貞</cp:lastModifiedBy>
  <cp:revision>2209</cp:revision>
  <cp:lastPrinted>2020-08-06T08:26:29Z</cp:lastPrinted>
  <dcterms:created xsi:type="dcterms:W3CDTF">2016-05-19T04:10:49Z</dcterms:created>
  <dcterms:modified xsi:type="dcterms:W3CDTF">2022-09-06T01:44:51Z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